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69" r:id="rId5"/>
    <p:sldId id="274" r:id="rId6"/>
    <p:sldId id="275" r:id="rId7"/>
    <p:sldId id="276" r:id="rId8"/>
    <p:sldId id="277" r:id="rId9"/>
    <p:sldId id="261" r:id="rId10"/>
    <p:sldId id="27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эл Эшматов" initials="ДЭ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64003-65B1-425A-B601-AF3BB971A99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97C3-4380-48CE-8BC9-C3352D78C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7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2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0E66-09A2-484E-93DF-FEF2B17195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5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7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0E66-09A2-484E-93DF-FEF2B17195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9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9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7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97C3-4380-48CE-8BC9-C3352D78C5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7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7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8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2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3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9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3BC8-7504-4F7D-9B4B-78EDCAEA170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CF5D-40D0-476A-9AED-22B5ECBD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7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0788" y="2575451"/>
            <a:ext cx="8092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POPULATION</a:t>
            </a:r>
            <a:r>
              <a:rPr lang="en-US" sz="4000" b="1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REGISTER</a:t>
            </a:r>
            <a:r>
              <a:rPr lang="en-US" sz="4000" b="1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FOR CITIZENS </a:t>
            </a:r>
            <a:endParaRPr lang="en-GB" sz="44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6775938"/>
            <a:ext cx="12192000" cy="105508"/>
            <a:chOff x="0" y="6752492"/>
            <a:chExt cx="12282041" cy="1055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752492"/>
              <a:ext cx="3069020" cy="1055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69020" y="6752492"/>
              <a:ext cx="3069020" cy="10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4001" y="6752492"/>
              <a:ext cx="3069020" cy="105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213021" y="6752492"/>
              <a:ext cx="3069020" cy="1055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3648" y="-1922"/>
            <a:ext cx="12192000" cy="643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68238"/>
            <a:ext cx="4393990" cy="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46522" y="2792823"/>
            <a:ext cx="99253" cy="10476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46522" y="4208930"/>
            <a:ext cx="99253" cy="3382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67140" y="4127256"/>
            <a:ext cx="52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POPULATION REGISTRATION SYSTEM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108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21419"/>
            <a:ext cx="12192000" cy="400425"/>
          </a:xfrm>
        </p:spPr>
        <p:txBody>
          <a:bodyPr>
            <a:noAutofit/>
          </a:bodyPr>
          <a:lstStyle/>
          <a:p>
            <a:pPr algn="ctr"/>
            <a:r>
              <a:rPr lang="en-US" altLang="ru-RU" sz="3200" b="1" dirty="0">
                <a:solidFill>
                  <a:srgbClr val="0070C0"/>
                </a:solidFill>
                <a:latin typeface="+mn-lt"/>
              </a:rPr>
              <a:t>ELECTRONIC SERVICES FOR CITIZENS</a:t>
            </a:r>
            <a:endParaRPr lang="ru-RU" alt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2" descr="C:\Users\tabdullaev\AppData\Roaming\Skype\talantaka\media_messaging\media_cache_v3\i850^cimgpsh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79" y="2133598"/>
            <a:ext cx="4471091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7" y="1677836"/>
            <a:ext cx="6140137" cy="49591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6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789874"/>
            <a:ext cx="12192000" cy="54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THANK YOU FOR ATTENTION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!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Web </a:t>
            </a:r>
            <a:r>
              <a:rPr lang="en-US" sz="3200" b="1">
                <a:solidFill>
                  <a:srgbClr val="0070C0"/>
                </a:solidFill>
                <a:latin typeface="+mn-lt"/>
              </a:rPr>
              <a:t>site www.grs.gov.kg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" y="116632"/>
            <a:ext cx="4393990" cy="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" y="6775938"/>
            <a:ext cx="12192000" cy="105508"/>
            <a:chOff x="0" y="6752492"/>
            <a:chExt cx="12282041" cy="1055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752492"/>
              <a:ext cx="3069020" cy="1055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69020" y="6752492"/>
              <a:ext cx="3069020" cy="10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4001" y="6752492"/>
              <a:ext cx="3069020" cy="105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213021" y="6752492"/>
              <a:ext cx="3069020" cy="1055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342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" y="171224"/>
            <a:ext cx="12187646" cy="42927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THE CONCEPT OF ELECTRONIC ADMINISTRATION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84343"/>
            <a:ext cx="28448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262183" y="761395"/>
            <a:ext cx="3603008" cy="1399738"/>
            <a:chOff x="545911" y="1125098"/>
            <a:chExt cx="3603008" cy="139973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5911" y="1125098"/>
              <a:ext cx="3603008" cy="13997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4637" y="1233913"/>
              <a:ext cx="1749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State Registers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Цилиндр 4"/>
            <p:cNvSpPr/>
            <p:nvPr/>
          </p:nvSpPr>
          <p:spPr>
            <a:xfrm>
              <a:off x="859806" y="1803412"/>
              <a:ext cx="560159" cy="57129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Цилиндр 7"/>
            <p:cNvSpPr/>
            <p:nvPr/>
          </p:nvSpPr>
          <p:spPr>
            <a:xfrm>
              <a:off x="1678072" y="1803412"/>
              <a:ext cx="560159" cy="57129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Цилиндр 8"/>
            <p:cNvSpPr/>
            <p:nvPr/>
          </p:nvSpPr>
          <p:spPr>
            <a:xfrm>
              <a:off x="2492089" y="1803412"/>
              <a:ext cx="560159" cy="57129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Цилиндр 9"/>
            <p:cNvSpPr/>
            <p:nvPr/>
          </p:nvSpPr>
          <p:spPr>
            <a:xfrm>
              <a:off x="3305032" y="1803412"/>
              <a:ext cx="560159" cy="57129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5" name="Группа 2064"/>
          <p:cNvGrpSpPr/>
          <p:nvPr/>
        </p:nvGrpSpPr>
        <p:grpSpPr>
          <a:xfrm>
            <a:off x="262183" y="4792641"/>
            <a:ext cx="6452516" cy="1774209"/>
            <a:chOff x="262183" y="4792641"/>
            <a:chExt cx="6452516" cy="177420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2183" y="4792641"/>
              <a:ext cx="6452516" cy="17742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9797" y="6059018"/>
              <a:ext cx="6221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INFORMATION SYSTEMS OF STATE AGENCIES</a:t>
              </a:r>
              <a:endParaRPr lang="ru-RU" sz="2000" b="1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76078" y="5022376"/>
              <a:ext cx="5802127" cy="896557"/>
              <a:chOff x="576078" y="4885896"/>
              <a:chExt cx="5802127" cy="89655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2" name="Цилиндр 11"/>
              <p:cNvSpPr/>
              <p:nvPr/>
            </p:nvSpPr>
            <p:spPr>
              <a:xfrm>
                <a:off x="576078" y="4885898"/>
                <a:ext cx="672392" cy="894281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Цилиндр 16"/>
              <p:cNvSpPr/>
              <p:nvPr/>
            </p:nvSpPr>
            <p:spPr>
              <a:xfrm>
                <a:off x="3140946" y="4888172"/>
                <a:ext cx="672392" cy="894281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Цилиндр 17"/>
              <p:cNvSpPr/>
              <p:nvPr/>
            </p:nvSpPr>
            <p:spPr>
              <a:xfrm>
                <a:off x="4423380" y="4888172"/>
                <a:ext cx="672392" cy="894281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Цилиндр 18"/>
              <p:cNvSpPr/>
              <p:nvPr/>
            </p:nvSpPr>
            <p:spPr>
              <a:xfrm>
                <a:off x="5705813" y="4885897"/>
                <a:ext cx="672392" cy="894281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Цилиндр 19"/>
              <p:cNvSpPr/>
              <p:nvPr/>
            </p:nvSpPr>
            <p:spPr>
              <a:xfrm>
                <a:off x="1858512" y="4885896"/>
                <a:ext cx="672392" cy="894281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21" name="Прямая со стрелкой 20"/>
          <p:cNvCxnSpPr/>
          <p:nvPr/>
        </p:nvCxnSpPr>
        <p:spPr>
          <a:xfrm>
            <a:off x="912274" y="4285397"/>
            <a:ext cx="0" cy="7369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94708" y="4287673"/>
            <a:ext cx="0" cy="7369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77142" y="4271749"/>
            <a:ext cx="0" cy="7369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31518" y="4271748"/>
            <a:ext cx="0" cy="7369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42009" y="4271749"/>
            <a:ext cx="0" cy="7369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7" name="Группа 2066"/>
          <p:cNvGrpSpPr/>
          <p:nvPr/>
        </p:nvGrpSpPr>
        <p:grpSpPr>
          <a:xfrm>
            <a:off x="4463450" y="791630"/>
            <a:ext cx="1772985" cy="1457130"/>
            <a:chOff x="4463450" y="791630"/>
            <a:chExt cx="1772985" cy="1457130"/>
          </a:xfrm>
        </p:grpSpPr>
        <p:pic>
          <p:nvPicPr>
            <p:cNvPr id="30" name="Picture 2" descr="C:\Users\Адыл\Downloads\comput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825" y="1372527"/>
              <a:ext cx="876233" cy="8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463450" y="791630"/>
              <a:ext cx="1772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E-GOVERNMENT</a:t>
              </a:r>
              <a:endParaRPr lang="ru-RU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PORTAL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1858512" y="2161133"/>
            <a:ext cx="0" cy="60936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349941" y="2161133"/>
            <a:ext cx="0" cy="60936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4" name="Группа 2063"/>
          <p:cNvGrpSpPr/>
          <p:nvPr/>
        </p:nvGrpSpPr>
        <p:grpSpPr>
          <a:xfrm>
            <a:off x="262183" y="2770496"/>
            <a:ext cx="6452516" cy="1501253"/>
            <a:chOff x="262183" y="2770496"/>
            <a:chExt cx="6452516" cy="15012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183" y="2770496"/>
              <a:ext cx="6452516" cy="1501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194" y="2999644"/>
              <a:ext cx="33949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ysClr val="windowText" lastClr="000000"/>
                  </a:solidFill>
                </a:rPr>
                <a:t>Information system of planning, monitoring and statistics</a:t>
              </a:r>
              <a:endParaRPr lang="ru-RU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Цилиндр 35"/>
            <p:cNvSpPr/>
            <p:nvPr/>
          </p:nvSpPr>
          <p:spPr>
            <a:xfrm>
              <a:off x="4667374" y="3081532"/>
              <a:ext cx="672392" cy="894281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Цилиндр 34"/>
            <p:cNvSpPr/>
            <p:nvPr/>
          </p:nvSpPr>
          <p:spPr>
            <a:xfrm>
              <a:off x="4338801" y="3570942"/>
              <a:ext cx="560159" cy="57129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C:\Users\Адыл\Downloads\compu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216" y="3049465"/>
              <a:ext cx="1060708" cy="1060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6" name="Группа 2065"/>
          <p:cNvGrpSpPr/>
          <p:nvPr/>
        </p:nvGrpSpPr>
        <p:grpSpPr>
          <a:xfrm>
            <a:off x="7523463" y="2648107"/>
            <a:ext cx="1731051" cy="1575734"/>
            <a:chOff x="7523463" y="2648107"/>
            <a:chExt cx="1731051" cy="1575734"/>
          </a:xfrm>
        </p:grpSpPr>
        <p:pic>
          <p:nvPicPr>
            <p:cNvPr id="38" name="Picture 3" descr="C:\Users\Адыл\Downloads\invoic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169" y="2648107"/>
              <a:ext cx="921880" cy="9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523463" y="3639066"/>
              <a:ext cx="1731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ELECTRONIC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PAYMENT SYSTEM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69" name="Группа 2068"/>
          <p:cNvGrpSpPr/>
          <p:nvPr/>
        </p:nvGrpSpPr>
        <p:grpSpPr>
          <a:xfrm>
            <a:off x="10138686" y="2785369"/>
            <a:ext cx="1249509" cy="1609212"/>
            <a:chOff x="10138686" y="2785369"/>
            <a:chExt cx="1249509" cy="1609212"/>
          </a:xfrm>
        </p:grpSpPr>
        <p:pic>
          <p:nvPicPr>
            <p:cNvPr id="2050" name="Picture 2" descr="C:\Users\Адыл\Downloads\device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831" y="2785369"/>
              <a:ext cx="944578" cy="94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0138686" y="3748250"/>
              <a:ext cx="1249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E-SERVICES</a:t>
              </a:r>
              <a:endParaRPr lang="ru-RU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PORTAL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68" name="Группа 2067"/>
          <p:cNvGrpSpPr/>
          <p:nvPr/>
        </p:nvGrpSpPr>
        <p:grpSpPr>
          <a:xfrm>
            <a:off x="10066187" y="628861"/>
            <a:ext cx="1441869" cy="1517057"/>
            <a:chOff x="10066187" y="628861"/>
            <a:chExt cx="1441869" cy="1517057"/>
          </a:xfrm>
        </p:grpSpPr>
        <p:pic>
          <p:nvPicPr>
            <p:cNvPr id="2051" name="Picture 3" descr="C:\Users\Адыл\Downloads\tea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240" y="1263344"/>
              <a:ext cx="882574" cy="88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0066187" y="628861"/>
              <a:ext cx="1441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Citizens and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Legal entities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0" name="Группа 2069"/>
          <p:cNvGrpSpPr/>
          <p:nvPr/>
        </p:nvGrpSpPr>
        <p:grpSpPr>
          <a:xfrm>
            <a:off x="9662935" y="4829862"/>
            <a:ext cx="2275688" cy="1598488"/>
            <a:chOff x="9662935" y="4829862"/>
            <a:chExt cx="2275688" cy="1598488"/>
          </a:xfrm>
        </p:grpSpPr>
        <p:pic>
          <p:nvPicPr>
            <p:cNvPr id="2052" name="Picture 4" descr="C:\Users\Адыл\Downloads\networ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1338" y="4829862"/>
              <a:ext cx="1304202" cy="130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9662935" y="6059018"/>
              <a:ext cx="2275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Public Service Centers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1" name="Группа 2070"/>
          <p:cNvGrpSpPr/>
          <p:nvPr/>
        </p:nvGrpSpPr>
        <p:grpSpPr>
          <a:xfrm>
            <a:off x="7104828" y="4833650"/>
            <a:ext cx="2350323" cy="1769199"/>
            <a:chOff x="7104828" y="4833650"/>
            <a:chExt cx="2350323" cy="1769199"/>
          </a:xfrm>
        </p:grpSpPr>
        <p:pic>
          <p:nvPicPr>
            <p:cNvPr id="46" name="Picture 4" descr="C:\Users\Адыл\Downloads\contrac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642" y="4833650"/>
              <a:ext cx="1030691" cy="103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104828" y="6018074"/>
              <a:ext cx="2350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NATIONAL VERIFICATION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CENTER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Прямая со стрелкой 49"/>
          <p:cNvCxnSpPr>
            <a:stCxn id="38" idx="1"/>
          </p:cNvCxnSpPr>
          <p:nvPr/>
        </p:nvCxnSpPr>
        <p:spPr>
          <a:xfrm flipH="1">
            <a:off x="6714699" y="3109047"/>
            <a:ext cx="123447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8878458" y="3074121"/>
            <a:ext cx="144378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0787120" y="2119184"/>
            <a:ext cx="0" cy="665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0781143" y="4367285"/>
            <a:ext cx="0" cy="5911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Соединительная линия уступом 2055"/>
          <p:cNvCxnSpPr/>
          <p:nvPr/>
        </p:nvCxnSpPr>
        <p:spPr>
          <a:xfrm>
            <a:off x="6714698" y="3878704"/>
            <a:ext cx="1049943" cy="1827873"/>
          </a:xfrm>
          <a:prstGeom prst="bentConnector3">
            <a:avLst>
              <a:gd name="adj1" fmla="val 37001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Соединительная линия уступом 2060"/>
          <p:cNvCxnSpPr>
            <a:stCxn id="46" idx="3"/>
            <a:endCxn id="2050" idx="1"/>
          </p:cNvCxnSpPr>
          <p:nvPr/>
        </p:nvCxnSpPr>
        <p:spPr>
          <a:xfrm flipV="1">
            <a:off x="8795333" y="3257658"/>
            <a:ext cx="1519498" cy="20913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1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678763" y="3655679"/>
            <a:ext cx="385761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75055" y="5163691"/>
            <a:ext cx="1662365" cy="1577677"/>
            <a:chOff x="75055" y="5163691"/>
            <a:chExt cx="1662365" cy="1577677"/>
          </a:xfrm>
        </p:grpSpPr>
        <p:pic>
          <p:nvPicPr>
            <p:cNvPr id="13" name="Picture 17" descr="D:\TMIS\ГП\письма и записки\2014\АИС ЗАГС\Date of Birt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8" y="5755894"/>
              <a:ext cx="1057187" cy="98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Выноска 1 15"/>
            <p:cNvSpPr/>
            <p:nvPr/>
          </p:nvSpPr>
          <p:spPr>
            <a:xfrm>
              <a:off x="75055" y="5163691"/>
              <a:ext cx="1662365" cy="720080"/>
            </a:xfrm>
            <a:prstGeom prst="borderCallout1">
              <a:avLst>
                <a:gd name="adj1" fmla="val 1113"/>
                <a:gd name="adj2" fmla="val 49219"/>
                <a:gd name="adj3" fmla="val -157153"/>
                <a:gd name="adj4" fmla="val 48753"/>
              </a:avLst>
            </a:prstGeom>
            <a:solidFill>
              <a:schemeClr val="accent1"/>
            </a:solidFill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Birth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7" name="Прямая соединительная линия 16"/>
          <p:cNvCxnSpPr>
            <a:stCxn id="15" idx="6"/>
          </p:cNvCxnSpPr>
          <p:nvPr/>
        </p:nvCxnSpPr>
        <p:spPr>
          <a:xfrm>
            <a:off x="1064524" y="3835699"/>
            <a:ext cx="1025360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120478" y="952601"/>
            <a:ext cx="1536171" cy="1460330"/>
            <a:chOff x="143338" y="944981"/>
            <a:chExt cx="1536171" cy="1460330"/>
          </a:xfrm>
        </p:grpSpPr>
        <p:pic>
          <p:nvPicPr>
            <p:cNvPr id="4" name="Picture 4" descr="D:\TMIS\ГП\письма и записки\2013\ОУП\АИС СЭД\Icons\family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91" y="944981"/>
              <a:ext cx="1199328" cy="1040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Выноска 1 17"/>
            <p:cNvSpPr/>
            <p:nvPr/>
          </p:nvSpPr>
          <p:spPr>
            <a:xfrm>
              <a:off x="143338" y="1829247"/>
              <a:ext cx="1536171" cy="576064"/>
            </a:xfrm>
            <a:prstGeom prst="borderCallout1">
              <a:avLst>
                <a:gd name="adj1" fmla="val 97156"/>
                <a:gd name="adj2" fmla="val 49219"/>
                <a:gd name="adj3" fmla="val 308103"/>
                <a:gd name="adj4" fmla="val 49641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Registration of parents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37358" y="1002032"/>
            <a:ext cx="1632181" cy="1403279"/>
            <a:chOff x="1937358" y="1002032"/>
            <a:chExt cx="1632181" cy="1403279"/>
          </a:xfrm>
        </p:grpSpPr>
        <p:pic>
          <p:nvPicPr>
            <p:cNvPr id="5" name="Picture 24" descr="D:\TMIS\ГП\письма и записки\2014\АИС ЗАГС\unna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245" y="1002032"/>
              <a:ext cx="926876" cy="85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ыноска 1 18"/>
            <p:cNvSpPr/>
            <p:nvPr/>
          </p:nvSpPr>
          <p:spPr>
            <a:xfrm>
              <a:off x="1937358" y="1829247"/>
              <a:ext cx="1632181" cy="576064"/>
            </a:xfrm>
            <a:prstGeom prst="borderCallout1">
              <a:avLst>
                <a:gd name="adj1" fmla="val 97156"/>
                <a:gd name="adj2" fmla="val 49219"/>
                <a:gd name="adj3" fmla="val 340676"/>
                <a:gd name="adj4" fmla="val 49641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Adoption</a:t>
              </a:r>
              <a:endParaRPr lang="ru-RU" sz="14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393880" y="5163691"/>
            <a:ext cx="1536171" cy="1492022"/>
            <a:chOff x="2393880" y="5163691"/>
            <a:chExt cx="1536171" cy="1492022"/>
          </a:xfrm>
        </p:grpSpPr>
        <p:pic>
          <p:nvPicPr>
            <p:cNvPr id="12" name="Picture 16" descr="D:\TMIS\ГП\письма и записки\2013\ОУП\АИС СЭД\Icons\Register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555" y="5750054"/>
              <a:ext cx="839754" cy="90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Выноска 1 19"/>
            <p:cNvSpPr/>
            <p:nvPr/>
          </p:nvSpPr>
          <p:spPr>
            <a:xfrm>
              <a:off x="2393880" y="5163691"/>
              <a:ext cx="1536171" cy="720080"/>
            </a:xfrm>
            <a:prstGeom prst="borderCallout1">
              <a:avLst>
                <a:gd name="adj1" fmla="val 1113"/>
                <a:gd name="adj2" fmla="val 49219"/>
                <a:gd name="adj3" fmla="val -178934"/>
                <a:gd name="adj4" fmla="val 48262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Name change</a:t>
              </a:r>
              <a:endParaRPr lang="ru-RU" sz="14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898003" y="944981"/>
            <a:ext cx="1632181" cy="1460330"/>
            <a:chOff x="3898003" y="944981"/>
            <a:chExt cx="1632181" cy="1460330"/>
          </a:xfrm>
        </p:grpSpPr>
        <p:pic>
          <p:nvPicPr>
            <p:cNvPr id="6" name="Picture 10" descr="D:\TMIS\ГП\письма и записки\2014\АИС ЗАГС\app-address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680" y="944981"/>
              <a:ext cx="897011" cy="96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Выноска 1 20"/>
            <p:cNvSpPr/>
            <p:nvPr/>
          </p:nvSpPr>
          <p:spPr>
            <a:xfrm>
              <a:off x="3898003" y="1829247"/>
              <a:ext cx="1632181" cy="576064"/>
            </a:xfrm>
            <a:prstGeom prst="borderCallout1">
              <a:avLst>
                <a:gd name="adj1" fmla="val 97156"/>
                <a:gd name="adj2" fmla="val 49219"/>
                <a:gd name="adj3" fmla="val 338196"/>
                <a:gd name="adj4" fmla="val 50030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Address change</a:t>
              </a:r>
              <a:endParaRPr lang="ru-RU" sz="14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873795" y="1052736"/>
            <a:ext cx="1248139" cy="1352575"/>
            <a:chOff x="5873795" y="1052736"/>
            <a:chExt cx="1248139" cy="1352575"/>
          </a:xfrm>
        </p:grpSpPr>
        <p:pic>
          <p:nvPicPr>
            <p:cNvPr id="7" name="Picture 15" descr="D:\TMIS\ГП\письма и записки\2013\ОУП\АИС СЭД\Icons\peop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440" y="1052736"/>
              <a:ext cx="1002784" cy="88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Выноска 1 22"/>
            <p:cNvSpPr/>
            <p:nvPr/>
          </p:nvSpPr>
          <p:spPr>
            <a:xfrm>
              <a:off x="5873795" y="1829247"/>
              <a:ext cx="1248139" cy="576064"/>
            </a:xfrm>
            <a:prstGeom prst="borderCallout1">
              <a:avLst>
                <a:gd name="adj1" fmla="val 97156"/>
                <a:gd name="adj2" fmla="val 49219"/>
                <a:gd name="adj3" fmla="val 339023"/>
                <a:gd name="adj4" fmla="val 50030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Marriage</a:t>
              </a:r>
              <a:endParaRPr lang="ru-RU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00921" y="5157192"/>
            <a:ext cx="1536171" cy="1622791"/>
            <a:chOff x="6200921" y="5157192"/>
            <a:chExt cx="1536171" cy="1622791"/>
          </a:xfrm>
        </p:grpSpPr>
        <p:pic>
          <p:nvPicPr>
            <p:cNvPr id="10" name="Picture 21" descr="D:\TMIS\ГП\письма и записки\2014\АИС ЗАГС\divorce300sml (1)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118" y="5771870"/>
              <a:ext cx="1409975" cy="10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Выноска 1 23"/>
            <p:cNvSpPr/>
            <p:nvPr/>
          </p:nvSpPr>
          <p:spPr>
            <a:xfrm>
              <a:off x="6200921" y="5157192"/>
              <a:ext cx="1536171" cy="720080"/>
            </a:xfrm>
            <a:prstGeom prst="borderCallout1">
              <a:avLst>
                <a:gd name="adj1" fmla="val 1113"/>
                <a:gd name="adj2" fmla="val 49219"/>
                <a:gd name="adj3" fmla="val -174832"/>
                <a:gd name="adj4" fmla="val 48262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Divorce</a:t>
              </a:r>
              <a:endParaRPr lang="ru-RU" b="1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274061" y="5179268"/>
            <a:ext cx="1536171" cy="1562101"/>
            <a:chOff x="8274061" y="5179268"/>
            <a:chExt cx="1536171" cy="1562101"/>
          </a:xfrm>
        </p:grpSpPr>
        <p:pic>
          <p:nvPicPr>
            <p:cNvPr id="11" name="Picture 9" descr="D:\TMIS\ГП\письма и записки\2014\АИС ЗАГС\passport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553" y="5907718"/>
              <a:ext cx="1144692" cy="83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Выноска 1 24"/>
            <p:cNvSpPr/>
            <p:nvPr/>
          </p:nvSpPr>
          <p:spPr>
            <a:xfrm>
              <a:off x="8274061" y="5179268"/>
              <a:ext cx="1536171" cy="720080"/>
            </a:xfrm>
            <a:prstGeom prst="borderCallout1">
              <a:avLst>
                <a:gd name="adj1" fmla="val 1113"/>
                <a:gd name="adj2" fmla="val 49219"/>
                <a:gd name="adj3" fmla="val -179594"/>
                <a:gd name="adj4" fmla="val 48262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Obtaining an international passport</a:t>
              </a:r>
              <a:endParaRPr lang="ru-RU" sz="14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505976" y="1060536"/>
            <a:ext cx="1440160" cy="1344775"/>
            <a:chOff x="7505976" y="1060536"/>
            <a:chExt cx="1440160" cy="1344775"/>
          </a:xfrm>
        </p:grpSpPr>
        <p:pic>
          <p:nvPicPr>
            <p:cNvPr id="8" name="Picture 14" descr="D:\TMIS\ГП\письма и записки\2013\ОУП\АИС СЭД\Icons\distributor-report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81" y="1060536"/>
              <a:ext cx="873007" cy="80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Выноска 1 25"/>
            <p:cNvSpPr/>
            <p:nvPr/>
          </p:nvSpPr>
          <p:spPr>
            <a:xfrm>
              <a:off x="7505976" y="1829247"/>
              <a:ext cx="1440160" cy="576064"/>
            </a:xfrm>
            <a:prstGeom prst="borderCallout1">
              <a:avLst>
                <a:gd name="adj1" fmla="val 97156"/>
                <a:gd name="adj2" fmla="val 49219"/>
                <a:gd name="adj3" fmla="val 336542"/>
                <a:gd name="adj4" fmla="val 49715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Changes in the list</a:t>
              </a:r>
              <a:endParaRPr lang="ru-RU" sz="14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330179" y="1002032"/>
            <a:ext cx="2016224" cy="1411803"/>
            <a:chOff x="9330179" y="1002032"/>
            <a:chExt cx="2016224" cy="1411803"/>
          </a:xfrm>
        </p:grpSpPr>
        <p:pic>
          <p:nvPicPr>
            <p:cNvPr id="9" name="Picture 27" descr="D:\TMIS\ГП\письма и записки\2014\АИС ЗАГС\tumblr_mctgxrj68I1qbfsywo1_25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612" y="1002032"/>
              <a:ext cx="1406739" cy="92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Выноска 1 28"/>
            <p:cNvSpPr/>
            <p:nvPr/>
          </p:nvSpPr>
          <p:spPr>
            <a:xfrm>
              <a:off x="9330179" y="1837771"/>
              <a:ext cx="2016224" cy="576064"/>
            </a:xfrm>
            <a:prstGeom prst="borderCallout1">
              <a:avLst>
                <a:gd name="adj1" fmla="val 97156"/>
                <a:gd name="adj2" fmla="val 49219"/>
                <a:gd name="adj3" fmla="val 336542"/>
                <a:gd name="adj4" fmla="val 49715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Change of nationality</a:t>
              </a:r>
              <a:endParaRPr lang="ru-RU" sz="1400" b="1" dirty="0"/>
            </a:p>
          </p:txBody>
        </p:sp>
      </p:grpSp>
      <p:cxnSp>
        <p:nvCxnSpPr>
          <p:cNvPr id="30" name="Прямая соединительная линия 29"/>
          <p:cNvCxnSpPr>
            <a:stCxn id="15" idx="6"/>
          </p:cNvCxnSpPr>
          <p:nvPr/>
        </p:nvCxnSpPr>
        <p:spPr>
          <a:xfrm flipV="1">
            <a:off x="1064524" y="3822729"/>
            <a:ext cx="10253601" cy="12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-86383" y="349707"/>
            <a:ext cx="12187646" cy="42927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UNIFIED STATE REGISTRATION SERVICE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b="1" dirty="0">
                <a:solidFill>
                  <a:srgbClr val="0070C0"/>
                </a:solidFill>
                <a:latin typeface="+mn-lt"/>
              </a:rPr>
              <a:t>IN THE LIFE OF THE CITIZEN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001717" y="3642709"/>
            <a:ext cx="385761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1 26"/>
          <p:cNvSpPr/>
          <p:nvPr/>
        </p:nvSpPr>
        <p:spPr>
          <a:xfrm>
            <a:off x="10451531" y="5163691"/>
            <a:ext cx="1536171" cy="720080"/>
          </a:xfrm>
          <a:prstGeom prst="borderCallout1">
            <a:avLst>
              <a:gd name="adj1" fmla="val 1113"/>
              <a:gd name="adj2" fmla="val 49219"/>
              <a:gd name="adj3" fmla="val -157505"/>
              <a:gd name="adj4" fmla="val 48262"/>
            </a:avLst>
          </a:prstGeom>
          <a:solidFill>
            <a:schemeClr val="accent1"/>
          </a:solidFill>
          <a:ln w="19050">
            <a:solidFill>
              <a:srgbClr val="C00000"/>
            </a:solidFill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Pensioner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37624" y="5157192"/>
            <a:ext cx="1536171" cy="1497502"/>
            <a:chOff x="4337624" y="5157192"/>
            <a:chExt cx="1536171" cy="1497502"/>
          </a:xfrm>
        </p:grpSpPr>
        <p:sp>
          <p:nvSpPr>
            <p:cNvPr id="22" name="Выноска 1 21"/>
            <p:cNvSpPr/>
            <p:nvPr/>
          </p:nvSpPr>
          <p:spPr>
            <a:xfrm>
              <a:off x="4337624" y="5157192"/>
              <a:ext cx="1536171" cy="720080"/>
            </a:xfrm>
            <a:prstGeom prst="borderCallout1">
              <a:avLst>
                <a:gd name="adj1" fmla="val 1113"/>
                <a:gd name="adj2" fmla="val 49219"/>
                <a:gd name="adj3" fmla="val -177214"/>
                <a:gd name="adj4" fmla="val 47601"/>
              </a:avLst>
            </a:prstGeom>
            <a:solidFill>
              <a:schemeClr val="accent1"/>
            </a:solidFill>
            <a:ln w="19050"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Obtaining an ID-Passport</a:t>
              </a:r>
              <a:endParaRPr lang="ru-RU" sz="1400" b="1" dirty="0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646" y="5863881"/>
              <a:ext cx="1233504" cy="79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8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281"/>
            <a:ext cx="12192000" cy="4857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UNIFIED STATE REGISTRATION SERVICE FUNCTIONING MODEL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456632" y="887536"/>
            <a:ext cx="2814859" cy="1605360"/>
            <a:chOff x="4456632" y="887536"/>
            <a:chExt cx="2814859" cy="16053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632" y="1412776"/>
              <a:ext cx="2814859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42565" y="887536"/>
              <a:ext cx="2705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70C0"/>
                  </a:solidFill>
                </a:rPr>
                <a:t>Списки избирателей</a:t>
              </a:r>
            </a:p>
          </p:txBody>
        </p:sp>
      </p:grpSp>
      <p:sp>
        <p:nvSpPr>
          <p:cNvPr id="11" name="Выноска 1 10"/>
          <p:cNvSpPr/>
          <p:nvPr/>
        </p:nvSpPr>
        <p:spPr>
          <a:xfrm>
            <a:off x="2293856" y="3040250"/>
            <a:ext cx="1536171" cy="360040"/>
          </a:xfrm>
          <a:prstGeom prst="borderCallout1">
            <a:avLst>
              <a:gd name="adj1" fmla="val 48655"/>
              <a:gd name="adj2" fmla="val 99374"/>
              <a:gd name="adj3" fmla="val 49612"/>
              <a:gd name="adj4" fmla="val 17045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ПИН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2293856" y="3688322"/>
            <a:ext cx="1536171" cy="388750"/>
          </a:xfrm>
          <a:prstGeom prst="borderCallout1">
            <a:avLst>
              <a:gd name="adj1" fmla="val 48655"/>
              <a:gd name="adj2" fmla="val 99374"/>
              <a:gd name="adj3" fmla="val 49612"/>
              <a:gd name="adj4" fmla="val 169627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Адрес</a:t>
            </a:r>
          </a:p>
        </p:txBody>
      </p:sp>
      <p:sp>
        <p:nvSpPr>
          <p:cNvPr id="13" name="Выноска 1 12"/>
          <p:cNvSpPr/>
          <p:nvPr/>
        </p:nvSpPr>
        <p:spPr>
          <a:xfrm>
            <a:off x="2293856" y="4336394"/>
            <a:ext cx="1536171" cy="388750"/>
          </a:xfrm>
          <a:prstGeom prst="borderCallout1">
            <a:avLst>
              <a:gd name="adj1" fmla="val 48655"/>
              <a:gd name="adj2" fmla="val 99374"/>
              <a:gd name="adj3" fmla="val 49612"/>
              <a:gd name="adj4" fmla="val 16896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8016213" y="2996952"/>
            <a:ext cx="1536171" cy="360040"/>
          </a:xfrm>
          <a:prstGeom prst="borderCallout1">
            <a:avLst>
              <a:gd name="adj1" fmla="val 51300"/>
              <a:gd name="adj2" fmla="val -2314"/>
              <a:gd name="adj3" fmla="val 53139"/>
              <a:gd name="adj4" fmla="val -6996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Сведения ЗАГС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926608" y="2921176"/>
            <a:ext cx="1973560" cy="1854792"/>
            <a:chOff x="4926608" y="2921176"/>
            <a:chExt cx="1973560" cy="1854792"/>
          </a:xfrm>
        </p:grpSpPr>
        <p:pic>
          <p:nvPicPr>
            <p:cNvPr id="7" name="Picture 4" descr="D:\TMIS\ГП\письма и записки\2014\АИС ЗАГС\icons\user-icon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2921176"/>
              <a:ext cx="1956296" cy="165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43872" y="4406636"/>
              <a:ext cx="1956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Гражданин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26608" y="2924944"/>
              <a:ext cx="1956296" cy="185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Выноска 1 15"/>
          <p:cNvSpPr/>
          <p:nvPr/>
        </p:nvSpPr>
        <p:spPr>
          <a:xfrm>
            <a:off x="8016213" y="3671736"/>
            <a:ext cx="1536171" cy="360040"/>
          </a:xfrm>
          <a:prstGeom prst="borderCallout1">
            <a:avLst>
              <a:gd name="adj1" fmla="val 51300"/>
              <a:gd name="adj2" fmla="val -2314"/>
              <a:gd name="adj3" fmla="val 53139"/>
              <a:gd name="adj4" fmla="val -6996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Биометрич</a:t>
            </a:r>
            <a:r>
              <a:rPr lang="ru-RU" sz="1400" b="1" dirty="0">
                <a:solidFill>
                  <a:schemeClr val="tx1"/>
                </a:solidFill>
              </a:rPr>
              <a:t>. данные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88749" y="1669896"/>
            <a:ext cx="1574161" cy="1399064"/>
            <a:chOff x="88749" y="1669896"/>
            <a:chExt cx="1574161" cy="139906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40" y="2312876"/>
              <a:ext cx="1412505" cy="75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8749" y="1669896"/>
              <a:ext cx="1574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Database of passports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13675" y="5157192"/>
            <a:ext cx="1471838" cy="1409564"/>
            <a:chOff x="113675" y="5157192"/>
            <a:chExt cx="1471838" cy="140956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41" y="5157192"/>
              <a:ext cx="1412506" cy="75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13675" y="5981981"/>
              <a:ext cx="1471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Address database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067845" y="1781299"/>
            <a:ext cx="1956296" cy="1279869"/>
            <a:chOff x="10067845" y="1781299"/>
            <a:chExt cx="1956296" cy="127986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356" y="2305084"/>
              <a:ext cx="1401294" cy="75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067845" y="1781299"/>
              <a:ext cx="1956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База данных ЗАГС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744405" y="5157193"/>
            <a:ext cx="2436349" cy="1204311"/>
            <a:chOff x="9744405" y="5157193"/>
            <a:chExt cx="2436349" cy="120431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355" y="5157193"/>
              <a:ext cx="1429275" cy="75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744405" y="6022950"/>
              <a:ext cx="2436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База БИО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49593" y="1952836"/>
            <a:ext cx="10196400" cy="3582400"/>
            <a:chOff x="849593" y="1952836"/>
            <a:chExt cx="10196400" cy="3582400"/>
          </a:xfrm>
        </p:grpSpPr>
        <p:cxnSp>
          <p:nvCxnSpPr>
            <p:cNvPr id="27" name="Соединительная линия уступом 26"/>
            <p:cNvCxnSpPr>
              <a:stCxn id="6" idx="1"/>
              <a:endCxn id="9" idx="3"/>
            </p:cNvCxnSpPr>
            <p:nvPr/>
          </p:nvCxnSpPr>
          <p:spPr>
            <a:xfrm rot="10800000" flipV="1">
              <a:off x="1555846" y="1952836"/>
              <a:ext cx="2900787" cy="738082"/>
            </a:xfrm>
            <a:prstGeom prst="bentConnector3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>
              <a:stCxn id="23" idx="1"/>
              <a:endCxn id="19" idx="3"/>
            </p:cNvCxnSpPr>
            <p:nvPr/>
          </p:nvCxnSpPr>
          <p:spPr>
            <a:xfrm rot="10800000">
              <a:off x="1555847" y="5535235"/>
              <a:ext cx="8775508" cy="1"/>
            </a:xfrm>
            <a:prstGeom prst="bentConnector3">
              <a:avLst>
                <a:gd name="adj1" fmla="val 49378"/>
              </a:avLst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stCxn id="21" idx="1"/>
            </p:cNvCxnSpPr>
            <p:nvPr/>
          </p:nvCxnSpPr>
          <p:spPr>
            <a:xfrm rot="10800000">
              <a:off x="7221864" y="1952836"/>
              <a:ext cx="3109492" cy="730290"/>
            </a:xfrm>
            <a:prstGeom prst="bentConnector3">
              <a:avLst>
                <a:gd name="adj1" fmla="val 50000"/>
              </a:avLst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9" idx="2"/>
              <a:endCxn id="19" idx="0"/>
            </p:cNvCxnSpPr>
            <p:nvPr/>
          </p:nvCxnSpPr>
          <p:spPr>
            <a:xfrm>
              <a:off x="849593" y="3068960"/>
              <a:ext cx="1" cy="2088232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21" idx="2"/>
              <a:endCxn id="23" idx="0"/>
            </p:cNvCxnSpPr>
            <p:nvPr/>
          </p:nvCxnSpPr>
          <p:spPr>
            <a:xfrm>
              <a:off x="11032003" y="3061168"/>
              <a:ext cx="13990" cy="2096025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569239" y="4829815"/>
            <a:ext cx="270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</a:t>
            </a:r>
          </a:p>
        </p:txBody>
      </p:sp>
      <p:sp>
        <p:nvSpPr>
          <p:cNvPr id="28" name="Выноска 1 27"/>
          <p:cNvSpPr/>
          <p:nvPr/>
        </p:nvSpPr>
        <p:spPr>
          <a:xfrm>
            <a:off x="8016213" y="4045679"/>
            <a:ext cx="1536171" cy="360040"/>
          </a:xfrm>
          <a:prstGeom prst="borderCallout1">
            <a:avLst>
              <a:gd name="adj1" fmla="val 51300"/>
              <a:gd name="adj2" fmla="val -2314"/>
              <a:gd name="adj3" fmla="val 47848"/>
              <a:gd name="adj4" fmla="val -14569"/>
            </a:avLst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Фотография</a:t>
            </a:r>
          </a:p>
        </p:txBody>
      </p:sp>
      <p:sp>
        <p:nvSpPr>
          <p:cNvPr id="33" name="Выноска 1 32"/>
          <p:cNvSpPr/>
          <p:nvPr/>
        </p:nvSpPr>
        <p:spPr>
          <a:xfrm>
            <a:off x="8016213" y="4380299"/>
            <a:ext cx="1536171" cy="360040"/>
          </a:xfrm>
          <a:prstGeom prst="borderCallout1">
            <a:avLst>
              <a:gd name="adj1" fmla="val 51300"/>
              <a:gd name="adj2" fmla="val -2314"/>
              <a:gd name="adj3" fmla="val 47848"/>
              <a:gd name="adj4" fmla="val -14569"/>
            </a:avLst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Отпечатки</a:t>
            </a:r>
          </a:p>
        </p:txBody>
      </p:sp>
      <p:sp>
        <p:nvSpPr>
          <p:cNvPr id="34" name="Выноска 1 33"/>
          <p:cNvSpPr/>
          <p:nvPr/>
        </p:nvSpPr>
        <p:spPr>
          <a:xfrm>
            <a:off x="8016213" y="4725144"/>
            <a:ext cx="1536171" cy="360040"/>
          </a:xfrm>
          <a:prstGeom prst="borderCallout1">
            <a:avLst>
              <a:gd name="adj1" fmla="val 51300"/>
              <a:gd name="adj2" fmla="val -2314"/>
              <a:gd name="adj3" fmla="val 47848"/>
              <a:gd name="adj4" fmla="val -14569"/>
            </a:avLst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Подпись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39" y="808763"/>
            <a:ext cx="10297347" cy="60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003300"/>
            <a:ext cx="5477205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5013" y="935141"/>
            <a:ext cx="5809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Dynamics of birth in 10 years</a:t>
            </a:r>
          </a:p>
        </p:txBody>
      </p:sp>
    </p:spTree>
    <p:extLst>
      <p:ext uri="{BB962C8B-B14F-4D97-AF65-F5344CB8AC3E}">
        <p14:creationId xmlns:p14="http://schemas.microsoft.com/office/powerpoint/2010/main" val="39682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6" grpId="0" animBg="1"/>
      <p:bldP spid="35" grpId="0"/>
      <p:bldP spid="28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1"/>
            <a:ext cx="12701342" cy="714450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784144" y="2108577"/>
            <a:ext cx="1405719" cy="8120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638713" y="3075294"/>
            <a:ext cx="1212463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175009" y="3075294"/>
            <a:ext cx="150125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765947" y="3179928"/>
            <a:ext cx="1423916" cy="7733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187880" y="490604"/>
            <a:ext cx="6310962" cy="4131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GENERAL MODEL OF THE NEW SYSYTEM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5447" y="3580248"/>
            <a:ext cx="2106304" cy="3866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USRS DB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2260" y="6243856"/>
            <a:ext cx="2106304" cy="730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 identification of voters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612" y="3548374"/>
            <a:ext cx="2106304" cy="730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 administration list of voters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66782" y="3588214"/>
            <a:ext cx="2206391" cy="730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Attach AR to UIK (GISAR)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1576" y="2463404"/>
            <a:ext cx="2106304" cy="730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UIK (polling station) borders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1576" y="5004133"/>
            <a:ext cx="2106304" cy="9189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DB SRS (Address register + numbering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3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" y="-17916"/>
            <a:ext cx="12192000" cy="69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09" y="0"/>
            <a:ext cx="12192000" cy="77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24407" y="921725"/>
            <a:ext cx="2772698" cy="2065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 CATEGORY OF THE VOTERS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6238" y="956768"/>
            <a:ext cx="979631" cy="2065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Regions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1607" y="6380330"/>
            <a:ext cx="489815" cy="1158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All</a:t>
            </a:r>
            <a:endParaRPr lang="ru-RU" sz="1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45861" y="6389517"/>
            <a:ext cx="553900" cy="929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Men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0341" y="6379081"/>
            <a:ext cx="667607" cy="978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Women</a:t>
            </a:r>
            <a:endParaRPr lang="ru-RU" sz="1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67242" y="3264796"/>
            <a:ext cx="1187276" cy="1158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Total men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7785" y="3496162"/>
            <a:ext cx="1146190" cy="124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Total women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83385" y="3264252"/>
            <a:ext cx="1823294" cy="1164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Identified men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765" y="3496162"/>
            <a:ext cx="1823294" cy="1164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Identified women</a:t>
            </a:r>
            <a:endParaRPr lang="ru-RU" sz="1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2460227" y="4850996"/>
            <a:ext cx="1352547" cy="204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Voters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04002" y="4279496"/>
            <a:ext cx="1352547" cy="204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387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0" y="1291028"/>
            <a:ext cx="114490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85555" y="2891359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 Years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85555" y="3272932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19-30 Years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85555" y="3662736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31-45 Years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7593" y="4055271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46-60 Years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85555" y="4440918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60 + Years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22159" y="1381415"/>
            <a:ext cx="6980688" cy="4131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 CATEGORY OF THE VOTERS 2016</a:t>
            </a: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85555" y="1939138"/>
            <a:ext cx="1680246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AGE</a:t>
            </a:r>
          </a:p>
          <a:p>
            <a:pPr algn="ctr"/>
            <a:r>
              <a:rPr lang="en-US" dirty="0"/>
              <a:t>CATEGORY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181487" y="1942394"/>
            <a:ext cx="1911350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MEN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092837" y="1952225"/>
            <a:ext cx="1911350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% </a:t>
            </a:r>
          </a:p>
          <a:p>
            <a:pPr algn="ctr"/>
            <a:r>
              <a:rPr lang="en-US" dirty="0"/>
              <a:t>of total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851311" y="1956042"/>
            <a:ext cx="1759754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017835" y="1952226"/>
            <a:ext cx="1911350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WOMEN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948453" y="1957384"/>
            <a:ext cx="1911350" cy="939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% </a:t>
            </a:r>
          </a:p>
          <a:p>
            <a:pPr algn="ctr"/>
            <a:r>
              <a:rPr lang="en-US" dirty="0"/>
              <a:t>of total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87593" y="4807915"/>
            <a:ext cx="1680246" cy="37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Total:</a:t>
            </a:r>
          </a:p>
        </p:txBody>
      </p:sp>
    </p:spTree>
    <p:extLst>
      <p:ext uri="{BB962C8B-B14F-4D97-AF65-F5344CB8AC3E}">
        <p14:creationId xmlns:p14="http://schemas.microsoft.com/office/powerpoint/2010/main" val="211221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" y="1537774"/>
            <a:ext cx="5837379" cy="45465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e</a:t>
            </a:r>
            <a:r>
              <a:rPr lang="ru-RU" sz="3200" b="1" dirty="0">
                <a:latin typeface="+mn-lt"/>
              </a:rPr>
              <a:t>ID</a:t>
            </a:r>
            <a:r>
              <a:rPr lang="en-US" sz="3200" b="1" dirty="0">
                <a:latin typeface="+mn-lt"/>
              </a:rPr>
              <a:t> functions</a:t>
            </a:r>
            <a:endParaRPr lang="ru-RU" sz="32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1889" y="2177143"/>
            <a:ext cx="6095999" cy="3787739"/>
            <a:chOff x="107503" y="1052736"/>
            <a:chExt cx="8250079" cy="497092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79" y="3053640"/>
              <a:ext cx="3065503" cy="196532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7" y="1052736"/>
              <a:ext cx="3084447" cy="1977473"/>
            </a:xfrm>
            <a:prstGeom prst="rect">
              <a:avLst/>
            </a:prstGeom>
          </p:spPr>
        </p:pic>
        <p:pic>
          <p:nvPicPr>
            <p:cNvPr id="6" name="Picture 3" descr="D:\Центральный аппарат\e-passport\Дизайн eID\2017\дизайн со спортсменом\Back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839" y="3059982"/>
              <a:ext cx="3055169" cy="195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imoldoshev\Desktop\ePassport presentation\id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84984"/>
              <a:ext cx="1379449" cy="86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imoldoshev\Desktop\ePassport presentation\id_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4221088"/>
              <a:ext cx="1379449" cy="86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imoldoshev\Desktop\ePassport presentation\id_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157192"/>
              <a:ext cx="1379449" cy="86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imoldoshev\Desktop\ePassport presentation\id_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48880"/>
              <a:ext cx="1379449" cy="86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>
              <a:endCxn id="11" idx="3"/>
            </p:cNvCxnSpPr>
            <p:nvPr/>
          </p:nvCxnSpPr>
          <p:spPr>
            <a:xfrm flipH="1" flipV="1">
              <a:off x="1486953" y="2782113"/>
              <a:ext cx="1140831" cy="1150943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8" idx="3"/>
            </p:cNvCxnSpPr>
            <p:nvPr/>
          </p:nvCxnSpPr>
          <p:spPr>
            <a:xfrm>
              <a:off x="1486953" y="3718217"/>
              <a:ext cx="1140831" cy="21483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</p:cNvCxnSpPr>
            <p:nvPr/>
          </p:nvCxnSpPr>
          <p:spPr>
            <a:xfrm flipV="1">
              <a:off x="1486952" y="3933056"/>
              <a:ext cx="1140832" cy="72126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10" idx="3"/>
            </p:cNvCxnSpPr>
            <p:nvPr/>
          </p:nvCxnSpPr>
          <p:spPr>
            <a:xfrm flipV="1">
              <a:off x="1486953" y="3978139"/>
              <a:ext cx="1123981" cy="161228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6128664" y="2264229"/>
            <a:ext cx="5979592" cy="3872685"/>
            <a:chOff x="179512" y="748609"/>
            <a:chExt cx="8785778" cy="56092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48609"/>
              <a:ext cx="8231405" cy="3801653"/>
            </a:xfrm>
            <a:prstGeom prst="rect">
              <a:avLst/>
            </a:prstGeom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984334"/>
              <a:ext cx="4151231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346" y="4984334"/>
              <a:ext cx="2018870" cy="137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074023"/>
              <a:ext cx="2089034" cy="127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6246128" y="1537774"/>
            <a:ext cx="5837379" cy="45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Protective elements</a:t>
            </a:r>
            <a:endParaRPr lang="ru-RU" sz="3200" b="1" dirty="0">
              <a:latin typeface="+mn-lt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" y="352723"/>
            <a:ext cx="12191999" cy="350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NEW GENERATION PASSPORTS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231</Words>
  <Application>Microsoft Office PowerPoint</Application>
  <PresentationFormat>Widescreen</PresentationFormat>
  <Paragraphs>95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PowerPoint Presentation</vt:lpstr>
      <vt:lpstr>THE CONCEPT OF ELECTRONIC ADMINISTRATION</vt:lpstr>
      <vt:lpstr>UNIFIED STATE REGISTRATION SERVICE  IN THE LIFE OF THE CITIZEN</vt:lpstr>
      <vt:lpstr>UNIFIED STATE REGISTRATION SERVICE FUNCTIONING MODEL </vt:lpstr>
      <vt:lpstr>PowerPoint Presentation</vt:lpstr>
      <vt:lpstr>PowerPoint Presentation</vt:lpstr>
      <vt:lpstr>PowerPoint Presentation</vt:lpstr>
      <vt:lpstr>PowerPoint Presentation</vt:lpstr>
      <vt:lpstr>eID functions</vt:lpstr>
      <vt:lpstr>ELECTRONIC SERVICES FOR CITIZENS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Даниэл Эшматов</dc:creator>
  <cp:lastModifiedBy>Andrea De Luka</cp:lastModifiedBy>
  <cp:revision>111</cp:revision>
  <dcterms:created xsi:type="dcterms:W3CDTF">2017-06-08T08:52:44Z</dcterms:created>
  <dcterms:modified xsi:type="dcterms:W3CDTF">2017-07-28T14:42:40Z</dcterms:modified>
</cp:coreProperties>
</file>