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257" r:id="rId5"/>
    <p:sldId id="268" r:id="rId6"/>
    <p:sldId id="262" r:id="rId7"/>
    <p:sldId id="263" r:id="rId8"/>
    <p:sldId id="271" r:id="rId9"/>
    <p:sldId id="273" r:id="rId10"/>
    <p:sldId id="274" r:id="rId11"/>
    <p:sldId id="275" r:id="rId12"/>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99CCFF"/>
    <a:srgbClr val="394404"/>
    <a:srgbClr val="5F6F0F"/>
    <a:srgbClr val="718412"/>
    <a:srgbClr val="65741A"/>
    <a:srgbClr val="70811D"/>
    <a:srgbClr val="7B8D1F"/>
    <a:srgbClr val="839721"/>
    <a:srgbClr val="95A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05" autoAdjust="0"/>
    <p:restoredTop sz="94129" autoAdjust="0"/>
  </p:normalViewPr>
  <p:slideViewPr>
    <p:cSldViewPr>
      <p:cViewPr varScale="1">
        <p:scale>
          <a:sx n="80" d="100"/>
          <a:sy n="80" d="100"/>
        </p:scale>
        <p:origin x="108" y="714"/>
      </p:cViewPr>
      <p:guideLst>
        <p:guide orient="horz" pos="2160"/>
        <p:guide pos="3839"/>
      </p:guideLst>
    </p:cSldViewPr>
  </p:slideViewPr>
  <p:notesTextViewPr>
    <p:cViewPr>
      <p:scale>
        <a:sx n="150" d="100"/>
        <a:sy n="150" d="100"/>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28/07/2017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28/07/2017</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1: </a:t>
            </a:r>
          </a:p>
          <a:p>
            <a:pPr marL="0" marR="0" indent="0" algn="l" defTabSz="1218987" rtl="0" eaLnBrk="1" fontAlgn="auto" latinLnBrk="0" hangingPunct="1">
              <a:lnSpc>
                <a:spcPct val="100000"/>
              </a:lnSpc>
              <a:spcBef>
                <a:spcPts val="0"/>
              </a:spcBef>
              <a:spcAft>
                <a:spcPts val="0"/>
              </a:spcAft>
              <a:buClrTx/>
              <a:buSzTx/>
              <a:buFontTx/>
              <a:buNone/>
              <a:tabLst/>
              <a:defRPr/>
            </a:pPr>
            <a:r>
              <a:rPr lang="en-US" dirty="0"/>
              <a:t>- </a:t>
            </a:r>
            <a:r>
              <a:rPr lang="en-US" dirty="0">
                <a:latin typeface="Baskerville Old Face" panose="02020602080505020303" pitchFamily="18" charset="0"/>
              </a:rPr>
              <a:t>(i.e. CRVS partners) to align and prioritize their efforts, as well as to monitor progress through achieving the 3 major goals/national targets. </a:t>
            </a:r>
          </a:p>
          <a:p>
            <a:r>
              <a:rPr lang="en-US" dirty="0"/>
              <a:t>- </a:t>
            </a:r>
          </a:p>
        </p:txBody>
      </p:sp>
      <p:sp>
        <p:nvSpPr>
          <p:cNvPr id="4" name="Slide Number Placeholder 3"/>
          <p:cNvSpPr>
            <a:spLocks noGrp="1"/>
          </p:cNvSpPr>
          <p:nvPr>
            <p:ph type="sldNum" sz="quarter" idx="10"/>
          </p:nvPr>
        </p:nvSpPr>
        <p:spPr/>
        <p:txBody>
          <a:bodyPr/>
          <a:lstStyle/>
          <a:p>
            <a:fld id="{3EBA5BD7-F043-4D1B-AA17-CD412FC534DE}" type="slidenum">
              <a:rPr lang="en-US" smtClean="0"/>
              <a:t>3</a:t>
            </a:fld>
            <a:endParaRPr lang="en-US"/>
          </a:p>
        </p:txBody>
      </p:sp>
    </p:spTree>
    <p:extLst>
      <p:ext uri="{BB962C8B-B14F-4D97-AF65-F5344CB8AC3E}">
        <p14:creationId xmlns:p14="http://schemas.microsoft.com/office/powerpoint/2010/main" val="639315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a:t>
            </a:r>
            <a:r>
              <a:rPr lang="en-US" baseline="0" dirty="0"/>
              <a:t> 1: as the regulatory and monitoring body for vital statistics</a:t>
            </a:r>
          </a:p>
          <a:p>
            <a:r>
              <a:rPr lang="en-US" baseline="0" dirty="0"/>
              <a:t>Point 2: not a top priority for government therefore steps towards establishing the CRVS has </a:t>
            </a:r>
            <a:r>
              <a:rPr lang="en-US" baseline="0"/>
              <a:t>been delayed</a:t>
            </a:r>
            <a:endParaRPr lang="en-US" baseline="0" dirty="0"/>
          </a:p>
          <a:p>
            <a:r>
              <a:rPr lang="en-US" baseline="0" dirty="0"/>
              <a:t>Point 3: there hasn’t been any amendments of the BDM act, no definitions of the vital events</a:t>
            </a:r>
          </a:p>
          <a:p>
            <a:endParaRPr lang="en-US" dirty="0"/>
          </a:p>
        </p:txBody>
      </p:sp>
      <p:sp>
        <p:nvSpPr>
          <p:cNvPr id="4" name="Slide Number Placeholder 3"/>
          <p:cNvSpPr>
            <a:spLocks noGrp="1"/>
          </p:cNvSpPr>
          <p:nvPr>
            <p:ph type="sldNum" sz="quarter" idx="10"/>
          </p:nvPr>
        </p:nvSpPr>
        <p:spPr/>
        <p:txBody>
          <a:bodyPr/>
          <a:lstStyle/>
          <a:p>
            <a:fld id="{3EBA5BD7-F043-4D1B-AA17-CD412FC534DE}" type="slidenum">
              <a:rPr lang="en-US" smtClean="0"/>
              <a:t>6</a:t>
            </a:fld>
            <a:endParaRPr lang="en-US"/>
          </a:p>
        </p:txBody>
      </p:sp>
    </p:spTree>
    <p:extLst>
      <p:ext uri="{BB962C8B-B14F-4D97-AF65-F5344CB8AC3E}">
        <p14:creationId xmlns:p14="http://schemas.microsoft.com/office/powerpoint/2010/main" val="4284819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28/07/2017</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28/07/2017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28/07/2017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28/07/2017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28/07/2017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28/07/2017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28/07/2017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28/07/2017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28/07/2017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28/07/2017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28/07/2017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2000">
              <a:schemeClr val="bg2">
                <a:tint val="100000"/>
                <a:shade val="30000"/>
                <a:satMod val="100000"/>
              </a:schemeClr>
            </a:gs>
            <a:gs pos="38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28/07/2017</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backgroundRemoval t="526" b="100000" l="508" r="98985"/>
                    </a14:imgEffect>
                  </a14:imgLayer>
                </a14:imgProps>
              </a:ext>
            </a:extLst>
          </a:blip>
          <a:stretch>
            <a:fillRect/>
          </a:stretch>
        </p:blipFill>
        <p:spPr>
          <a:xfrm>
            <a:off x="9828212" y="1"/>
            <a:ext cx="2360613" cy="1895962"/>
          </a:xfrm>
          <a:prstGeom prst="rect">
            <a:avLst/>
          </a:prstGeom>
          <a:solidFill>
            <a:schemeClr val="bg2">
              <a:lumMod val="75000"/>
            </a:schemeClr>
          </a:solidFill>
        </p:spPr>
      </p:pic>
      <p:sp>
        <p:nvSpPr>
          <p:cNvPr id="2" name="Title 1"/>
          <p:cNvSpPr>
            <a:spLocks noGrp="1"/>
          </p:cNvSpPr>
          <p:nvPr>
            <p:ph type="ctrTitle"/>
          </p:nvPr>
        </p:nvSpPr>
        <p:spPr>
          <a:xfrm>
            <a:off x="1903412" y="2286000"/>
            <a:ext cx="8735325" cy="2000251"/>
          </a:xfrm>
        </p:spPr>
        <p:txBody>
          <a:bodyPr>
            <a:normAutofit fontScale="90000"/>
          </a:bodyPr>
          <a:lstStyle/>
          <a:p>
            <a:pPr algn="ctr"/>
            <a:r>
              <a:rPr lang="en-US" dirty="0">
                <a:latin typeface="Baskerville Old Face" panose="02020602080505020303" pitchFamily="18" charset="0"/>
              </a:rPr>
              <a:t>CRVS Legal Framework Review</a:t>
            </a:r>
            <a:br>
              <a:rPr lang="en-US" dirty="0">
                <a:latin typeface="Baskerville Old Face" panose="02020602080505020303" pitchFamily="18" charset="0"/>
              </a:rPr>
            </a:br>
            <a:r>
              <a:rPr lang="en-US" dirty="0">
                <a:latin typeface="Baskerville Old Face" panose="02020602080505020303" pitchFamily="18" charset="0"/>
              </a:rPr>
              <a:t>Fiji Islands</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1999548" cy="1524000"/>
          </a:xfrm>
          <a:prstGeom prst="rect">
            <a:avLst/>
          </a:prstGeom>
          <a:solidFill>
            <a:schemeClr val="bg2">
              <a:lumMod val="50000"/>
            </a:schemeClr>
          </a:solidFill>
        </p:spPr>
      </p:pic>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ctr"/>
            <a:r>
              <a:rPr lang="en-US" dirty="0">
                <a:latin typeface="Baskerville Old Face" panose="02020602080505020303" pitchFamily="18" charset="0"/>
              </a:rPr>
              <a:t>Overview</a:t>
            </a:r>
          </a:p>
        </p:txBody>
      </p:sp>
      <p:sp>
        <p:nvSpPr>
          <p:cNvPr id="14" name="Content Placeholder 13"/>
          <p:cNvSpPr>
            <a:spLocks noGrp="1"/>
          </p:cNvSpPr>
          <p:nvPr>
            <p:ph idx="1"/>
          </p:nvPr>
        </p:nvSpPr>
        <p:spPr>
          <a:xfrm>
            <a:off x="1218883" y="1981199"/>
            <a:ext cx="10360501" cy="4182869"/>
          </a:xfrm>
        </p:spPr>
        <p:txBody>
          <a:bodyPr/>
          <a:lstStyle/>
          <a:p>
            <a:r>
              <a:rPr lang="en-US" dirty="0">
                <a:latin typeface="Baskerville Old Face" panose="02020602080505020303" pitchFamily="18" charset="0"/>
              </a:rPr>
              <a:t>Implementation of the Regional Action Framework</a:t>
            </a:r>
          </a:p>
          <a:p>
            <a:r>
              <a:rPr lang="en-US" dirty="0">
                <a:latin typeface="Baskerville Old Face" panose="02020602080505020303" pitchFamily="18" charset="0"/>
              </a:rPr>
              <a:t>Progress towards CRVS legal framework</a:t>
            </a:r>
          </a:p>
          <a:p>
            <a:r>
              <a:rPr lang="en-US" dirty="0">
                <a:latin typeface="Baskerville Old Face" panose="02020602080505020303" pitchFamily="18" charset="0"/>
              </a:rPr>
              <a:t>Challenges encountered </a:t>
            </a:r>
          </a:p>
          <a:p>
            <a:r>
              <a:rPr lang="en-US" dirty="0">
                <a:latin typeface="Baskerville Old Face" panose="02020602080505020303" pitchFamily="18" charset="0"/>
              </a:rPr>
              <a:t>Opportunities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8883" y="274637"/>
            <a:ext cx="10360501" cy="792163"/>
          </a:xfrm>
        </p:spPr>
        <p:txBody>
          <a:bodyPr>
            <a:normAutofit fontScale="90000"/>
          </a:bodyPr>
          <a:lstStyle/>
          <a:p>
            <a:pPr algn="ctr"/>
            <a:r>
              <a:rPr lang="en-US" dirty="0">
                <a:latin typeface="Baskerville Old Face" panose="02020602080505020303" pitchFamily="18" charset="0"/>
              </a:rPr>
              <a:t>CRVS Regional Action Framework towards the CRVS Legislations</a:t>
            </a:r>
          </a:p>
        </p:txBody>
      </p:sp>
      <p:sp>
        <p:nvSpPr>
          <p:cNvPr id="2" name="Content Placeholder 1"/>
          <p:cNvSpPr>
            <a:spLocks noGrp="1"/>
          </p:cNvSpPr>
          <p:nvPr>
            <p:ph idx="1"/>
          </p:nvPr>
        </p:nvSpPr>
        <p:spPr>
          <a:xfrm>
            <a:off x="1218883" y="1219200"/>
            <a:ext cx="10360501" cy="4944869"/>
          </a:xfrm>
        </p:spPr>
        <p:txBody>
          <a:bodyPr>
            <a:normAutofit lnSpcReduction="10000"/>
          </a:bodyPr>
          <a:lstStyle/>
          <a:p>
            <a:r>
              <a:rPr lang="en-US" dirty="0">
                <a:latin typeface="Baskerville Old Face" panose="02020602080505020303" pitchFamily="18" charset="0"/>
              </a:rPr>
              <a:t>facilitate collaborative action by multiple stakeholders</a:t>
            </a:r>
          </a:p>
          <a:p>
            <a:pPr lvl="1"/>
            <a:r>
              <a:rPr lang="en-US" dirty="0">
                <a:latin typeface="Baskerville Old Face" panose="02020602080505020303" pitchFamily="18" charset="0"/>
              </a:rPr>
              <a:t> Goal 1</a:t>
            </a:r>
          </a:p>
          <a:p>
            <a:pPr lvl="3"/>
            <a:r>
              <a:rPr lang="en-US" dirty="0">
                <a:latin typeface="Baskerville Old Face" panose="02020602080505020303" pitchFamily="18" charset="0"/>
              </a:rPr>
              <a:t>Achieve at least 85 % registration of all births that occur in a given year</a:t>
            </a:r>
          </a:p>
          <a:p>
            <a:pPr lvl="3"/>
            <a:r>
              <a:rPr lang="en-US" dirty="0">
                <a:latin typeface="Baskerville Old Face" panose="02020602080505020303" pitchFamily="18" charset="0"/>
              </a:rPr>
              <a:t>Health sector to record all deaths with a medically certified cause of death in a given year</a:t>
            </a:r>
          </a:p>
          <a:p>
            <a:pPr lvl="2"/>
            <a:r>
              <a:rPr lang="en-US" dirty="0">
                <a:latin typeface="Baskerville Old Face" panose="02020602080505020303" pitchFamily="18" charset="0"/>
              </a:rPr>
              <a:t>Goal 2</a:t>
            </a:r>
          </a:p>
          <a:p>
            <a:pPr lvl="3"/>
            <a:r>
              <a:rPr lang="en-US" dirty="0">
                <a:latin typeface="Baskerville Old Face" panose="02020602080505020303" pitchFamily="18" charset="0"/>
              </a:rPr>
              <a:t>Issuance of an official birth/death certificate that includes, as a minimum, the individual’s name, sex, date and place of birth, and name of parent(s) where known.</a:t>
            </a:r>
          </a:p>
          <a:p>
            <a:pPr lvl="1"/>
            <a:r>
              <a:rPr lang="en-US" dirty="0">
                <a:latin typeface="Baskerville Old Face" panose="02020602080505020303" pitchFamily="18" charset="0"/>
              </a:rPr>
              <a:t>Goal 3</a:t>
            </a:r>
          </a:p>
          <a:p>
            <a:pPr lvl="3"/>
            <a:r>
              <a:rPr lang="en-US" dirty="0">
                <a:latin typeface="Baskerville Old Face" panose="02020602080505020303" pitchFamily="18" charset="0"/>
              </a:rPr>
              <a:t>100% dissemination of annual nationally representative statistics on deaths that  have an underlying cause of death code derived from the medical certificate according to the standards defined by ICD (latest version as appropriate) </a:t>
            </a:r>
          </a:p>
          <a:p>
            <a:pPr lvl="3"/>
            <a:r>
              <a:rPr lang="en-US" dirty="0">
                <a:latin typeface="Baskerville Old Face" panose="02020602080505020303" pitchFamily="18" charset="0"/>
              </a:rPr>
              <a:t>Summary tabulations of vital statistics on births and deaths using registration records as the primary source, are made available in the public domain in electronic format annually, and within one calendar year.</a:t>
            </a:r>
          </a:p>
          <a:p>
            <a:pPr lvl="3"/>
            <a:endParaRPr lang="en-US" dirty="0">
              <a:latin typeface="Baskerville Old Face" panose="02020602080505020303" pitchFamily="18" charset="0"/>
            </a:endParaRPr>
          </a:p>
          <a:p>
            <a:pPr lvl="3"/>
            <a:endParaRPr lang="en-US" dirty="0">
              <a:latin typeface="Baskerville Old Face" panose="02020602080505020303" pitchFamily="18" charset="0"/>
            </a:endParaRPr>
          </a:p>
          <a:p>
            <a:endParaRPr lang="en-US" dirty="0">
              <a:latin typeface="Baskerville Old Face" panose="02020602080505020303" pitchFamily="18" charset="0"/>
            </a:endParaRPr>
          </a:p>
        </p:txBody>
      </p:sp>
    </p:spTree>
    <p:extLst>
      <p:ext uri="{BB962C8B-B14F-4D97-AF65-F5344CB8AC3E}">
        <p14:creationId xmlns:p14="http://schemas.microsoft.com/office/powerpoint/2010/main" val="397710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274637"/>
            <a:ext cx="10360501" cy="1096963"/>
          </a:xfrm>
        </p:spPr>
        <p:txBody>
          <a:bodyPr>
            <a:normAutofit fontScale="90000"/>
          </a:bodyPr>
          <a:lstStyle/>
          <a:p>
            <a:pPr algn="ctr"/>
            <a:r>
              <a:rPr lang="en-US" dirty="0">
                <a:latin typeface="Baskerville Old Face" panose="02020602080505020303" pitchFamily="18" charset="0"/>
              </a:rPr>
              <a:t>Progress Status towards the </a:t>
            </a:r>
            <a:br>
              <a:rPr lang="en-US" dirty="0">
                <a:latin typeface="Baskerville Old Face" panose="02020602080505020303" pitchFamily="18" charset="0"/>
              </a:rPr>
            </a:br>
            <a:r>
              <a:rPr lang="en-US" dirty="0">
                <a:latin typeface="Baskerville Old Face" panose="02020602080505020303" pitchFamily="18" charset="0"/>
              </a:rPr>
              <a:t>establishment of CRVS Legislations</a:t>
            </a:r>
          </a:p>
        </p:txBody>
      </p:sp>
      <p:sp>
        <p:nvSpPr>
          <p:cNvPr id="4" name="Content Placeholder 3"/>
          <p:cNvSpPr>
            <a:spLocks noGrp="1"/>
          </p:cNvSpPr>
          <p:nvPr>
            <p:ph idx="1"/>
          </p:nvPr>
        </p:nvSpPr>
        <p:spPr>
          <a:xfrm>
            <a:off x="1218883" y="1701797"/>
            <a:ext cx="9828529" cy="4241803"/>
          </a:xfrm>
        </p:spPr>
        <p:txBody>
          <a:bodyPr/>
          <a:lstStyle/>
          <a:p>
            <a:r>
              <a:rPr lang="en-US" dirty="0">
                <a:latin typeface="Baskerville Old Face" panose="02020602080505020303" pitchFamily="18" charset="0"/>
              </a:rPr>
              <a:t>Registration Coverage</a:t>
            </a:r>
          </a:p>
          <a:p>
            <a:endParaRPr lang="en-US" dirty="0">
              <a:latin typeface="Baskerville Old Face" panose="02020602080505020303" pitchFamily="18" charset="0"/>
            </a:endParaRPr>
          </a:p>
          <a:p>
            <a:endParaRPr lang="en-US" dirty="0">
              <a:latin typeface="Baskerville Old Face" panose="02020602080505020303" pitchFamily="18" charset="0"/>
            </a:endParaRPr>
          </a:p>
          <a:p>
            <a:endParaRPr lang="en-US" dirty="0">
              <a:latin typeface="Baskerville Old Face" panose="02020602080505020303" pitchFamily="18" charset="0"/>
            </a:endParaRPr>
          </a:p>
          <a:p>
            <a:endParaRPr lang="en-US" dirty="0">
              <a:latin typeface="Baskerville Old Face" panose="02020602080505020303" pitchFamily="18" charset="0"/>
            </a:endParaRPr>
          </a:p>
        </p:txBody>
      </p:sp>
      <p:pic>
        <p:nvPicPr>
          <p:cNvPr id="3" name="Picture 2"/>
          <p:cNvPicPr>
            <a:picLocks noChangeAspect="1"/>
          </p:cNvPicPr>
          <p:nvPr/>
        </p:nvPicPr>
        <p:blipFill>
          <a:blip r:embed="rId2"/>
          <a:stretch>
            <a:fillRect/>
          </a:stretch>
        </p:blipFill>
        <p:spPr>
          <a:xfrm>
            <a:off x="1598612" y="2438400"/>
            <a:ext cx="9448800" cy="3747700"/>
          </a:xfrm>
          <a:prstGeom prst="rect">
            <a:avLst/>
          </a:prstGeom>
        </p:spPr>
      </p:pic>
    </p:spTree>
    <p:extLst>
      <p:ext uri="{BB962C8B-B14F-4D97-AF65-F5344CB8AC3E}">
        <p14:creationId xmlns:p14="http://schemas.microsoft.com/office/powerpoint/2010/main" val="1405850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a:latin typeface="Baskerville Old Face" panose="02020602080505020303" pitchFamily="18" charset="0"/>
              </a:rPr>
              <a:t>Progress Status cont’d</a:t>
            </a:r>
            <a:endParaRPr lang="en-US" dirty="0"/>
          </a:p>
        </p:txBody>
      </p:sp>
      <p:sp>
        <p:nvSpPr>
          <p:cNvPr id="7" name="Content Placeholder 6"/>
          <p:cNvSpPr>
            <a:spLocks noGrp="1"/>
          </p:cNvSpPr>
          <p:nvPr>
            <p:ph idx="1"/>
          </p:nvPr>
        </p:nvSpPr>
        <p:spPr/>
        <p:txBody>
          <a:bodyPr/>
          <a:lstStyle/>
          <a:p>
            <a:r>
              <a:rPr lang="en-US" dirty="0">
                <a:latin typeface="Baskerville Old Face" panose="02020602080505020303" pitchFamily="18" charset="0"/>
              </a:rPr>
              <a:t>Official documentation of community births and deaths </a:t>
            </a:r>
          </a:p>
          <a:p>
            <a:r>
              <a:rPr lang="en-US" dirty="0">
                <a:latin typeface="Baskerville Old Face" panose="02020602080505020303" pitchFamily="18" charset="0"/>
              </a:rPr>
              <a:t>Provisions allocated for services where there were no registry offices</a:t>
            </a:r>
          </a:p>
          <a:p>
            <a:r>
              <a:rPr lang="en-US" dirty="0">
                <a:latin typeface="Baskerville Old Face" panose="02020602080505020303" pitchFamily="18" charset="0"/>
              </a:rPr>
              <a:t>Awareness of health professionals to ensure data entry of birth and deaths into the National Health Information System (NHIS) </a:t>
            </a:r>
          </a:p>
          <a:p>
            <a:r>
              <a:rPr lang="en-US" dirty="0">
                <a:latin typeface="Baskerville Old Face" panose="02020602080505020303" pitchFamily="18" charset="0"/>
              </a:rPr>
              <a:t>Active collaboration of the CRVS partners for data sharing and analysis </a:t>
            </a:r>
          </a:p>
          <a:p>
            <a:pPr marL="0" indent="0">
              <a:buNone/>
            </a:pPr>
            <a:endParaRPr lang="en-US" dirty="0">
              <a:latin typeface="Baskerville Old Face" panose="02020602080505020303" pitchFamily="18" charset="0"/>
            </a:endParaRPr>
          </a:p>
          <a:p>
            <a:endParaRPr lang="en-US" dirty="0">
              <a:latin typeface="Baskerville Old Face" panose="02020602080505020303" pitchFamily="18" charset="0"/>
            </a:endParaRPr>
          </a:p>
          <a:p>
            <a:endParaRPr lang="en-US" dirty="0">
              <a:latin typeface="Baskerville Old Face" panose="02020602080505020303" pitchFamily="18" charset="0"/>
            </a:endParaRPr>
          </a:p>
          <a:p>
            <a:endParaRPr lang="en-US" dirty="0"/>
          </a:p>
        </p:txBody>
      </p:sp>
    </p:spTree>
    <p:extLst>
      <p:ext uri="{BB962C8B-B14F-4D97-AF65-F5344CB8AC3E}">
        <p14:creationId xmlns:p14="http://schemas.microsoft.com/office/powerpoint/2010/main" val="2319046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NZ" dirty="0">
                <a:latin typeface="Baskerville Old Face" panose="02020602080505020303" pitchFamily="18" charset="0"/>
              </a:rPr>
              <a:t>Challenges (towards the CRVS Legal Framework)</a:t>
            </a:r>
          </a:p>
        </p:txBody>
      </p:sp>
      <p:sp>
        <p:nvSpPr>
          <p:cNvPr id="3" name="Content Placeholder 2"/>
          <p:cNvSpPr>
            <a:spLocks noGrp="1"/>
          </p:cNvSpPr>
          <p:nvPr>
            <p:ph idx="1"/>
          </p:nvPr>
        </p:nvSpPr>
        <p:spPr/>
        <p:txBody>
          <a:bodyPr/>
          <a:lstStyle/>
          <a:p>
            <a:r>
              <a:rPr lang="en-NZ" dirty="0">
                <a:latin typeface="Baskerville Old Face" panose="02020602080505020303" pitchFamily="18" charset="0"/>
              </a:rPr>
              <a:t>Formalising the CRVS Committee</a:t>
            </a:r>
          </a:p>
          <a:p>
            <a:r>
              <a:rPr lang="en-NZ" dirty="0">
                <a:latin typeface="Baskerville Old Face" panose="02020602080505020303" pitchFamily="18" charset="0"/>
              </a:rPr>
              <a:t>Establishment of the CRVS</a:t>
            </a:r>
          </a:p>
          <a:p>
            <a:r>
              <a:rPr lang="en-NZ" dirty="0">
                <a:latin typeface="Baskerville Old Face" panose="02020602080505020303" pitchFamily="18" charset="0"/>
              </a:rPr>
              <a:t>Amendment of Legislation(BDM Act)</a:t>
            </a:r>
          </a:p>
          <a:p>
            <a:r>
              <a:rPr lang="en-NZ" dirty="0">
                <a:latin typeface="Baskerville Old Face" panose="02020602080505020303" pitchFamily="18" charset="0"/>
              </a:rPr>
              <a:t>National CRVS Strategy Development for Fiji</a:t>
            </a:r>
          </a:p>
          <a:p>
            <a:r>
              <a:rPr lang="en-NZ" dirty="0">
                <a:latin typeface="Baskerville Old Face" panose="02020602080505020303" pitchFamily="18" charset="0"/>
              </a:rPr>
              <a:t>Support for trainings to accurately document the vital events.</a:t>
            </a:r>
          </a:p>
          <a:p>
            <a:endParaRPr lang="en-NZ" dirty="0">
              <a:latin typeface="Baskerville Old Face" panose="02020602080505020303" pitchFamily="18" charset="0"/>
            </a:endParaRPr>
          </a:p>
          <a:p>
            <a:endParaRPr lang="en-NZ" dirty="0">
              <a:latin typeface="Baskerville Old Face" panose="02020602080505020303" pitchFamily="18" charset="0"/>
            </a:endParaRPr>
          </a:p>
        </p:txBody>
      </p:sp>
    </p:spTree>
    <p:extLst>
      <p:ext uri="{BB962C8B-B14F-4D97-AF65-F5344CB8AC3E}">
        <p14:creationId xmlns:p14="http://schemas.microsoft.com/office/powerpoint/2010/main" val="306239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274637"/>
            <a:ext cx="10360501" cy="868363"/>
          </a:xfrm>
        </p:spPr>
        <p:txBody>
          <a:bodyPr/>
          <a:lstStyle/>
          <a:p>
            <a:pPr algn="ctr"/>
            <a:r>
              <a:rPr lang="en-NZ" dirty="0">
                <a:latin typeface="Baskerville Old Face" panose="02020602080505020303" pitchFamily="18" charset="0"/>
              </a:rPr>
              <a:t>Opportunities</a:t>
            </a:r>
          </a:p>
        </p:txBody>
      </p:sp>
      <p:sp>
        <p:nvSpPr>
          <p:cNvPr id="3" name="Content Placeholder 2"/>
          <p:cNvSpPr>
            <a:spLocks noGrp="1"/>
          </p:cNvSpPr>
          <p:nvPr>
            <p:ph idx="1"/>
          </p:nvPr>
        </p:nvSpPr>
        <p:spPr/>
        <p:txBody>
          <a:bodyPr/>
          <a:lstStyle/>
          <a:p>
            <a:r>
              <a:rPr lang="en-NZ" dirty="0">
                <a:latin typeface="Baskerville Old Face" panose="02020602080505020303" pitchFamily="18" charset="0"/>
              </a:rPr>
              <a:t>Awareness of Doctors and Nurses of the correct documentation of birth and death</a:t>
            </a:r>
          </a:p>
          <a:p>
            <a:r>
              <a:rPr lang="en-NZ" dirty="0">
                <a:latin typeface="Baskerville Old Face" panose="02020602080505020303" pitchFamily="18" charset="0"/>
              </a:rPr>
              <a:t>Collaboration of the CRVS partners through continuous data sharing</a:t>
            </a:r>
          </a:p>
          <a:p>
            <a:r>
              <a:rPr lang="en-NZ" dirty="0">
                <a:latin typeface="Baskerville Old Face" panose="02020602080505020303" pitchFamily="18" charset="0"/>
              </a:rPr>
              <a:t>Improvement in coverage and registration</a:t>
            </a:r>
          </a:p>
          <a:p>
            <a:r>
              <a:rPr lang="en-NZ" dirty="0">
                <a:latin typeface="Baskerville Old Face" panose="02020602080505020303" pitchFamily="18" charset="0"/>
              </a:rPr>
              <a:t>Address data gaps and quality issues for analysis from the Ministry of Health and Registrar General’s Office</a:t>
            </a:r>
          </a:p>
          <a:p>
            <a:endParaRPr lang="en-NZ" dirty="0">
              <a:latin typeface="Baskerville Old Face" panose="02020602080505020303" pitchFamily="18" charset="0"/>
            </a:endParaRPr>
          </a:p>
          <a:p>
            <a:endParaRPr lang="en-NZ" dirty="0">
              <a:latin typeface="Baskerville Old Face" panose="02020602080505020303" pitchFamily="18" charset="0"/>
            </a:endParaRPr>
          </a:p>
          <a:p>
            <a:endParaRPr lang="en-NZ" dirty="0">
              <a:latin typeface="Baskerville Old Face" panose="02020602080505020303" pitchFamily="18" charset="0"/>
            </a:endParaRPr>
          </a:p>
        </p:txBody>
      </p:sp>
    </p:spTree>
    <p:extLst>
      <p:ext uri="{BB962C8B-B14F-4D97-AF65-F5344CB8AC3E}">
        <p14:creationId xmlns:p14="http://schemas.microsoft.com/office/powerpoint/2010/main" val="536363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8883" y="838201"/>
            <a:ext cx="9904729" cy="5105400"/>
          </a:xfrm>
        </p:spPr>
        <p:txBody>
          <a:bodyPr anchor="ctr">
            <a:normAutofit/>
          </a:bodyPr>
          <a:lstStyle/>
          <a:p>
            <a:pPr marL="0" indent="0" algn="ctr">
              <a:buNone/>
            </a:pPr>
            <a:r>
              <a:rPr lang="en-NZ" sz="6600" dirty="0">
                <a:latin typeface="Baskerville Old Face" panose="02020602080505020303" pitchFamily="18" charset="0"/>
              </a:rPr>
              <a:t>Thank you</a:t>
            </a:r>
          </a:p>
        </p:txBody>
      </p:sp>
    </p:spTree>
    <p:extLst>
      <p:ext uri="{BB962C8B-B14F-4D97-AF65-F5344CB8AC3E}">
        <p14:creationId xmlns:p14="http://schemas.microsoft.com/office/powerpoint/2010/main" val="1063114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3.xml><?xml version="1.0" encoding="utf-8"?>
<ds:datastoreItem xmlns:ds="http://schemas.openxmlformats.org/officeDocument/2006/customXml" ds:itemID="{60C67BEE-D13F-4BD2-98A5-34D8A0977F68}">
  <ds:schemaRefs>
    <ds:schemaRef ds:uri="http://www.w3.org/XML/1998/namespace"/>
    <ds:schemaRef ds:uri="http://schemas.microsoft.com/office/2006/documentManagement/types"/>
    <ds:schemaRef ds:uri="http://purl.org/dc/elements/1.1/"/>
    <ds:schemaRef ds:uri="http://schemas.openxmlformats.org/package/2006/metadata/core-properties"/>
    <ds:schemaRef ds:uri="4873beb7-5857-4685-be1f-d57550cc96cc"/>
    <ds:schemaRef ds:uri="http://schemas.microsoft.com/office/2006/metadata/properties"/>
    <ds:schemaRef ds:uri="http://purl.org/dc/term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2685</TotalTime>
  <Words>411</Words>
  <Application>Microsoft Office PowerPoint</Application>
  <PresentationFormat>Custom</PresentationFormat>
  <Paragraphs>52</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Baskerville Old Face</vt:lpstr>
      <vt:lpstr>Calibri</vt:lpstr>
      <vt:lpstr>Tech 16x9</vt:lpstr>
      <vt:lpstr>CRVS Legal Framework Review Fiji Islands</vt:lpstr>
      <vt:lpstr>Overview</vt:lpstr>
      <vt:lpstr>CRVS Regional Action Framework towards the CRVS Legislations</vt:lpstr>
      <vt:lpstr>Progress Status towards the  establishment of CRVS Legislations</vt:lpstr>
      <vt:lpstr>Progress Status cont’d</vt:lpstr>
      <vt:lpstr>Challenges (towards the CRVS Legal Framework)</vt:lpstr>
      <vt:lpstr>Opportunities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CRVS Legal Framework Review Fiji Islands</dc:title>
  <dc:creator>Salanieta Soli</dc:creator>
  <cp:lastModifiedBy>Andrea De Luka</cp:lastModifiedBy>
  <cp:revision>46</cp:revision>
  <dcterms:created xsi:type="dcterms:W3CDTF">2017-07-02T21:14:25Z</dcterms:created>
  <dcterms:modified xsi:type="dcterms:W3CDTF">2017-07-28T14:37:42Z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