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1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BC921D-73D9-4B5B-A59F-04922D2FDB10}" type="datetimeFigureOut">
              <a:rPr lang="en-US" smtClean="0"/>
              <a:t>10/3/2017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DBE5F3-520E-4E64-B287-9F4AFDD6542E}" type="slidenum">
              <a:rPr lang="en-US" smtClean="0"/>
              <a:t>‹#›</a:t>
            </a:fld>
            <a:endParaRPr lang="en-US"/>
          </a:p>
        </p:txBody>
      </p:sp>
    </p:spTree>
    <p:extLst>
      <p:ext uri="{BB962C8B-B14F-4D97-AF65-F5344CB8AC3E}">
        <p14:creationId xmlns:p14="http://schemas.microsoft.com/office/powerpoint/2010/main" val="35526252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219199"/>
          </a:xfrm>
        </p:spPr>
        <p:txBody>
          <a:bodyPr>
            <a:normAutofit fontScale="90000"/>
          </a:bodyPr>
          <a:lstStyle/>
          <a:p>
            <a:r>
              <a:rPr lang="en-NZ" sz="2800" b="1" dirty="0">
                <a:solidFill>
                  <a:schemeClr val="accent5">
                    <a:lumMod val="75000"/>
                  </a:schemeClr>
                </a:solidFill>
              </a:rPr>
              <a:t>PCRN Disaster Preparation and Response Workshop – Suva, Fiji, 2-4 October 2017</a:t>
            </a:r>
            <a:r>
              <a:rPr lang="en-US" sz="2400" dirty="0">
                <a:solidFill>
                  <a:schemeClr val="accent5">
                    <a:lumMod val="75000"/>
                  </a:schemeClr>
                </a:solidFill>
              </a:rPr>
              <a:t/>
            </a:r>
            <a:br>
              <a:rPr lang="en-US" sz="2400" dirty="0">
                <a:solidFill>
                  <a:schemeClr val="accent5">
                    <a:lumMod val="75000"/>
                  </a:schemeClr>
                </a:solidFill>
              </a:rPr>
            </a:br>
            <a:endParaRPr lang="en-US" sz="2400" dirty="0">
              <a:solidFill>
                <a:schemeClr val="accent5">
                  <a:lumMod val="7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3429000"/>
            <a:ext cx="6400800" cy="2209800"/>
          </a:xfrm>
        </p:spPr>
        <p:txBody>
          <a:bodyPr>
            <a:normAutofit fontScale="77500" lnSpcReduction="20000"/>
          </a:bodyPr>
          <a:lstStyle/>
          <a:p>
            <a:r>
              <a:rPr lang="en-US" sz="3400" dirty="0" smtClean="0">
                <a:solidFill>
                  <a:schemeClr val="accent5">
                    <a:lumMod val="75000"/>
                  </a:schemeClr>
                </a:solidFill>
              </a:rPr>
              <a:t>Responding to a major disaster – lessons from cyclone PAM</a:t>
            </a:r>
          </a:p>
          <a:p>
            <a:endParaRPr lang="en-US" dirty="0" smtClean="0">
              <a:solidFill>
                <a:schemeClr val="accent5">
                  <a:lumMod val="75000"/>
                </a:schemeClr>
              </a:solidFill>
            </a:endParaRPr>
          </a:p>
          <a:p>
            <a:endParaRPr lang="en-US" dirty="0">
              <a:solidFill>
                <a:schemeClr val="accent5">
                  <a:lumMod val="75000"/>
                </a:schemeClr>
              </a:solidFill>
            </a:endParaRPr>
          </a:p>
          <a:p>
            <a:r>
              <a:rPr lang="en-US" sz="2600" dirty="0" smtClean="0">
                <a:solidFill>
                  <a:schemeClr val="accent5"/>
                </a:solidFill>
              </a:rPr>
              <a:t>Ettienne Ravo</a:t>
            </a:r>
          </a:p>
          <a:p>
            <a:r>
              <a:rPr lang="en-US" sz="2600" dirty="0" smtClean="0">
                <a:solidFill>
                  <a:schemeClr val="accent5"/>
                </a:solidFill>
              </a:rPr>
              <a:t>Assistant Registrar General</a:t>
            </a:r>
            <a:endParaRPr lang="en-US" sz="2600" dirty="0">
              <a:solidFill>
                <a:schemeClr val="accent5"/>
              </a:solidFill>
            </a:endParaRPr>
          </a:p>
        </p:txBody>
      </p:sp>
      <p:pic>
        <p:nvPicPr>
          <p:cNvPr id="5" name="Picture 2" descr="F:\Civil Status_PC\2014\Ministerial Conference 24-28 Nov\DG Presentation\vanuatu_flag_crest_decal_sticker__300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56" y="0"/>
            <a:ext cx="1182688"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858000" y="152400"/>
            <a:ext cx="1828800" cy="1065530"/>
          </a:xfrm>
          <a:prstGeom prst="rect">
            <a:avLst/>
          </a:prstGeom>
        </p:spPr>
      </p:pic>
    </p:spTree>
    <p:extLst>
      <p:ext uri="{BB962C8B-B14F-4D97-AF65-F5344CB8AC3E}">
        <p14:creationId xmlns:p14="http://schemas.microsoft.com/office/powerpoint/2010/main" val="204631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6600"/>
            <a:ext cx="8610600" cy="5740400"/>
          </a:xfrm>
          <a:prstGeom prst="rect">
            <a:avLst/>
          </a:prstGeom>
        </p:spPr>
      </p:pic>
    </p:spTree>
    <p:extLst>
      <p:ext uri="{BB962C8B-B14F-4D97-AF65-F5344CB8AC3E}">
        <p14:creationId xmlns:p14="http://schemas.microsoft.com/office/powerpoint/2010/main" val="298421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8686800" cy="5791200"/>
          </a:xfrm>
          <a:prstGeom prst="rect">
            <a:avLst/>
          </a:prstGeom>
        </p:spPr>
      </p:pic>
    </p:spTree>
    <p:extLst>
      <p:ext uri="{BB962C8B-B14F-4D97-AF65-F5344CB8AC3E}">
        <p14:creationId xmlns:p14="http://schemas.microsoft.com/office/powerpoint/2010/main" val="189284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8686800" cy="5791200"/>
          </a:xfrm>
          <a:prstGeom prst="rect">
            <a:avLst/>
          </a:prstGeom>
        </p:spPr>
      </p:pic>
    </p:spTree>
    <p:extLst>
      <p:ext uri="{BB962C8B-B14F-4D97-AF65-F5344CB8AC3E}">
        <p14:creationId xmlns:p14="http://schemas.microsoft.com/office/powerpoint/2010/main" val="126638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sp>
        <p:nvSpPr>
          <p:cNvPr id="3" name="Rectangle 2"/>
          <p:cNvSpPr/>
          <p:nvPr/>
        </p:nvSpPr>
        <p:spPr>
          <a:xfrm>
            <a:off x="609600" y="990600"/>
            <a:ext cx="7620000" cy="5262979"/>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B0F0"/>
                </a:solidFill>
              </a:rPr>
              <a:t>Targeted 14,000 children for re-issuing of birth certificates</a:t>
            </a:r>
            <a:r>
              <a:rPr lang="en-US" sz="2400" dirty="0"/>
              <a:t>. </a:t>
            </a:r>
            <a:r>
              <a:rPr lang="en-US" sz="2400" dirty="0">
                <a:solidFill>
                  <a:srgbClr val="00B0F0"/>
                </a:solidFill>
              </a:rPr>
              <a:t>51,499 children were re-issued </a:t>
            </a:r>
            <a:r>
              <a:rPr lang="en-US" sz="2400" dirty="0"/>
              <a:t>with birth certificates,</a:t>
            </a:r>
            <a:r>
              <a:rPr lang="en-US" sz="2400" dirty="0">
                <a:solidFill>
                  <a:srgbClr val="0070C0"/>
                </a:solidFill>
              </a:rPr>
              <a:t> 25,919 children were registered for the first time</a:t>
            </a:r>
            <a:r>
              <a:rPr lang="en-US" sz="2400" dirty="0"/>
              <a:t>. A total of 80,251 children were reached</a:t>
            </a:r>
            <a:r>
              <a:rPr lang="en-US" sz="2400" dirty="0" smtClean="0"/>
              <a:t>.</a:t>
            </a:r>
            <a:endParaRPr lang="en-US" sz="2400" dirty="0"/>
          </a:p>
          <a:p>
            <a:pPr marL="342900" indent="-342900">
              <a:buFont typeface="Arial" panose="020B0604020202020204" pitchFamily="34" charset="0"/>
              <a:buChar char="•"/>
            </a:pPr>
            <a:r>
              <a:rPr lang="en-US" sz="2400" dirty="0" smtClean="0"/>
              <a:t>Adults </a:t>
            </a:r>
            <a:r>
              <a:rPr lang="en-US" sz="2400" dirty="0"/>
              <a:t>not initially targeted (Opportunity) – </a:t>
            </a:r>
            <a:r>
              <a:rPr lang="en-US" sz="2400" dirty="0">
                <a:solidFill>
                  <a:srgbClr val="00B0F0"/>
                </a:solidFill>
              </a:rPr>
              <a:t>175,157 adults were reached. 123,658 re-issued with birth certificates &amp; 54,332 registered for the first time.</a:t>
            </a:r>
          </a:p>
          <a:p>
            <a:pPr marL="342900" indent="-342900">
              <a:buFont typeface="Arial" panose="020B0604020202020204" pitchFamily="34" charset="0"/>
              <a:buChar char="•"/>
            </a:pPr>
            <a:r>
              <a:rPr lang="en-US" sz="2400" dirty="0"/>
              <a:t>Recruitment of </a:t>
            </a:r>
            <a:r>
              <a:rPr lang="en-US" sz="2400" dirty="0">
                <a:solidFill>
                  <a:schemeClr val="accent1"/>
                </a:solidFill>
              </a:rPr>
              <a:t>3 provincial CRO officers</a:t>
            </a:r>
            <a:r>
              <a:rPr lang="en-US" sz="2400" dirty="0" smtClean="0"/>
              <a:t>.</a:t>
            </a:r>
            <a:endParaRPr lang="en-US" sz="2400" dirty="0"/>
          </a:p>
          <a:p>
            <a:pPr marL="342900" indent="-342900">
              <a:buFont typeface="Arial" panose="020B0604020202020204" pitchFamily="34" charset="0"/>
              <a:buChar char="•"/>
            </a:pPr>
            <a:r>
              <a:rPr lang="en-US" sz="2400" dirty="0"/>
              <a:t>Establishment of new registration points at provinces including at hospitals.</a:t>
            </a:r>
          </a:p>
          <a:p>
            <a:pPr marL="342900" indent="-342900">
              <a:buFont typeface="Arial" panose="020B0604020202020204" pitchFamily="34" charset="0"/>
              <a:buChar char="•"/>
            </a:pPr>
            <a:r>
              <a:rPr lang="en-US" sz="2400" dirty="0"/>
              <a:t>Provision of supplies such as </a:t>
            </a:r>
            <a:r>
              <a:rPr lang="en-US" sz="2400" dirty="0">
                <a:solidFill>
                  <a:srgbClr val="00B0F0"/>
                </a:solidFill>
              </a:rPr>
              <a:t>computers, boats (2), vehicles (2), </a:t>
            </a:r>
            <a:r>
              <a:rPr lang="en-US" sz="2400" dirty="0" err="1">
                <a:solidFill>
                  <a:srgbClr val="00B0F0"/>
                </a:solidFill>
              </a:rPr>
              <a:t>quade</a:t>
            </a:r>
            <a:r>
              <a:rPr lang="en-US" sz="2400" dirty="0">
                <a:solidFill>
                  <a:srgbClr val="00B0F0"/>
                </a:solidFill>
              </a:rPr>
              <a:t> bikes (2</a:t>
            </a:r>
            <a:r>
              <a:rPr lang="en-US" sz="2400" dirty="0" smtClean="0">
                <a:solidFill>
                  <a:srgbClr val="00B0F0"/>
                </a:solidFill>
              </a:rPr>
              <a:t>)</a:t>
            </a:r>
            <a:r>
              <a:rPr lang="en-US" sz="2400" dirty="0" smtClean="0"/>
              <a:t>. These supplies are now were sent to provincial offices to build resilience (preparedness).</a:t>
            </a:r>
            <a:endParaRPr lang="en-US" sz="2400" dirty="0"/>
          </a:p>
        </p:txBody>
      </p:sp>
    </p:spTree>
    <p:extLst>
      <p:ext uri="{BB962C8B-B14F-4D97-AF65-F5344CB8AC3E}">
        <p14:creationId xmlns:p14="http://schemas.microsoft.com/office/powerpoint/2010/main" val="174107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sp>
        <p:nvSpPr>
          <p:cNvPr id="3" name="Rectangle 2"/>
          <p:cNvSpPr/>
          <p:nvPr/>
        </p:nvSpPr>
        <p:spPr>
          <a:xfrm>
            <a:off x="609600" y="990600"/>
            <a:ext cx="7620000" cy="3416320"/>
          </a:xfrm>
          <a:prstGeom prst="rect">
            <a:avLst/>
          </a:prstGeom>
        </p:spPr>
        <p:txBody>
          <a:bodyPr wrap="square">
            <a:spAutoFit/>
          </a:bodyPr>
          <a:lstStyle/>
          <a:p>
            <a:pPr marL="285750" indent="-285750">
              <a:buFont typeface="Arial" panose="020B0604020202020204" pitchFamily="34" charset="0"/>
              <a:buChar char="•"/>
            </a:pPr>
            <a:r>
              <a:rPr lang="en-US" sz="2400" dirty="0" smtClean="0"/>
              <a:t>Register-VIZ data has been upgraded which enabled these functions:</a:t>
            </a:r>
          </a:p>
          <a:p>
            <a:pPr marL="457200" indent="-457200">
              <a:buFont typeface="+mj-lt"/>
              <a:buAutoNum type="arabicPeriod"/>
            </a:pPr>
            <a:r>
              <a:rPr lang="en-US" sz="2400" dirty="0"/>
              <a:t>P</a:t>
            </a:r>
            <a:r>
              <a:rPr lang="en-US" sz="2400" dirty="0" smtClean="0"/>
              <a:t>rovide population information per community.</a:t>
            </a:r>
          </a:p>
          <a:p>
            <a:pPr marL="457200" indent="-457200">
              <a:buFont typeface="+mj-lt"/>
              <a:buAutoNum type="arabicPeriod"/>
            </a:pPr>
            <a:r>
              <a:rPr lang="en-US" sz="2400" dirty="0" smtClean="0"/>
              <a:t>Enabled mobile registration.</a:t>
            </a:r>
          </a:p>
          <a:p>
            <a:pPr marL="457200" indent="-457200">
              <a:buFont typeface="+mj-lt"/>
              <a:buAutoNum type="arabicPeriod"/>
            </a:pPr>
            <a:r>
              <a:rPr lang="en-US" sz="2400" dirty="0" smtClean="0"/>
              <a:t>Build in death notification system.</a:t>
            </a:r>
          </a:p>
          <a:p>
            <a:pPr marL="457200" indent="-457200">
              <a:buFont typeface="+mj-lt"/>
              <a:buAutoNum type="arabicPeriod"/>
            </a:pPr>
            <a:r>
              <a:rPr lang="en-US" sz="2400" dirty="0" smtClean="0"/>
              <a:t>Additional security features.</a:t>
            </a:r>
          </a:p>
          <a:p>
            <a:pPr marL="457200" indent="-457200">
              <a:buFont typeface="+mj-lt"/>
              <a:buAutoNum type="arabicPeriod"/>
            </a:pPr>
            <a:endParaRPr lang="en-US" sz="2400" dirty="0"/>
          </a:p>
          <a:p>
            <a:pPr marL="457200" indent="-45720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8286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609600"/>
          </a:xfrm>
        </p:spPr>
        <p:txBody>
          <a:bodyPr>
            <a:normAutofit fontScale="90000"/>
          </a:bodyPr>
          <a:lstStyle/>
          <a:p>
            <a:pPr algn="l"/>
            <a:r>
              <a:rPr lang="en-US" sz="3200" dirty="0" smtClean="0">
                <a:solidFill>
                  <a:srgbClr val="0070C0"/>
                </a:solidFill>
              </a:rPr>
              <a:t>Tropical Cyclone PAM </a:t>
            </a:r>
            <a:r>
              <a:rPr lang="en-US" sz="3200" dirty="0" smtClean="0">
                <a:solidFill>
                  <a:schemeClr val="accent6"/>
                </a:solidFill>
              </a:rPr>
              <a:t>Lessons Learned</a:t>
            </a:r>
            <a:endParaRPr lang="en-US" sz="3200" dirty="0">
              <a:solidFill>
                <a:schemeClr val="accent6"/>
              </a:solidFill>
            </a:endParaRPr>
          </a:p>
        </p:txBody>
      </p:sp>
      <p:sp>
        <p:nvSpPr>
          <p:cNvPr id="3" name="Rectangle 2"/>
          <p:cNvSpPr/>
          <p:nvPr/>
        </p:nvSpPr>
        <p:spPr>
          <a:xfrm>
            <a:off x="609600" y="990600"/>
            <a:ext cx="7620000" cy="3416320"/>
          </a:xfrm>
          <a:prstGeom prst="rect">
            <a:avLst/>
          </a:prstGeom>
        </p:spPr>
        <p:txBody>
          <a:bodyPr wrap="square">
            <a:spAutoFit/>
          </a:bodyPr>
          <a:lstStyle/>
          <a:p>
            <a:pPr marL="285750" indent="-285750">
              <a:buFont typeface="Arial" panose="020B0604020202020204" pitchFamily="34" charset="0"/>
              <a:buChar char="•"/>
            </a:pPr>
            <a:r>
              <a:rPr lang="en-US" sz="2400" dirty="0" smtClean="0"/>
              <a:t>Better planning required at national and provincial levels.</a:t>
            </a:r>
          </a:p>
          <a:p>
            <a:pPr marL="285750" indent="-285750">
              <a:buFont typeface="Arial" panose="020B0604020202020204" pitchFamily="34" charset="0"/>
              <a:buChar char="•"/>
            </a:pPr>
            <a:r>
              <a:rPr lang="en-US" sz="2400" dirty="0" smtClean="0"/>
              <a:t>More resources required at national and provincial levels for data entry, printing, laminating &amp; distribution of birth certificates.</a:t>
            </a:r>
          </a:p>
          <a:p>
            <a:pPr marL="285750" indent="-285750">
              <a:buFont typeface="Arial" panose="020B0604020202020204" pitchFamily="34" charset="0"/>
              <a:buChar char="•"/>
            </a:pPr>
            <a:r>
              <a:rPr lang="en-US" sz="2400" dirty="0" smtClean="0"/>
              <a:t>Birth certificates takes longer than expected to reach the intended recipients. </a:t>
            </a:r>
          </a:p>
          <a:p>
            <a:pPr marL="457200" indent="-457200">
              <a:buFont typeface="+mj-lt"/>
              <a:buAutoNum type="arabicPeriod"/>
            </a:pPr>
            <a:endParaRPr lang="en-US" sz="2400" dirty="0"/>
          </a:p>
          <a:p>
            <a:pPr marL="457200" indent="-45720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24174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838200"/>
            <a:ext cx="8195072" cy="5463382"/>
          </a:xfrm>
        </p:spPr>
      </p:pic>
      <p:sp>
        <p:nvSpPr>
          <p:cNvPr id="5" name="TextBox 4"/>
          <p:cNvSpPr txBox="1"/>
          <p:nvPr/>
        </p:nvSpPr>
        <p:spPr>
          <a:xfrm>
            <a:off x="1143000" y="228600"/>
            <a:ext cx="7391400" cy="646331"/>
          </a:xfrm>
          <a:prstGeom prst="rect">
            <a:avLst/>
          </a:prstGeom>
          <a:noFill/>
        </p:spPr>
        <p:txBody>
          <a:bodyPr wrap="square" rtlCol="0">
            <a:spAutoFit/>
          </a:bodyPr>
          <a:lstStyle/>
          <a:p>
            <a:pPr algn="ctr"/>
            <a:r>
              <a:rPr lang="en-US" sz="3600" i="1" dirty="0" smtClean="0">
                <a:solidFill>
                  <a:srgbClr val="0070C0"/>
                </a:solidFill>
              </a:rPr>
              <a:t>TANG YU TUMAS</a:t>
            </a:r>
            <a:endParaRPr lang="en-US" sz="3600" i="1" dirty="0">
              <a:solidFill>
                <a:srgbClr val="0070C0"/>
              </a:solidFill>
            </a:endParaRPr>
          </a:p>
        </p:txBody>
      </p:sp>
    </p:spTree>
    <p:extLst>
      <p:ext uri="{BB962C8B-B14F-4D97-AF65-F5344CB8AC3E}">
        <p14:creationId xmlns:p14="http://schemas.microsoft.com/office/powerpoint/2010/main" val="77636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Introduction &amp; Country Back Ground</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1985" y="1417638"/>
            <a:ext cx="3749151" cy="4449762"/>
          </a:xfrm>
        </p:spPr>
      </p:pic>
      <p:sp>
        <p:nvSpPr>
          <p:cNvPr id="5" name="Rectangle 4"/>
          <p:cNvSpPr/>
          <p:nvPr/>
        </p:nvSpPr>
        <p:spPr>
          <a:xfrm>
            <a:off x="457200" y="1219200"/>
            <a:ext cx="4343400" cy="5339923"/>
          </a:xfrm>
          <a:prstGeom prst="rect">
            <a:avLst/>
          </a:prstGeom>
        </p:spPr>
        <p:txBody>
          <a:bodyPr wrap="square">
            <a:spAutoFit/>
          </a:bodyPr>
          <a:lstStyle/>
          <a:p>
            <a:pPr marL="285750" indent="-285750">
              <a:buFont typeface="Arial" panose="020B0604020202020204" pitchFamily="34" charset="0"/>
              <a:buChar char="•"/>
            </a:pPr>
            <a:r>
              <a:rPr lang="en-AU" sz="2400" dirty="0"/>
              <a:t>Vanuatu is an island nation of 271,089 people</a:t>
            </a:r>
          </a:p>
          <a:p>
            <a:pPr marL="285750" indent="-285750">
              <a:buFont typeface="Arial" panose="020B0604020202020204" pitchFamily="34" charset="0"/>
              <a:buChar char="•"/>
            </a:pPr>
            <a:r>
              <a:rPr lang="en-AU" sz="2400" dirty="0"/>
              <a:t>There are 6 provinces with 14 main inhabited islands</a:t>
            </a:r>
          </a:p>
          <a:p>
            <a:pPr marL="285750" indent="-285750">
              <a:buFont typeface="Arial" panose="020B0604020202020204" pitchFamily="34" charset="0"/>
              <a:buChar char="•"/>
            </a:pPr>
            <a:r>
              <a:rPr lang="en-AU" sz="2400" dirty="0"/>
              <a:t>70% of the population live in the Rural areas with few living in traditional lifestyles and having little interaction with government. </a:t>
            </a:r>
          </a:p>
          <a:p>
            <a:pPr marL="285750" lvl="0" indent="-285750">
              <a:spcBef>
                <a:spcPts val="0"/>
              </a:spcBef>
              <a:spcAft>
                <a:spcPts val="600"/>
              </a:spcAft>
              <a:buFont typeface="Arial" panose="020B0604020202020204" pitchFamily="34" charset="0"/>
              <a:buChar char="•"/>
              <a:defRPr/>
            </a:pPr>
            <a:r>
              <a:rPr lang="en-AU" sz="2400" dirty="0"/>
              <a:t>Civil Registry Department is under the Ministry of Internal Affairs</a:t>
            </a:r>
          </a:p>
          <a:p>
            <a:pPr marL="285750" lvl="0" indent="-285750">
              <a:spcBef>
                <a:spcPts val="0"/>
              </a:spcBef>
              <a:spcAft>
                <a:spcPts val="600"/>
              </a:spcAft>
              <a:buFont typeface="Arial" panose="020B0604020202020204" pitchFamily="34" charset="0"/>
              <a:buChar char="•"/>
              <a:defRPr/>
            </a:pPr>
            <a:r>
              <a:rPr lang="en-AU" sz="2400" dirty="0"/>
              <a:t>Registration is compulsory, but has largely not been enforced. </a:t>
            </a:r>
          </a:p>
        </p:txBody>
      </p:sp>
    </p:spTree>
    <p:extLst>
      <p:ext uri="{BB962C8B-B14F-4D97-AF65-F5344CB8AC3E}">
        <p14:creationId xmlns:p14="http://schemas.microsoft.com/office/powerpoint/2010/main" val="28079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pPr algn="l"/>
            <a:r>
              <a:rPr lang="en-US" sz="3200" dirty="0" smtClean="0"/>
              <a:t>Tropical Cyclone PAM</a:t>
            </a:r>
            <a:endParaRPr lang="en-US" sz="3200" dirty="0"/>
          </a:p>
        </p:txBody>
      </p:sp>
      <p:sp>
        <p:nvSpPr>
          <p:cNvPr id="5" name="Rectangle 4"/>
          <p:cNvSpPr/>
          <p:nvPr/>
        </p:nvSpPr>
        <p:spPr>
          <a:xfrm>
            <a:off x="304800" y="990600"/>
            <a:ext cx="4495800" cy="5755422"/>
          </a:xfrm>
          <a:prstGeom prst="rect">
            <a:avLst/>
          </a:prstGeom>
        </p:spPr>
        <p:txBody>
          <a:bodyPr wrap="square">
            <a:spAutoFit/>
          </a:bodyPr>
          <a:lstStyle/>
          <a:p>
            <a:pPr marL="342900" indent="-342900">
              <a:buFont typeface="Arial" panose="020B0604020202020204" pitchFamily="34" charset="0"/>
              <a:buChar char="•"/>
            </a:pPr>
            <a:r>
              <a:rPr lang="en-AU" sz="2300" dirty="0"/>
              <a:t>TC PAM  Pounded in the  northern  part  of  Vanuatu  and  the  Eastern part  of  Solomon  islands  for  one  week in early March this year 2015,  and  then  creped slowly  down south  through  the  Vanuatu  archipelago  for three  days  and  three  nights. </a:t>
            </a:r>
          </a:p>
          <a:p>
            <a:pPr marL="342900" indent="-342900">
              <a:buFont typeface="Arial" panose="020B0604020202020204" pitchFamily="34" charset="0"/>
              <a:buChar char="•"/>
            </a:pPr>
            <a:r>
              <a:rPr lang="en-AU" sz="2300" dirty="0"/>
              <a:t>Left behind </a:t>
            </a:r>
            <a:r>
              <a:rPr lang="en-AU" sz="2300" dirty="0" smtClean="0"/>
              <a:t>in its </a:t>
            </a:r>
            <a:r>
              <a:rPr lang="en-AU" sz="2300" dirty="0"/>
              <a:t>wake, wreckages  of  infrastructures, disabling  all  basic  Services </a:t>
            </a:r>
            <a:r>
              <a:rPr lang="en-AU" sz="2300" dirty="0" smtClean="0"/>
              <a:t> </a:t>
            </a:r>
            <a:r>
              <a:rPr lang="en-AU" sz="2300" dirty="0"/>
              <a:t>and destructions  to homes,  telecommunication net </a:t>
            </a:r>
            <a:r>
              <a:rPr lang="en-AU" sz="2300" dirty="0" smtClean="0"/>
              <a:t>work </a:t>
            </a:r>
            <a:r>
              <a:rPr lang="en-AU" sz="2300" dirty="0"/>
              <a:t>services, properties  </a:t>
            </a:r>
            <a:r>
              <a:rPr lang="en-AU" sz="2300" dirty="0" smtClean="0"/>
              <a:t>and </a:t>
            </a:r>
            <a:r>
              <a:rPr lang="en-AU" sz="2300" dirty="0"/>
              <a:t>e</a:t>
            </a:r>
            <a:r>
              <a:rPr lang="en-AU" sz="2300" dirty="0" smtClean="0"/>
              <a:t>nvironmental  wreckage.</a:t>
            </a:r>
            <a:endParaRPr lang="en-US" sz="2300" dirty="0"/>
          </a:p>
        </p:txBody>
      </p:sp>
      <p:pic>
        <p:nvPicPr>
          <p:cNvPr id="1026" name="Picture 2" descr="Image result for unicef photos from cyclone p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1355490"/>
            <a:ext cx="3886200" cy="498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pPr algn="l"/>
            <a:r>
              <a:rPr lang="en-US" sz="3200" dirty="0" smtClean="0"/>
              <a:t>Tropical Cyclone PAM</a:t>
            </a:r>
            <a:endParaRPr lang="en-US" sz="3200" dirty="0"/>
          </a:p>
        </p:txBody>
      </p:sp>
      <p:sp>
        <p:nvSpPr>
          <p:cNvPr id="5" name="Rectangle 4"/>
          <p:cNvSpPr/>
          <p:nvPr/>
        </p:nvSpPr>
        <p:spPr>
          <a:xfrm>
            <a:off x="152400" y="997089"/>
            <a:ext cx="4492925" cy="5632311"/>
          </a:xfrm>
          <a:prstGeom prst="rect">
            <a:avLst/>
          </a:prstGeom>
        </p:spPr>
        <p:txBody>
          <a:bodyPr wrap="square">
            <a:spAutoFit/>
          </a:bodyPr>
          <a:lstStyle/>
          <a:p>
            <a:pPr marL="342900" indent="-342900">
              <a:buFont typeface="Arial" panose="020B0604020202020204" pitchFamily="34" charset="0"/>
              <a:buChar char="•"/>
            </a:pPr>
            <a:r>
              <a:rPr lang="en-AU" sz="2000" dirty="0"/>
              <a:t>F</a:t>
            </a:r>
            <a:r>
              <a:rPr lang="en-AU" sz="2000" dirty="0" smtClean="0"/>
              <a:t>irst </a:t>
            </a:r>
            <a:r>
              <a:rPr lang="en-AU" sz="2000" dirty="0"/>
              <a:t>time </a:t>
            </a:r>
            <a:r>
              <a:rPr lang="en-AU" sz="2000" dirty="0" smtClean="0"/>
              <a:t>Vanuatu experienced </a:t>
            </a:r>
            <a:r>
              <a:rPr lang="en-AU" sz="2000" dirty="0"/>
              <a:t>a category 5 </a:t>
            </a:r>
            <a:r>
              <a:rPr lang="en-AU" sz="2000" dirty="0" smtClean="0"/>
              <a:t>cyclone. </a:t>
            </a:r>
          </a:p>
          <a:p>
            <a:pPr marL="342900" indent="-342900">
              <a:buFont typeface="Arial" panose="020B0604020202020204" pitchFamily="34" charset="0"/>
              <a:buChar char="•"/>
            </a:pPr>
            <a:r>
              <a:rPr lang="en-AU" sz="2000" dirty="0"/>
              <a:t>M</a:t>
            </a:r>
            <a:r>
              <a:rPr lang="en-AU" sz="2000" dirty="0" smtClean="0"/>
              <a:t>ost </a:t>
            </a:r>
            <a:r>
              <a:rPr lang="en-AU" sz="2000" dirty="0"/>
              <a:t>affected areas are in the central Provinces and the Southern Province.  Those living in slums around Port Vila </a:t>
            </a:r>
            <a:r>
              <a:rPr lang="en-AU" sz="2000" dirty="0" smtClean="0"/>
              <a:t>are </a:t>
            </a:r>
            <a:r>
              <a:rPr lang="en-AU" sz="2000" dirty="0"/>
              <a:t>the ones mostly affected.</a:t>
            </a:r>
            <a:endParaRPr lang="en-US" sz="2000" dirty="0"/>
          </a:p>
          <a:p>
            <a:pPr marL="342900" indent="-342900">
              <a:buFont typeface="Arial" panose="020B0604020202020204" pitchFamily="34" charset="0"/>
              <a:buChar char="•"/>
            </a:pPr>
            <a:r>
              <a:rPr lang="en-AU" sz="2000" dirty="0"/>
              <a:t>Despite  the  strength,  density and  </a:t>
            </a:r>
            <a:r>
              <a:rPr lang="en-AU" sz="2000" dirty="0" smtClean="0"/>
              <a:t>coverage </a:t>
            </a:r>
            <a:r>
              <a:rPr lang="en-AU" sz="2000" dirty="0"/>
              <a:t>and </a:t>
            </a:r>
            <a:r>
              <a:rPr lang="en-AU" sz="2000" dirty="0" smtClean="0"/>
              <a:t>destruction  </a:t>
            </a:r>
            <a:r>
              <a:rPr lang="en-AU" sz="2000" dirty="0"/>
              <a:t>of many homes, only 13  people  </a:t>
            </a:r>
            <a:r>
              <a:rPr lang="en-AU" sz="2000" dirty="0" smtClean="0"/>
              <a:t>died including one child</a:t>
            </a:r>
            <a:r>
              <a:rPr lang="en-AU" sz="2000" dirty="0"/>
              <a:t>.</a:t>
            </a:r>
            <a:endParaRPr lang="en-US" sz="2000" dirty="0"/>
          </a:p>
          <a:p>
            <a:pPr marL="342900" indent="-342900">
              <a:buFont typeface="Arial" panose="020B0604020202020204" pitchFamily="34" charset="0"/>
              <a:buChar char="•"/>
            </a:pPr>
            <a:r>
              <a:rPr lang="en-AU" sz="2000" dirty="0"/>
              <a:t>M</a:t>
            </a:r>
            <a:r>
              <a:rPr lang="en-AU" sz="2000" dirty="0" smtClean="0"/>
              <a:t>inimum </a:t>
            </a:r>
            <a:r>
              <a:rPr lang="en-AU" sz="2000" dirty="0"/>
              <a:t>number </a:t>
            </a:r>
            <a:r>
              <a:rPr lang="en-AU" sz="2000" dirty="0" smtClean="0"/>
              <a:t>of deaths many experiences </a:t>
            </a:r>
            <a:r>
              <a:rPr lang="en-AU" sz="2000" dirty="0"/>
              <a:t>in </a:t>
            </a:r>
            <a:r>
              <a:rPr lang="en-AU" sz="2000" dirty="0" smtClean="0"/>
              <a:t>facing  </a:t>
            </a:r>
            <a:r>
              <a:rPr lang="en-AU" sz="2000" dirty="0"/>
              <a:t>cyclones </a:t>
            </a:r>
            <a:r>
              <a:rPr lang="en-AU" sz="2000" dirty="0" smtClean="0"/>
              <a:t>in the past, and our </a:t>
            </a:r>
            <a:r>
              <a:rPr lang="en-AU" sz="2000" dirty="0"/>
              <a:t>formal  and informal resilience systems. These  include  early  warning  systems  and  tracking  of  the  cyclone, and  preparedness by the people of Vanuatu to  face  the  cyclone.</a:t>
            </a:r>
            <a:endParaRPr lang="en-US" sz="2000" dirty="0"/>
          </a:p>
        </p:txBody>
      </p:sp>
      <p:pic>
        <p:nvPicPr>
          <p:cNvPr id="2050" name="Picture 2" descr="Image result for UNICEF photos of TC p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87" y="990600"/>
            <a:ext cx="4408714"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l"/>
            <a:r>
              <a:rPr lang="en-US" sz="3200" dirty="0" smtClean="0">
                <a:solidFill>
                  <a:srgbClr val="0070C0"/>
                </a:solidFill>
              </a:rPr>
              <a:t>Tropical Cyclone PAM Damaged Caused</a:t>
            </a:r>
            <a:endParaRPr lang="en-US" sz="3200" dirty="0">
              <a:solidFill>
                <a:srgbClr val="0070C0"/>
              </a:solidFill>
            </a:endParaRPr>
          </a:p>
        </p:txBody>
      </p:sp>
      <p:sp>
        <p:nvSpPr>
          <p:cNvPr id="5" name="Rectangle 4"/>
          <p:cNvSpPr/>
          <p:nvPr/>
        </p:nvSpPr>
        <p:spPr>
          <a:xfrm>
            <a:off x="381000" y="799145"/>
            <a:ext cx="4495800" cy="6001643"/>
          </a:xfrm>
          <a:prstGeom prst="rect">
            <a:avLst/>
          </a:prstGeom>
        </p:spPr>
        <p:txBody>
          <a:bodyPr wrap="square">
            <a:spAutoFit/>
          </a:bodyPr>
          <a:lstStyle/>
          <a:p>
            <a:pPr marL="342900" indent="-342900">
              <a:buFont typeface="Arial" panose="020B0604020202020204" pitchFamily="34" charset="0"/>
              <a:buChar char="•"/>
            </a:pPr>
            <a:r>
              <a:rPr lang="en-AU" sz="3200" dirty="0" smtClean="0">
                <a:solidFill>
                  <a:srgbClr val="00B0F0"/>
                </a:solidFill>
              </a:rPr>
              <a:t>188,000 people affected. </a:t>
            </a:r>
          </a:p>
          <a:p>
            <a:pPr marL="342900" indent="-342900">
              <a:buFont typeface="Arial" panose="020B0604020202020204" pitchFamily="34" charset="0"/>
              <a:buChar char="•"/>
            </a:pPr>
            <a:r>
              <a:rPr lang="en-AU" sz="3200" dirty="0" smtClean="0">
                <a:solidFill>
                  <a:srgbClr val="00B0F0"/>
                </a:solidFill>
              </a:rPr>
              <a:t>96% of agricultural crops Wiped Out in affected areas.</a:t>
            </a:r>
            <a:endParaRPr lang="en-US" sz="3200" dirty="0">
              <a:solidFill>
                <a:srgbClr val="00B0F0"/>
              </a:solidFill>
            </a:endParaRPr>
          </a:p>
          <a:p>
            <a:pPr marL="342900" indent="-342900">
              <a:buFont typeface="Arial" panose="020B0604020202020204" pitchFamily="34" charset="0"/>
              <a:buChar char="•"/>
            </a:pPr>
            <a:r>
              <a:rPr lang="en-AU" sz="3200" dirty="0" smtClean="0">
                <a:solidFill>
                  <a:srgbClr val="00B0F0"/>
                </a:solidFill>
              </a:rPr>
              <a:t>65,000 people displaced from their homes.</a:t>
            </a:r>
            <a:endParaRPr lang="en-US" sz="3200" dirty="0">
              <a:solidFill>
                <a:srgbClr val="00B0F0"/>
              </a:solidFill>
            </a:endParaRPr>
          </a:p>
          <a:p>
            <a:pPr marL="342900" indent="-342900">
              <a:buFont typeface="Arial" panose="020B0604020202020204" pitchFamily="34" charset="0"/>
              <a:buChar char="•"/>
            </a:pPr>
            <a:r>
              <a:rPr lang="en-AU" sz="3200" dirty="0" smtClean="0">
                <a:solidFill>
                  <a:srgbClr val="00B0F0"/>
                </a:solidFill>
              </a:rPr>
              <a:t>81% of homes in affected areas sustained some damage.</a:t>
            </a:r>
            <a:endParaRPr lang="en-US" sz="3200" dirty="0">
              <a:solidFill>
                <a:srgbClr val="00B0F0"/>
              </a:solidFill>
            </a:endParaRPr>
          </a:p>
        </p:txBody>
      </p:sp>
      <p:pic>
        <p:nvPicPr>
          <p:cNvPr id="3074" name="Picture 2" descr="Image result for UNICEF photos of TC p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066799"/>
            <a:ext cx="4419600" cy="572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1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sp>
        <p:nvSpPr>
          <p:cNvPr id="5" name="Rectangle 4"/>
          <p:cNvSpPr/>
          <p:nvPr/>
        </p:nvSpPr>
        <p:spPr>
          <a:xfrm>
            <a:off x="381000" y="932557"/>
            <a:ext cx="4800600" cy="6001643"/>
          </a:xfrm>
          <a:prstGeom prst="rect">
            <a:avLst/>
          </a:prstGeom>
        </p:spPr>
        <p:txBody>
          <a:bodyPr wrap="square">
            <a:spAutoFit/>
          </a:bodyPr>
          <a:lstStyle/>
          <a:p>
            <a:pPr marL="342900" indent="-342900">
              <a:buFont typeface="Arial" panose="020B0604020202020204" pitchFamily="34" charset="0"/>
              <a:buChar char="•"/>
            </a:pPr>
            <a:r>
              <a:rPr lang="en-AU" sz="3200" dirty="0" smtClean="0">
                <a:solidFill>
                  <a:srgbClr val="00B0F0"/>
                </a:solidFill>
              </a:rPr>
              <a:t>Rapid assessments indicated vital </a:t>
            </a:r>
          </a:p>
          <a:p>
            <a:pPr marL="342900" indent="-342900">
              <a:buFont typeface="Arial" panose="020B0604020202020204" pitchFamily="34" charset="0"/>
              <a:buChar char="•"/>
            </a:pPr>
            <a:r>
              <a:rPr lang="en-AU" sz="3200" dirty="0" smtClean="0">
                <a:solidFill>
                  <a:srgbClr val="00B0F0"/>
                </a:solidFill>
              </a:rPr>
              <a:t>documents including birth certificates were destroyed or lost. </a:t>
            </a:r>
          </a:p>
          <a:p>
            <a:pPr marL="342900" indent="-342900">
              <a:buFont typeface="Arial" panose="020B0604020202020204" pitchFamily="34" charset="0"/>
              <a:buChar char="•"/>
            </a:pPr>
            <a:r>
              <a:rPr lang="en-US" sz="3200" dirty="0" smtClean="0">
                <a:solidFill>
                  <a:srgbClr val="00B0F0"/>
                </a:solidFill>
              </a:rPr>
              <a:t>MOIA/CRO mobilized partners with support from the Gender &amp; Protection Cluster &amp; National &amp; Provincial CRVS Committees.</a:t>
            </a:r>
          </a:p>
          <a:p>
            <a:pPr marL="342900" indent="-342900">
              <a:buFont typeface="Arial" panose="020B0604020202020204" pitchFamily="34" charset="0"/>
              <a:buChar char="•"/>
            </a:pPr>
            <a:endParaRPr lang="en-US" sz="3200" dirty="0">
              <a:solidFill>
                <a:srgbClr val="00B0F0"/>
              </a:solidFill>
            </a:endParaRPr>
          </a:p>
        </p:txBody>
      </p:sp>
      <p:pic>
        <p:nvPicPr>
          <p:cNvPr id="4098" name="Picture 2" descr="Image result for UNICEF photos of TC p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419600" cy="479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2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sp>
        <p:nvSpPr>
          <p:cNvPr id="5" name="Rectangle 4"/>
          <p:cNvSpPr/>
          <p:nvPr/>
        </p:nvSpPr>
        <p:spPr>
          <a:xfrm>
            <a:off x="304800" y="762000"/>
            <a:ext cx="4800600" cy="6001643"/>
          </a:xfrm>
          <a:prstGeom prst="rect">
            <a:avLst/>
          </a:prstGeom>
        </p:spPr>
        <p:txBody>
          <a:bodyPr wrap="square">
            <a:spAutoFit/>
          </a:bodyPr>
          <a:lstStyle/>
          <a:p>
            <a:pPr marL="342900" indent="-342900">
              <a:buFont typeface="Arial" panose="020B0604020202020204" pitchFamily="34" charset="0"/>
              <a:buChar char="•"/>
            </a:pPr>
            <a:r>
              <a:rPr lang="en-US" sz="3200" dirty="0" smtClean="0">
                <a:solidFill>
                  <a:srgbClr val="00B0F0"/>
                </a:solidFill>
              </a:rPr>
              <a:t>500++ personal were involved in all six provinces.</a:t>
            </a:r>
          </a:p>
          <a:p>
            <a:pPr marL="342900" indent="-342900">
              <a:buFont typeface="Arial" panose="020B0604020202020204" pitchFamily="34" charset="0"/>
              <a:buChar char="•"/>
            </a:pPr>
            <a:r>
              <a:rPr lang="en-US" sz="3200" dirty="0" smtClean="0">
                <a:solidFill>
                  <a:srgbClr val="00B0F0"/>
                </a:solidFill>
              </a:rPr>
              <a:t>Mass awareness campaigns were conducted on radio, </a:t>
            </a:r>
          </a:p>
          <a:p>
            <a:pPr marL="342900" indent="-342900">
              <a:buFont typeface="Arial" panose="020B0604020202020204" pitchFamily="34" charset="0"/>
              <a:buChar char="•"/>
            </a:pPr>
            <a:r>
              <a:rPr lang="en-US" sz="3200" dirty="0" smtClean="0">
                <a:solidFill>
                  <a:srgbClr val="00B0F0"/>
                </a:solidFill>
              </a:rPr>
              <a:t>SMS,TV, Community meetings etc.</a:t>
            </a:r>
          </a:p>
          <a:p>
            <a:pPr marL="342900" indent="-342900">
              <a:buFont typeface="Arial" panose="020B0604020202020204" pitchFamily="34" charset="0"/>
              <a:buChar char="•"/>
            </a:pPr>
            <a:r>
              <a:rPr lang="en-US" sz="3200" dirty="0" smtClean="0">
                <a:solidFill>
                  <a:srgbClr val="00B0F0"/>
                </a:solidFill>
              </a:rPr>
              <a:t>BR Campaign launched on 24</a:t>
            </a:r>
            <a:r>
              <a:rPr lang="en-US" sz="3200" baseline="30000" dirty="0" smtClean="0">
                <a:solidFill>
                  <a:srgbClr val="00B0F0"/>
                </a:solidFill>
              </a:rPr>
              <a:t>th</a:t>
            </a:r>
            <a:r>
              <a:rPr lang="en-US" sz="3200" dirty="0" smtClean="0">
                <a:solidFill>
                  <a:srgbClr val="00B0F0"/>
                </a:solidFill>
              </a:rPr>
              <a:t> April 2015 on </a:t>
            </a:r>
            <a:r>
              <a:rPr lang="en-US" sz="3200" dirty="0" err="1" smtClean="0">
                <a:solidFill>
                  <a:srgbClr val="00B0F0"/>
                </a:solidFill>
              </a:rPr>
              <a:t>Tanna</a:t>
            </a:r>
            <a:r>
              <a:rPr lang="en-US" sz="3200" dirty="0" smtClean="0">
                <a:solidFill>
                  <a:srgbClr val="00B0F0"/>
                </a:solidFill>
              </a:rPr>
              <a:t> island, Tafea Province</a:t>
            </a:r>
            <a:r>
              <a:rPr lang="en-US" sz="3200" dirty="0" smtClean="0">
                <a:solidFill>
                  <a:srgbClr val="00B0F0"/>
                </a:solidFill>
              </a:rPr>
              <a:t>.</a:t>
            </a:r>
            <a:endParaRPr lang="en-US" sz="3200" dirty="0">
              <a:solidFill>
                <a:srgbClr val="00B0F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038" y="1066800"/>
            <a:ext cx="4622962" cy="3810000"/>
          </a:xfrm>
          <a:prstGeom prst="rect">
            <a:avLst/>
          </a:prstGeom>
        </p:spPr>
      </p:pic>
    </p:spTree>
    <p:extLst>
      <p:ext uri="{BB962C8B-B14F-4D97-AF65-F5344CB8AC3E}">
        <p14:creationId xmlns:p14="http://schemas.microsoft.com/office/powerpoint/2010/main" val="367559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0"/>
            <a:ext cx="8077200" cy="5384800"/>
          </a:xfrm>
          <a:prstGeom prst="rect">
            <a:avLst/>
          </a:prstGeom>
        </p:spPr>
      </p:pic>
    </p:spTree>
    <p:extLst>
      <p:ext uri="{BB962C8B-B14F-4D97-AF65-F5344CB8AC3E}">
        <p14:creationId xmlns:p14="http://schemas.microsoft.com/office/powerpoint/2010/main" val="59303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399" cy="609600"/>
          </a:xfrm>
        </p:spPr>
        <p:txBody>
          <a:bodyPr>
            <a:normAutofit/>
          </a:bodyPr>
          <a:lstStyle/>
          <a:p>
            <a:pPr algn="l"/>
            <a:r>
              <a:rPr lang="en-US" sz="3200" dirty="0" smtClean="0">
                <a:solidFill>
                  <a:srgbClr val="0070C0"/>
                </a:solidFill>
              </a:rPr>
              <a:t>Tropical Cyclone PAM </a:t>
            </a:r>
            <a:r>
              <a:rPr lang="en-US" sz="3200" dirty="0" smtClean="0">
                <a:solidFill>
                  <a:schemeClr val="accent6"/>
                </a:solidFill>
              </a:rPr>
              <a:t>Response</a:t>
            </a:r>
            <a:endParaRPr lang="en-US" sz="3200" dirty="0">
              <a:solidFill>
                <a:schemeClr val="accent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87400"/>
            <a:ext cx="8305800" cy="5537200"/>
          </a:xfrm>
          <a:prstGeom prst="rect">
            <a:avLst/>
          </a:prstGeom>
        </p:spPr>
      </p:pic>
    </p:spTree>
    <p:extLst>
      <p:ext uri="{BB962C8B-B14F-4D97-AF65-F5344CB8AC3E}">
        <p14:creationId xmlns:p14="http://schemas.microsoft.com/office/powerpoint/2010/main" val="179065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135</TotalTime>
  <Words>609</Words>
  <Application>Microsoft Office PowerPoint</Application>
  <PresentationFormat>On-screen Show (4:3)</PresentationFormat>
  <Paragraphs>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PCRN Disaster Preparation and Response Workshop – Suva, Fiji, 2-4 October 2017 </vt:lpstr>
      <vt:lpstr>Introduction &amp; Country Back Ground</vt:lpstr>
      <vt:lpstr>Tropical Cyclone PAM</vt:lpstr>
      <vt:lpstr>Tropical Cyclone PAM</vt:lpstr>
      <vt:lpstr>Tropical Cyclone PAM Damaged Caused</vt:lpstr>
      <vt:lpstr>Tropical Cyclone PAM Response</vt:lpstr>
      <vt:lpstr>Tropical Cyclone PAM Response</vt:lpstr>
      <vt:lpstr>Tropical Cyclone PAM Response</vt:lpstr>
      <vt:lpstr>Tropical Cyclone PAM Response</vt:lpstr>
      <vt:lpstr>Tropical Cyclone PAM Response</vt:lpstr>
      <vt:lpstr>Tropical Cyclone PAM Response</vt:lpstr>
      <vt:lpstr>Tropical Cyclone PAM Response</vt:lpstr>
      <vt:lpstr>Tropical Cyclone PAM Response</vt:lpstr>
      <vt:lpstr>Tropical Cyclone PAM Response</vt:lpstr>
      <vt:lpstr>Tropical Cyclone PAM Lessons Learned</vt:lpstr>
      <vt:lpstr>PowerPoint Presentation</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PCRN Disaster Preparation and Response Workshop – Suva, Fiji, 2-4 October 2017</dc:title>
  <dc:creator>Joemela Simeon</dc:creator>
  <cp:lastModifiedBy>Amy Delneuville</cp:lastModifiedBy>
  <cp:revision>14</cp:revision>
  <cp:lastPrinted>2017-10-02T20:35:29Z</cp:lastPrinted>
  <dcterms:created xsi:type="dcterms:W3CDTF">2017-10-02T18:19:03Z</dcterms:created>
  <dcterms:modified xsi:type="dcterms:W3CDTF">2017-10-02T20:37:41Z</dcterms:modified>
</cp:coreProperties>
</file>