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1"/>
  </p:notesMasterIdLst>
  <p:sldIdLst>
    <p:sldId id="339" r:id="rId2"/>
    <p:sldId id="515" r:id="rId3"/>
    <p:sldId id="512" r:id="rId4"/>
    <p:sldId id="486" r:id="rId5"/>
    <p:sldId id="485" r:id="rId6"/>
    <p:sldId id="504" r:id="rId7"/>
    <p:sldId id="505" r:id="rId8"/>
    <p:sldId id="506" r:id="rId9"/>
    <p:sldId id="416" r:id="rId10"/>
    <p:sldId id="492" r:id="rId11"/>
    <p:sldId id="493" r:id="rId12"/>
    <p:sldId id="494" r:id="rId13"/>
    <p:sldId id="373" r:id="rId14"/>
    <p:sldId id="392" r:id="rId15"/>
    <p:sldId id="483" r:id="rId16"/>
    <p:sldId id="507" r:id="rId17"/>
    <p:sldId id="417" r:id="rId18"/>
    <p:sldId id="496" r:id="rId19"/>
    <p:sldId id="495" r:id="rId20"/>
    <p:sldId id="422" r:id="rId21"/>
    <p:sldId id="414" r:id="rId22"/>
    <p:sldId id="397" r:id="rId23"/>
    <p:sldId id="490" r:id="rId24"/>
    <p:sldId id="473" r:id="rId25"/>
    <p:sldId id="459" r:id="rId26"/>
    <p:sldId id="472" r:id="rId27"/>
    <p:sldId id="509" r:id="rId28"/>
    <p:sldId id="508" r:id="rId29"/>
    <p:sldId id="510" r:id="rId30"/>
    <p:sldId id="455" r:id="rId31"/>
    <p:sldId id="498" r:id="rId32"/>
    <p:sldId id="471" r:id="rId33"/>
    <p:sldId id="474" r:id="rId34"/>
    <p:sldId id="477" r:id="rId35"/>
    <p:sldId id="476" r:id="rId36"/>
    <p:sldId id="491" r:id="rId37"/>
    <p:sldId id="442" r:id="rId38"/>
    <p:sldId id="500" r:id="rId39"/>
    <p:sldId id="462" r:id="rId40"/>
    <p:sldId id="466" r:id="rId41"/>
    <p:sldId id="467" r:id="rId42"/>
    <p:sldId id="478" r:id="rId43"/>
    <p:sldId id="479" r:id="rId44"/>
    <p:sldId id="480" r:id="rId45"/>
    <p:sldId id="501" r:id="rId46"/>
    <p:sldId id="502" r:id="rId47"/>
    <p:sldId id="503" r:id="rId48"/>
    <p:sldId id="405" r:id="rId49"/>
    <p:sldId id="406" r:id="rId50"/>
    <p:sldId id="410" r:id="rId51"/>
    <p:sldId id="407" r:id="rId52"/>
    <p:sldId id="408" r:id="rId53"/>
    <p:sldId id="409" r:id="rId54"/>
    <p:sldId id="511" r:id="rId55"/>
    <p:sldId id="411" r:id="rId56"/>
    <p:sldId id="514" r:id="rId57"/>
    <p:sldId id="450" r:id="rId58"/>
    <p:sldId id="451" r:id="rId59"/>
    <p:sldId id="489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6C2"/>
    <a:srgbClr val="FF5900"/>
    <a:srgbClr val="F69FB4"/>
    <a:srgbClr val="E4B5B9"/>
    <a:srgbClr val="1C674C"/>
    <a:srgbClr val="2F673E"/>
    <a:srgbClr val="C33244"/>
    <a:srgbClr val="2C6444"/>
    <a:srgbClr val="007EB9"/>
    <a:srgbClr val="91A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4"/>
    <p:restoredTop sz="94595"/>
  </p:normalViewPr>
  <p:slideViewPr>
    <p:cSldViewPr snapToGrid="0" snapToObjects="1">
      <p:cViewPr>
        <p:scale>
          <a:sx n="90" d="100"/>
          <a:sy n="90" d="100"/>
        </p:scale>
        <p:origin x="1264" y="504"/>
      </p:cViewPr>
      <p:guideLst/>
    </p:cSldViewPr>
  </p:slideViewPr>
  <p:outlineViewPr>
    <p:cViewPr>
      <p:scale>
        <a:sx n="33" d="100"/>
        <a:sy n="33" d="100"/>
      </p:scale>
      <p:origin x="0" y="-38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notesMaster" Target="notesMasters/notesMaster1.xml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038DD-D854-AE4A-9107-7E77B265A91C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875B1-CB74-8D41-872C-8F8848658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38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Effective messages</a:t>
            </a:r>
            <a:r>
              <a:rPr lang="en-GB" baseline="0" dirty="0" smtClean="0"/>
              <a:t> that induce action to achieve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4052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760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548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1923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3752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4053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64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7159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50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8211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170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Effective messages</a:t>
            </a:r>
            <a:r>
              <a:rPr lang="en-GB" baseline="0" dirty="0" smtClean="0"/>
              <a:t> that induce action to achieve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6802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2265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9042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0115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2817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0309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0324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3783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7275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9431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79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Effective messages</a:t>
            </a:r>
            <a:r>
              <a:rPr lang="en-GB" baseline="0" dirty="0" smtClean="0"/>
              <a:t> that induce action to achieve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5603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9226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5497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34237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3956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54637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3261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3704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73038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93450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770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0356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6597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64359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8610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43040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99111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41465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92757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96925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7711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336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06489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56262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43710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671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9172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29438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74451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Effective messages</a:t>
            </a:r>
            <a:r>
              <a:rPr lang="en-GB" baseline="0" dirty="0" smtClean="0"/>
              <a:t> that induce action to achieve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8472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21702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21888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637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465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783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328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875B1-CB74-8D41-872C-8F8848658AB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60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480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7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181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55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63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63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02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27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81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2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84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539B3-07E9-D240-A227-2B6DF53788D8}" type="datetimeFigureOut">
              <a:rPr lang="en-GB" smtClean="0"/>
              <a:t>11/12/2018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6A18-7335-794E-953E-D6EB20B8A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23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5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6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driven messages.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172548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6602" y="950458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is a message platform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?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5875" y="2020240"/>
            <a:ext cx="76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Example: </a:t>
            </a:r>
            <a:r>
              <a:rPr lang="en-GB" dirty="0" smtClean="0"/>
              <a:t>Challenges</a:t>
            </a:r>
            <a:r>
              <a:rPr lang="en-GB" dirty="0" smtClean="0"/>
              <a:t> </a:t>
            </a:r>
            <a:r>
              <a:rPr lang="en-GB" dirty="0" smtClean="0"/>
              <a:t>with Birth Registration Completeness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331582" y="2975577"/>
            <a:ext cx="9682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already defined the </a:t>
            </a:r>
            <a:r>
              <a:rPr lang="en-GB" dirty="0" smtClean="0">
                <a:solidFill>
                  <a:srgbClr val="00A6C2"/>
                </a:solidFill>
              </a:rPr>
              <a:t>Communication Outcome </a:t>
            </a:r>
            <a:r>
              <a:rPr lang="en-GB" dirty="0" smtClean="0"/>
              <a:t>to be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58068" y="3601182"/>
            <a:ext cx="7743826" cy="900113"/>
          </a:xfrm>
          <a:prstGeom prst="rect">
            <a:avLst/>
          </a:prstGeom>
          <a:noFill/>
          <a:ln>
            <a:solidFill>
              <a:srgbClr val="00A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285875" y="3866572"/>
            <a:ext cx="9084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A6C2"/>
                </a:solidFill>
              </a:rPr>
              <a:t>convince </a:t>
            </a:r>
            <a:r>
              <a:rPr lang="en-US" b="1" dirty="0">
                <a:solidFill>
                  <a:srgbClr val="00A6C2"/>
                </a:solidFill>
              </a:rPr>
              <a:t>young parents to register new-</a:t>
            </a:r>
            <a:r>
              <a:rPr lang="en-US" b="1" dirty="0" err="1">
                <a:solidFill>
                  <a:srgbClr val="00A6C2"/>
                </a:solidFill>
              </a:rPr>
              <a:t>borns</a:t>
            </a:r>
            <a:r>
              <a:rPr lang="en-US" b="1" dirty="0">
                <a:solidFill>
                  <a:srgbClr val="00A6C2"/>
                </a:solidFill>
              </a:rPr>
              <a:t> within x days after birth. </a:t>
            </a:r>
            <a:endParaRPr lang="en-GB" b="1" dirty="0">
              <a:solidFill>
                <a:srgbClr val="00A6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25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71120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02314" y="3523693"/>
            <a:ext cx="9995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next step is to communicate: </a:t>
            </a:r>
          </a:p>
          <a:p>
            <a:r>
              <a:rPr lang="en-GB" dirty="0"/>
              <a:t>Create messages</a:t>
            </a:r>
            <a:r>
              <a:rPr lang="en-GB" dirty="0" smtClean="0"/>
              <a:t> that will achieve the </a:t>
            </a:r>
            <a:r>
              <a:rPr lang="en-GB" u="sng" dirty="0" smtClean="0"/>
              <a:t>communication outcome </a:t>
            </a:r>
            <a:r>
              <a:rPr lang="en-GB" dirty="0" smtClean="0"/>
              <a:t>within your target audience</a:t>
            </a:r>
            <a:endParaRPr lang="en-GB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216602" y="950458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is a message platform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?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43088" y="2143405"/>
            <a:ext cx="7743826" cy="900113"/>
          </a:xfrm>
          <a:prstGeom prst="rect">
            <a:avLst/>
          </a:prstGeom>
          <a:noFill/>
          <a:ln>
            <a:solidFill>
              <a:srgbClr val="00A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216602" y="2412981"/>
            <a:ext cx="9084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A6C2"/>
                </a:solidFill>
              </a:rPr>
              <a:t>convince </a:t>
            </a:r>
            <a:r>
              <a:rPr lang="en-US" b="1" dirty="0">
                <a:solidFill>
                  <a:srgbClr val="00A6C2"/>
                </a:solidFill>
              </a:rPr>
              <a:t>young parents to register new-</a:t>
            </a:r>
            <a:r>
              <a:rPr lang="en-US" b="1" dirty="0" err="1">
                <a:solidFill>
                  <a:srgbClr val="00A6C2"/>
                </a:solidFill>
              </a:rPr>
              <a:t>borns</a:t>
            </a:r>
            <a:r>
              <a:rPr lang="en-US" b="1" dirty="0">
                <a:solidFill>
                  <a:srgbClr val="00A6C2"/>
                </a:solidFill>
              </a:rPr>
              <a:t> within x days after birth. 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41473" y="4650199"/>
            <a:ext cx="9084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A6C2"/>
                </a:solidFill>
              </a:rPr>
              <a:t>convince </a:t>
            </a:r>
            <a:r>
              <a:rPr lang="en-US" b="1" dirty="0">
                <a:solidFill>
                  <a:srgbClr val="00A6C2"/>
                </a:solidFill>
              </a:rPr>
              <a:t>young parents to register new-</a:t>
            </a:r>
            <a:r>
              <a:rPr lang="en-US" b="1" dirty="0" err="1">
                <a:solidFill>
                  <a:srgbClr val="00A6C2"/>
                </a:solidFill>
              </a:rPr>
              <a:t>borns</a:t>
            </a:r>
            <a:r>
              <a:rPr lang="en-US" b="1" dirty="0">
                <a:solidFill>
                  <a:srgbClr val="00A6C2"/>
                </a:solidFill>
              </a:rPr>
              <a:t> within x days after birth. 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02314" y="4650198"/>
            <a:ext cx="2621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Create messages that will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587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71120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331581" y="3470783"/>
            <a:ext cx="96827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A6C2"/>
                </a:solidFill>
              </a:rPr>
              <a:t>Message platform </a:t>
            </a:r>
            <a:r>
              <a:rPr lang="en-US" dirty="0" smtClean="0"/>
              <a:t>is a tool to </a:t>
            </a:r>
            <a:r>
              <a:rPr lang="en-US" dirty="0"/>
              <a:t>manage the complexity of </a:t>
            </a:r>
            <a:r>
              <a:rPr lang="en-US" dirty="0" smtClean="0"/>
              <a:t>messaging.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216602" y="950458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is a message platform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?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3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6598" y="3028902"/>
            <a:ext cx="310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KEY message (3 sentences)</a:t>
            </a:r>
            <a:endParaRPr lang="en-GB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4444" y="127521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15443" y="1497026"/>
            <a:ext cx="457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Communication Outcome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0355" y="4156846"/>
            <a:ext cx="180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Supporting message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508898" y="4175395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Supporting message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037011" y="4156844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Supporting message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338400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4336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Examples</a:t>
            </a:r>
          </a:p>
          <a:p>
            <a:pPr algn="ctr"/>
            <a:r>
              <a:rPr lang="en-GB" dirty="0" smtClean="0"/>
              <a:t> The Story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53622" y="2375636"/>
            <a:ext cx="373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Message Platform</a:t>
            </a:r>
            <a:endParaRPr lang="en-GB" b="1" dirty="0">
              <a:solidFill>
                <a:srgbClr val="00A6C2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305426" y="1923510"/>
            <a:ext cx="0" cy="347463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63249" y="3541307"/>
            <a:ext cx="659544" cy="556422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328277" y="3688565"/>
            <a:ext cx="0" cy="468279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15836" y="3556769"/>
            <a:ext cx="530455" cy="537194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9950" y="4867339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319715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849976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1259464" y="528756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is the message platform.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352715" y="5569028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571750" y="2830366"/>
            <a:ext cx="5355539" cy="3741884"/>
          </a:xfrm>
          <a:prstGeom prst="rect">
            <a:avLst/>
          </a:prstGeom>
          <a:noFill/>
          <a:ln>
            <a:solidFill>
              <a:srgbClr val="00A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8516927" y="3028902"/>
            <a:ext cx="3445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(Grabs attention, </a:t>
            </a:r>
            <a:r>
              <a:rPr lang="en-GB" b="1" dirty="0"/>
              <a:t>Call for Action, </a:t>
            </a:r>
            <a:r>
              <a:rPr lang="en-GB" b="1" dirty="0" smtClean="0"/>
              <a:t>) </a:t>
            </a:r>
            <a:endParaRPr lang="en-GB" dirty="0"/>
          </a:p>
        </p:txBody>
      </p:sp>
      <p:sp>
        <p:nvSpPr>
          <p:cNvPr id="87" name="Rectangle 86"/>
          <p:cNvSpPr/>
          <p:nvPr/>
        </p:nvSpPr>
        <p:spPr>
          <a:xfrm>
            <a:off x="8516927" y="4097729"/>
            <a:ext cx="25838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Provides details </a:t>
            </a:r>
          </a:p>
          <a:p>
            <a:r>
              <a:rPr lang="en-GB" b="1" dirty="0" smtClean="0"/>
              <a:t>about the Key messages/</a:t>
            </a:r>
          </a:p>
          <a:p>
            <a:r>
              <a:rPr lang="en-GB" b="1" dirty="0" smtClean="0"/>
              <a:t>Justifies Action </a:t>
            </a:r>
            <a:endParaRPr lang="en-GB" dirty="0"/>
          </a:p>
        </p:txBody>
      </p:sp>
      <p:sp>
        <p:nvSpPr>
          <p:cNvPr id="91" name="Rectangle 90"/>
          <p:cNvSpPr/>
          <p:nvPr/>
        </p:nvSpPr>
        <p:spPr>
          <a:xfrm>
            <a:off x="8516927" y="5673129"/>
            <a:ext cx="2780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smtClean="0"/>
              <a:t>Evokes emotional response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085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3" grpId="0"/>
      <p:bldP spid="14" grpId="0"/>
      <p:bldP spid="16" grpId="0"/>
      <p:bldP spid="73" grpId="0"/>
      <p:bldP spid="83" grpId="0" animBg="1"/>
      <p:bldP spid="86" grpId="0"/>
      <p:bldP spid="87" grpId="0"/>
      <p:bldP spid="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764360" y="3252669"/>
            <a:ext cx="96827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 smtClean="0"/>
              <a:t>It is an internal document, 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A6C2"/>
                </a:solidFill>
              </a:rPr>
              <a:t>go-to source </a:t>
            </a:r>
            <a:r>
              <a:rPr lang="en-US" dirty="0" smtClean="0"/>
              <a:t>for the employees. </a:t>
            </a:r>
          </a:p>
          <a:p>
            <a:endParaRPr lang="en-US" dirty="0" smtClean="0"/>
          </a:p>
          <a:p>
            <a:r>
              <a:rPr lang="en-US" dirty="0" smtClean="0"/>
              <a:t>which allows the employees of all levels </a:t>
            </a:r>
          </a:p>
          <a:p>
            <a:r>
              <a:rPr lang="en-US" dirty="0" smtClean="0"/>
              <a:t>to </a:t>
            </a:r>
            <a:r>
              <a:rPr lang="en-US" dirty="0"/>
              <a:t>communicate under a </a:t>
            </a:r>
            <a:endParaRPr lang="en-US" dirty="0" smtClean="0"/>
          </a:p>
          <a:p>
            <a:r>
              <a:rPr lang="en-US" dirty="0" smtClean="0"/>
              <a:t>coherent framework that achieves</a:t>
            </a:r>
          </a:p>
          <a:p>
            <a:r>
              <a:rPr lang="en-US" dirty="0" smtClean="0"/>
              <a:t>communication outcome.</a:t>
            </a:r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924936" y="3000184"/>
            <a:ext cx="310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KEY message (3 sentences)</a:t>
            </a:r>
            <a:endParaRPr lang="en-GB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8693" y="4128128"/>
            <a:ext cx="180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Supporting message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637236" y="4146677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Supporting message 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165349" y="4128126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Supporting message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66738" y="5533067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22674" y="5533067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Examples</a:t>
            </a:r>
          </a:p>
          <a:p>
            <a:pPr algn="ctr"/>
            <a:r>
              <a:rPr lang="en-GB" dirty="0" smtClean="0"/>
              <a:t> The Story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581960" y="2346918"/>
            <a:ext cx="373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Message Platform</a:t>
            </a:r>
            <a:endParaRPr lang="en-GB" b="1" dirty="0">
              <a:solidFill>
                <a:srgbClr val="00A6C2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433764" y="1894792"/>
            <a:ext cx="0" cy="347463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891587" y="3512589"/>
            <a:ext cx="659544" cy="556422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456615" y="3659847"/>
            <a:ext cx="0" cy="468279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344174" y="3528051"/>
            <a:ext cx="530455" cy="537194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438288" y="4838621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448053" y="4874440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978314" y="4874440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81053" y="5540310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00088" y="2801648"/>
            <a:ext cx="5355539" cy="3741884"/>
          </a:xfrm>
          <a:prstGeom prst="rect">
            <a:avLst/>
          </a:prstGeom>
          <a:noFill/>
          <a:ln>
            <a:solidFill>
              <a:srgbClr val="00A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Connector 43"/>
          <p:cNvCxnSpPr/>
          <p:nvPr/>
        </p:nvCxnSpPr>
        <p:spPr>
          <a:xfrm>
            <a:off x="1374444" y="127521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1259464" y="528756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is the message platform.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45715" y="1497862"/>
            <a:ext cx="457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Communication Outcome</a:t>
            </a:r>
            <a:endParaRPr lang="en-GB" b="1" dirty="0">
              <a:solidFill>
                <a:srgbClr val="00A6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51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43138" y="3187594"/>
            <a:ext cx="2719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KEY message (3 sentences)</a:t>
            </a:r>
            <a:endParaRPr lang="en-GB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4444" y="127521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48962" y="1510626"/>
            <a:ext cx="457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Communication Outcome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0355" y="4156846"/>
            <a:ext cx="180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11269" y="4156844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7011" y="4156844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mtClean="0">
                <a:solidFill>
                  <a:schemeClr val="bg1">
                    <a:lumMod val="7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62753" y="4156844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mtClean="0">
                <a:solidFill>
                  <a:schemeClr val="bg1">
                    <a:lumMod val="7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38400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Examples/</a:t>
            </a:r>
          </a:p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The story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4336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Examples</a:t>
            </a:r>
          </a:p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The Story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04168" y="5554740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Examples</a:t>
            </a:r>
          </a:p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The Story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6037010" y="1963049"/>
            <a:ext cx="1" cy="1224545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63249" y="3642621"/>
            <a:ext cx="1096040" cy="455108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5224045" y="3674137"/>
            <a:ext cx="305218" cy="464655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558001" y="3674137"/>
            <a:ext cx="263400" cy="468419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69875" y="3642621"/>
            <a:ext cx="856140" cy="455108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9950" y="4867339"/>
            <a:ext cx="0" cy="63729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124234" y="4888870"/>
            <a:ext cx="0" cy="63729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849976" y="4903158"/>
            <a:ext cx="0" cy="63729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8594780" y="4903158"/>
            <a:ext cx="0" cy="63729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152684" y="5569028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Examples/</a:t>
            </a:r>
          </a:p>
          <a:p>
            <a:pPr algn="ctr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The story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571750" y="2830366"/>
            <a:ext cx="6975518" cy="374188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90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What is a message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platform? </a:t>
            </a:r>
            <a:b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</a:br>
            <a:r>
              <a:rPr lang="en-GB" sz="20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W</a:t>
            </a:r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hat </a:t>
            </a:r>
            <a:r>
              <a:rPr lang="en-GB" sz="20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are </a:t>
            </a:r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its elements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?</a:t>
            </a:r>
            <a:b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</a:b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How to use a message platform?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4140076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1216602" y="1745795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How to get from your communication outcome to the KEY message (message platform)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6602" y="2512557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Message platform: the importance of data driven story telling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42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184347" y="135323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1147233" y="752759"/>
            <a:ext cx="9596967" cy="53234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Step by Step guide: from Communication Outcome to the KEY message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4351" y="2159856"/>
            <a:ext cx="9431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5900"/>
                </a:solidFill>
              </a:rPr>
              <a:t>1. </a:t>
            </a:r>
            <a:r>
              <a:rPr lang="en-GB" dirty="0" smtClean="0"/>
              <a:t>Define your Communication Outcome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184347" y="2912048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5900"/>
                </a:solidFill>
              </a:rPr>
              <a:t>3</a:t>
            </a:r>
            <a:r>
              <a:rPr lang="en-GB" b="1" dirty="0" smtClean="0">
                <a:solidFill>
                  <a:srgbClr val="FF5900"/>
                </a:solidFill>
              </a:rPr>
              <a:t>. </a:t>
            </a:r>
            <a:r>
              <a:rPr lang="en-GB" dirty="0" smtClean="0"/>
              <a:t>Characterise your key target audience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1184351" y="328138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5900"/>
                </a:solidFill>
              </a:rPr>
              <a:t>4. </a:t>
            </a:r>
            <a:r>
              <a:rPr lang="en-GB" dirty="0"/>
              <a:t>W</a:t>
            </a:r>
            <a:r>
              <a:rPr lang="en-GB" dirty="0" smtClean="0"/>
              <a:t>hat you want to say to your audience and how?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184349" y="3650712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5900"/>
                </a:solidFill>
              </a:rPr>
              <a:t>5</a:t>
            </a:r>
            <a:r>
              <a:rPr lang="en-GB" b="1" dirty="0" smtClean="0">
                <a:solidFill>
                  <a:srgbClr val="FF5900"/>
                </a:solidFill>
              </a:rPr>
              <a:t>. </a:t>
            </a:r>
            <a:r>
              <a:rPr lang="en-GB" dirty="0" smtClean="0"/>
              <a:t>Formulate a Call for action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934331" y="478540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rgbClr val="FF5900"/>
                </a:solidFill>
              </a:rPr>
              <a:t>Effective Key </a:t>
            </a:r>
            <a:r>
              <a:rPr lang="en-GB" dirty="0" smtClean="0">
                <a:solidFill>
                  <a:srgbClr val="FF5900"/>
                </a:solidFill>
              </a:rPr>
              <a:t>message</a:t>
            </a:r>
            <a:endParaRPr lang="en-GB" dirty="0">
              <a:solidFill>
                <a:srgbClr val="FF59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84342" y="2529188"/>
            <a:ext cx="10141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5900"/>
                </a:solidFill>
              </a:rPr>
              <a:t>2. </a:t>
            </a:r>
            <a:r>
              <a:rPr lang="en-GB" dirty="0" smtClean="0"/>
              <a:t>Specify </a:t>
            </a:r>
            <a:r>
              <a:rPr lang="en-GB" dirty="0"/>
              <a:t>the KEY audience you are communicating </a:t>
            </a:r>
            <a:r>
              <a:rPr lang="en-GB" dirty="0" smtClean="0"/>
              <a:t>with.</a:t>
            </a:r>
            <a:endParaRPr lang="en-GB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928938" y="4142607"/>
            <a:ext cx="0" cy="543693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726130" y="5530518"/>
            <a:ext cx="2557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CALL FOR ACTION</a:t>
            </a:r>
            <a:endParaRPr lang="en-GB" sz="1600" b="1" dirty="0">
              <a:solidFill>
                <a:srgbClr val="00A6C2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2315" y="5426529"/>
            <a:ext cx="1713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FACT</a:t>
            </a:r>
          </a:p>
          <a:p>
            <a:pPr algn="ctr"/>
            <a:r>
              <a:rPr lang="en-GB" sz="1600" dirty="0" smtClean="0"/>
              <a:t>(raises awareness)</a:t>
            </a:r>
            <a:endParaRPr lang="en-GB" sz="1600" dirty="0"/>
          </a:p>
        </p:txBody>
      </p:sp>
      <p:sp>
        <p:nvSpPr>
          <p:cNvPr id="41" name="Rectangle 40"/>
          <p:cNvSpPr/>
          <p:nvPr/>
        </p:nvSpPr>
        <p:spPr>
          <a:xfrm>
            <a:off x="3308673" y="5426529"/>
            <a:ext cx="22837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IMPACT/BENEFIT</a:t>
            </a:r>
          </a:p>
          <a:p>
            <a:pPr algn="ctr"/>
            <a:r>
              <a:rPr lang="en-GB" sz="1600" dirty="0" smtClean="0"/>
              <a:t>(emphasises importance)</a:t>
            </a:r>
            <a:endParaRPr lang="en-GB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2653869" y="5565028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5552733" y="5505300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43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" grpId="0"/>
      <p:bldP spid="29" grpId="0"/>
      <p:bldP spid="31" grpId="0"/>
      <p:bldP spid="33" grpId="0"/>
      <p:bldP spid="17" grpId="0"/>
      <p:bldP spid="39" grpId="0"/>
      <p:bldP spid="40" grpId="0"/>
      <p:bldP spid="41" grpId="0"/>
      <p:bldP spid="46" grpId="0"/>
      <p:bldP spid="4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4351" y="2159856"/>
            <a:ext cx="9431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5900"/>
                </a:solidFill>
              </a:rPr>
              <a:t>1. </a:t>
            </a:r>
            <a:r>
              <a:rPr lang="en-GB" dirty="0" smtClean="0"/>
              <a:t>Define your Communication Outcome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184347" y="2912048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>
                    <a:lumMod val="65000"/>
                  </a:schemeClr>
                </a:solidFill>
              </a:rPr>
              <a:t>3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Characterise your KEY target audience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84351" y="328138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4. 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W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hat you want to say to your audience and how?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84349" y="3650712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Call for action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8928" y="398585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6.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Key message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84342" y="2529188"/>
            <a:ext cx="10141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5900"/>
                </a:solidFill>
              </a:rPr>
              <a:t>2. </a:t>
            </a:r>
            <a:r>
              <a:rPr lang="en-GB" dirty="0" smtClean="0"/>
              <a:t>Specify </a:t>
            </a:r>
            <a:r>
              <a:rPr lang="en-GB" dirty="0"/>
              <a:t>the </a:t>
            </a:r>
            <a:r>
              <a:rPr lang="en-GB" dirty="0" smtClean="0"/>
              <a:t>key </a:t>
            </a:r>
            <a:r>
              <a:rPr lang="en-GB" dirty="0"/>
              <a:t>audience you are communicating </a:t>
            </a:r>
            <a:r>
              <a:rPr lang="en-GB" dirty="0" smtClean="0"/>
              <a:t>with</a:t>
            </a:r>
            <a:endParaRPr lang="en-GB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184342" y="148181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147233" y="752759"/>
            <a:ext cx="9596967" cy="53234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Step by Step guide: from Communication Outcome to the KEY message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87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4351" y="3117112"/>
            <a:ext cx="9431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5900"/>
                </a:solidFill>
              </a:rPr>
              <a:t>1. </a:t>
            </a:r>
            <a:r>
              <a:rPr lang="en-GB" dirty="0" smtClean="0"/>
              <a:t>Define your Communication Outcome.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184347" y="2177896"/>
            <a:ext cx="7659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Example</a:t>
            </a:r>
            <a:r>
              <a:rPr lang="en-GB" smtClean="0"/>
              <a:t>: </a:t>
            </a:r>
            <a:r>
              <a:rPr lang="en-GB" smtClean="0"/>
              <a:t>Challenges</a:t>
            </a:r>
            <a:r>
              <a:rPr lang="en-GB" smtClean="0"/>
              <a:t> </a:t>
            </a:r>
            <a:r>
              <a:rPr lang="en-GB" dirty="0" smtClean="0"/>
              <a:t>with birth registration completeness.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84347" y="3576817"/>
            <a:ext cx="99950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A6C2"/>
                </a:solidFill>
              </a:rPr>
              <a:t>C</a:t>
            </a:r>
            <a:r>
              <a:rPr lang="en-US" b="1" dirty="0" smtClean="0">
                <a:solidFill>
                  <a:srgbClr val="00A6C2"/>
                </a:solidFill>
              </a:rPr>
              <a:t>onvince </a:t>
            </a:r>
            <a:r>
              <a:rPr lang="en-US" b="1" dirty="0">
                <a:solidFill>
                  <a:srgbClr val="00A6C2"/>
                </a:solidFill>
              </a:rPr>
              <a:t>young parents to register new-</a:t>
            </a:r>
            <a:r>
              <a:rPr lang="en-US" b="1" dirty="0" err="1">
                <a:solidFill>
                  <a:srgbClr val="00A6C2"/>
                </a:solidFill>
              </a:rPr>
              <a:t>borns</a:t>
            </a:r>
            <a:r>
              <a:rPr lang="en-US" b="1" dirty="0">
                <a:solidFill>
                  <a:srgbClr val="00A6C2"/>
                </a:solidFill>
              </a:rPr>
              <a:t> within x days after </a:t>
            </a:r>
            <a:r>
              <a:rPr lang="en-US" b="1" dirty="0" smtClean="0">
                <a:solidFill>
                  <a:srgbClr val="00A6C2"/>
                </a:solidFill>
              </a:rPr>
              <a:t>birth. 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7233" y="4751090"/>
            <a:ext cx="9431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5900"/>
                </a:solidFill>
              </a:rPr>
              <a:t>2</a:t>
            </a:r>
            <a:r>
              <a:rPr lang="en-GB" b="1" dirty="0" smtClean="0">
                <a:solidFill>
                  <a:srgbClr val="FF5900"/>
                </a:solidFill>
              </a:rPr>
              <a:t>. </a:t>
            </a:r>
            <a:r>
              <a:rPr lang="en-GB" dirty="0" smtClean="0"/>
              <a:t>Specify the KEY audience you are communicating with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184347" y="5182837"/>
            <a:ext cx="99950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A6C2"/>
                </a:solidFill>
              </a:rPr>
              <a:t>C</a:t>
            </a:r>
            <a:r>
              <a:rPr lang="en-US" b="1" dirty="0" smtClean="0">
                <a:solidFill>
                  <a:srgbClr val="00A6C2"/>
                </a:solidFill>
              </a:rPr>
              <a:t>onvince </a:t>
            </a:r>
            <a:r>
              <a:rPr lang="en-US" b="1" u="sng" dirty="0"/>
              <a:t>young parents </a:t>
            </a:r>
            <a:r>
              <a:rPr lang="en-US" b="1" dirty="0">
                <a:solidFill>
                  <a:srgbClr val="00A6C2"/>
                </a:solidFill>
              </a:rPr>
              <a:t>to register new-</a:t>
            </a:r>
            <a:r>
              <a:rPr lang="en-US" b="1" dirty="0" err="1">
                <a:solidFill>
                  <a:srgbClr val="00A6C2"/>
                </a:solidFill>
              </a:rPr>
              <a:t>borns</a:t>
            </a:r>
            <a:r>
              <a:rPr lang="en-US" b="1" dirty="0">
                <a:solidFill>
                  <a:srgbClr val="00A6C2"/>
                </a:solidFill>
              </a:rPr>
              <a:t> within x days after </a:t>
            </a:r>
            <a:r>
              <a:rPr lang="en-US" b="1" dirty="0" smtClean="0">
                <a:solidFill>
                  <a:srgbClr val="00A6C2"/>
                </a:solidFill>
              </a:rPr>
              <a:t>birth. </a:t>
            </a:r>
            <a:endParaRPr lang="en-GB" b="1" dirty="0">
              <a:solidFill>
                <a:srgbClr val="00A6C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331582" y="68485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1.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Define communication outcome </a:t>
            </a:r>
            <a:br>
              <a:rPr lang="en-GB" sz="2000" dirty="0" smtClean="0">
                <a:solidFill>
                  <a:srgbClr val="00A6C2"/>
                </a:solidFill>
                <a:latin typeface="+mn-lt"/>
              </a:rPr>
            </a:br>
            <a:r>
              <a:rPr lang="en-GB" sz="2000" dirty="0" smtClean="0">
                <a:solidFill>
                  <a:srgbClr val="FF5900"/>
                </a:solidFill>
                <a:latin typeface="+mn-lt"/>
              </a:rPr>
              <a:t>2.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Specify your key target audience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330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driven messages.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172548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216602" y="2305941"/>
            <a:ext cx="962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to create </a:t>
            </a:r>
            <a:r>
              <a:rPr lang="en-GB" u="sng" dirty="0" smtClean="0"/>
              <a:t>effective</a:t>
            </a:r>
            <a:r>
              <a:rPr lang="en-GB" dirty="0" smtClean="0"/>
              <a:t> messages that induce </a:t>
            </a:r>
            <a:r>
              <a:rPr lang="en-GB" u="sng" dirty="0" smtClean="0"/>
              <a:t>action</a:t>
            </a:r>
            <a:r>
              <a:rPr lang="en-GB" dirty="0" smtClean="0"/>
              <a:t> and help you achieve </a:t>
            </a:r>
          </a:p>
          <a:p>
            <a:r>
              <a:rPr lang="en-GB" dirty="0" smtClean="0"/>
              <a:t>your </a:t>
            </a:r>
            <a:r>
              <a:rPr lang="en-GB" u="sng" dirty="0" smtClean="0"/>
              <a:t>communication outcome.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89018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184342" y="148181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99059" y="3443364"/>
            <a:ext cx="5534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184351" y="2159856"/>
            <a:ext cx="9431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1.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Define your Communication Outcome and the KEY audience you will be communicating to. 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4347" y="2912048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5900"/>
                </a:solidFill>
              </a:rPr>
              <a:t>3</a:t>
            </a:r>
            <a:r>
              <a:rPr lang="en-GB" b="1" dirty="0" smtClean="0">
                <a:solidFill>
                  <a:srgbClr val="FF5900"/>
                </a:solidFill>
              </a:rPr>
              <a:t>. </a:t>
            </a:r>
            <a:r>
              <a:rPr lang="en-GB" dirty="0" smtClean="0"/>
              <a:t>Characterise your KEY target audience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1184351" y="328138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4. 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W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hat you want to say to your audience and how?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4349" y="3650712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Formulate a Call for action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88928" y="398585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6.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Key message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84342" y="2529188"/>
            <a:ext cx="10141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bg1">
                    <a:lumMod val="75000"/>
                  </a:schemeClr>
                </a:solidFill>
              </a:rPr>
              <a:t>2.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Specify the key </a:t>
            </a: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audience you are communicating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with.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147233" y="752759"/>
            <a:ext cx="9596967" cy="53234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Step by Step guide: from Communication Outcome to the KEY message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76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147082077" y="4376731"/>
            <a:ext cx="803141" cy="0"/>
          </a:xfrm>
          <a:prstGeom prst="line">
            <a:avLst/>
          </a:prstGeom>
          <a:ln w="28575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331582" y="68485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  <a:latin typeface="+mn-lt"/>
              </a:rPr>
              <a:t>3</a:t>
            </a:r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31581" y="2204561"/>
            <a:ext cx="99698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endParaRPr lang="en-GB" dirty="0">
              <a:solidFill>
                <a:srgbClr val="00A6C2"/>
              </a:solidFill>
            </a:endParaRPr>
          </a:p>
          <a:p>
            <a:pPr>
              <a:buClr>
                <a:schemeClr val="tx1"/>
              </a:buClr>
            </a:pPr>
            <a:endParaRPr lang="en-GB" dirty="0">
              <a:solidFill>
                <a:srgbClr val="00A6C2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FF5900"/>
                </a:solidFill>
              </a:rPr>
              <a:t>Awareness: </a:t>
            </a:r>
            <a:r>
              <a:rPr lang="en-US" dirty="0" smtClean="0"/>
              <a:t>What they know </a:t>
            </a:r>
            <a:r>
              <a:rPr lang="en-US" dirty="0"/>
              <a:t>about the issue in </a:t>
            </a:r>
            <a:r>
              <a:rPr lang="en-US" dirty="0" smtClean="0"/>
              <a:t>the Communication Outcome? </a:t>
            </a:r>
          </a:p>
          <a:p>
            <a:pPr>
              <a:buClr>
                <a:schemeClr val="tx1"/>
              </a:buClr>
            </a:pPr>
            <a:r>
              <a:rPr lang="en-US" dirty="0"/>
              <a:t>	</a:t>
            </a:r>
            <a:r>
              <a:rPr lang="en-US" dirty="0" smtClean="0"/>
              <a:t>    Limited </a:t>
            </a:r>
            <a:r>
              <a:rPr lang="en-US" dirty="0"/>
              <a:t>knowledge vs. knowledgeable </a:t>
            </a:r>
          </a:p>
          <a:p>
            <a:pPr>
              <a:buClr>
                <a:schemeClr val="tx1"/>
              </a:buClr>
            </a:pPr>
            <a:endParaRPr lang="en-US" dirty="0" smtClean="0">
              <a:solidFill>
                <a:srgbClr val="FF5900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FF5900"/>
                </a:solidFill>
              </a:rPr>
              <a:t>Importance: </a:t>
            </a:r>
            <a:r>
              <a:rPr lang="en-US" dirty="0" smtClean="0"/>
              <a:t>How important </a:t>
            </a:r>
            <a:r>
              <a:rPr lang="en-US" dirty="0"/>
              <a:t>they find the issue in </a:t>
            </a:r>
            <a:r>
              <a:rPr lang="en-US" dirty="0" smtClean="0"/>
              <a:t>the Communication Outcome? </a:t>
            </a:r>
          </a:p>
          <a:p>
            <a:pPr>
              <a:buClr>
                <a:schemeClr val="tx1"/>
              </a:buClr>
            </a:pPr>
            <a:r>
              <a:rPr lang="en-US" dirty="0"/>
              <a:t> </a:t>
            </a:r>
            <a:r>
              <a:rPr lang="en-US" dirty="0" smtClean="0"/>
              <a:t>                      Indifferent </a:t>
            </a:r>
            <a:r>
              <a:rPr lang="en-US" dirty="0"/>
              <a:t>vs. Engaged</a:t>
            </a:r>
          </a:p>
        </p:txBody>
      </p:sp>
    </p:spTree>
    <p:extLst>
      <p:ext uri="{BB962C8B-B14F-4D97-AF65-F5344CB8AC3E}">
        <p14:creationId xmlns:p14="http://schemas.microsoft.com/office/powerpoint/2010/main" val="146179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 flipV="1">
            <a:off x="2531634" y="1473344"/>
            <a:ext cx="0" cy="4456975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31634" y="5930319"/>
            <a:ext cx="8686800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chemeClr val="bg1">
              <a:alpha val="2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</a:rPr>
              <a:t>3</a:t>
            </a:r>
            <a:r>
              <a:rPr lang="en-GB" sz="2000" b="1" dirty="0" smtClean="0">
                <a:solidFill>
                  <a:srgbClr val="FF5900"/>
                </a:solidFill>
              </a:rPr>
              <a:t>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</a:t>
            </a:r>
            <a:r>
              <a:rPr lang="en-GB" sz="2000" dirty="0" smtClean="0">
                <a:solidFill>
                  <a:srgbClr val="00A6C2"/>
                </a:solidFill>
              </a:rPr>
              <a:t> </a:t>
            </a:r>
            <a:r>
              <a:rPr lang="en-GB" sz="2000" dirty="0">
                <a:solidFill>
                  <a:srgbClr val="00A6C2"/>
                </a:solidFill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</a:rPr>
              <a:t>audience</a:t>
            </a:r>
            <a:r>
              <a:rPr lang="en-GB" sz="2000" dirty="0" smtClean="0"/>
              <a:t> </a:t>
            </a:r>
            <a:endParaRPr lang="en-GB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725352" y="6101787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65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12" grpId="0"/>
      <p:bldP spid="24" grpId="0"/>
      <p:bldP spid="25" grpId="0"/>
      <p:bldP spid="26" grpId="0"/>
      <p:bldP spid="3" grpId="0" animBg="1"/>
      <p:bldP spid="48" grpId="0"/>
      <p:bldP spid="4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 flipV="1">
            <a:off x="2531634" y="1473344"/>
            <a:ext cx="0" cy="4456975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31634" y="5930319"/>
            <a:ext cx="8686800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370664" y="909192"/>
            <a:ext cx="3209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E4B5B9"/>
                </a:solidFill>
              </a:rPr>
              <a:t>Where you want your audience to be in order to </a:t>
            </a:r>
            <a:r>
              <a:rPr lang="en-GB" u="sng" dirty="0" smtClean="0"/>
              <a:t>induce action</a:t>
            </a:r>
            <a:endParaRPr lang="en-GB" u="sng" dirty="0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  <a:latin typeface="+mn-lt"/>
              </a:rPr>
              <a:t>3</a:t>
            </a:r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audience:</a:t>
            </a:r>
            <a:endParaRPr lang="en-GB" sz="2000" dirty="0"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725352" y="6101787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3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370664" y="909192"/>
            <a:ext cx="3209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E4B5B9"/>
                </a:solidFill>
              </a:rPr>
              <a:t>Where you want your audience to be in order to </a:t>
            </a:r>
            <a:r>
              <a:rPr lang="en-GB" u="sng" dirty="0" smtClean="0"/>
              <a:t>induce action</a:t>
            </a:r>
            <a:endParaRPr lang="en-GB" u="sng" dirty="0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  <a:latin typeface="+mn-lt"/>
              </a:rPr>
              <a:t>3</a:t>
            </a:r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725352" y="6101787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02737" y="2594830"/>
            <a:ext cx="234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00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  <a:latin typeface="+mn-lt"/>
              </a:rPr>
              <a:t>3</a:t>
            </a:r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25352" y="6144651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33466" y="4584014"/>
            <a:ext cx="2957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Most of the time </a:t>
            </a:r>
            <a:r>
              <a:rPr lang="en-GB" smtClean="0"/>
              <a:t>you target audience is here</a:t>
            </a:r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7370664" y="909192"/>
            <a:ext cx="3209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E4B5B9"/>
                </a:solidFill>
              </a:rPr>
              <a:t>Where you want your audience to be in order to </a:t>
            </a:r>
            <a:r>
              <a:rPr lang="en-GB" u="sng" dirty="0" smtClean="0"/>
              <a:t>induce action</a:t>
            </a:r>
            <a:endParaRPr lang="en-GB" u="sng" dirty="0"/>
          </a:p>
        </p:txBody>
      </p:sp>
      <p:sp>
        <p:nvSpPr>
          <p:cNvPr id="31" name="TextBox 30"/>
          <p:cNvSpPr txBox="1"/>
          <p:nvPr/>
        </p:nvSpPr>
        <p:spPr>
          <a:xfrm>
            <a:off x="7702737" y="2594830"/>
            <a:ext cx="234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750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3.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25352" y="6144651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33466" y="4584014"/>
            <a:ext cx="2957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370664" y="909192"/>
            <a:ext cx="3209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E4B5B9"/>
                </a:solidFill>
              </a:rPr>
              <a:t>Where you want your audience to be in order to </a:t>
            </a:r>
            <a:r>
              <a:rPr lang="en-GB" u="sng" dirty="0" smtClean="0"/>
              <a:t>induce action</a:t>
            </a:r>
            <a:endParaRPr lang="en-GB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499233" y="3630675"/>
            <a:ext cx="184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Raise Awareness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341620" y="3256550"/>
            <a:ext cx="0" cy="1344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02737" y="2594830"/>
            <a:ext cx="234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18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3.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25352" y="6144651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6673" y="2779496"/>
            <a:ext cx="2957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370664" y="909192"/>
            <a:ext cx="3209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E4B5B9"/>
                </a:solidFill>
              </a:rPr>
              <a:t>Where you want your audience to be in order to </a:t>
            </a:r>
            <a:r>
              <a:rPr lang="en-GB" u="sng" dirty="0" smtClean="0"/>
              <a:t>induce action</a:t>
            </a:r>
            <a:endParaRPr lang="en-GB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499233" y="3630675"/>
            <a:ext cx="184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Raise Awareness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341620" y="3256550"/>
            <a:ext cx="0" cy="1344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02737" y="2594830"/>
            <a:ext cx="234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792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3.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your target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25352" y="6144651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6673" y="2779496"/>
            <a:ext cx="2957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370664" y="909192"/>
            <a:ext cx="3209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E4B5B9"/>
                </a:solidFill>
              </a:rPr>
              <a:t>Where you want your audience to be in order to </a:t>
            </a:r>
            <a:r>
              <a:rPr lang="en-GB" u="sng" dirty="0" smtClean="0"/>
              <a:t>induce action</a:t>
            </a:r>
            <a:endParaRPr lang="en-GB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499233" y="3630675"/>
            <a:ext cx="184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Raise Awareness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341620" y="3256550"/>
            <a:ext cx="0" cy="134402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510088" y="6309617"/>
            <a:ext cx="275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Emphasize the importance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594983" y="6216091"/>
            <a:ext cx="24345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02737" y="2594830"/>
            <a:ext cx="234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06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  <a:latin typeface="+mn-lt"/>
              </a:rPr>
              <a:t>3</a:t>
            </a:r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your target 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25352" y="6144651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9233" y="3630675"/>
            <a:ext cx="184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Raise Awareness</a:t>
            </a:r>
            <a:endParaRPr lang="en-GB" dirty="0">
              <a:solidFill>
                <a:srgbClr val="FF59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10088" y="6309617"/>
            <a:ext cx="275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Emphasize the importance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341620" y="3256550"/>
            <a:ext cx="0" cy="1344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594983" y="6216091"/>
            <a:ext cx="24345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245267" y="2947739"/>
            <a:ext cx="14800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mtClean="0"/>
              <a:t>Call </a:t>
            </a:r>
            <a:r>
              <a:rPr lang="en-GB" dirty="0"/>
              <a:t>for action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066092" y="2593248"/>
            <a:ext cx="1675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mtClean="0"/>
              <a:t>Target audience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859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driven messages.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172548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216599" y="2132060"/>
            <a:ext cx="4069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Key Take-</a:t>
            </a:r>
            <a:r>
              <a:rPr lang="en-GB" b="1" dirty="0" err="1" smtClean="0"/>
              <a:t>aways</a:t>
            </a:r>
            <a:r>
              <a:rPr lang="en-GB" b="1" dirty="0" smtClean="0"/>
              <a:t>: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6601" y="2814639"/>
            <a:ext cx="4069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1. </a:t>
            </a:r>
            <a:r>
              <a:rPr lang="en-GB" dirty="0" smtClean="0"/>
              <a:t>Effective messages </a:t>
            </a:r>
            <a:r>
              <a:rPr lang="en-GB" dirty="0" smtClean="0">
                <a:solidFill>
                  <a:srgbClr val="00A6C2"/>
                </a:solidFill>
              </a:rPr>
              <a:t>induce action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216600" y="3332289"/>
            <a:ext cx="54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2. </a:t>
            </a:r>
            <a:r>
              <a:rPr lang="en-GB" dirty="0" smtClean="0"/>
              <a:t>Your </a:t>
            </a:r>
            <a:r>
              <a:rPr lang="en-GB" dirty="0" smtClean="0">
                <a:solidFill>
                  <a:srgbClr val="00A6C2"/>
                </a:solidFill>
              </a:rPr>
              <a:t>key message </a:t>
            </a:r>
            <a:r>
              <a:rPr lang="en-GB" dirty="0" smtClean="0"/>
              <a:t>will be effective if it contains: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126305" y="3964299"/>
            <a:ext cx="2557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CALL FOR ACTION</a:t>
            </a:r>
            <a:endParaRPr lang="en-GB" sz="1600" b="1" dirty="0">
              <a:solidFill>
                <a:srgbClr val="00A6C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42490" y="3949955"/>
            <a:ext cx="1713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FACT</a:t>
            </a:r>
          </a:p>
          <a:p>
            <a:pPr algn="ctr"/>
            <a:r>
              <a:rPr lang="en-GB" sz="1600" dirty="0" smtClean="0"/>
              <a:t>(raises awareness)</a:t>
            </a:r>
            <a:endParaRPr lang="en-GB" sz="1600" dirty="0"/>
          </a:p>
        </p:txBody>
      </p:sp>
      <p:sp>
        <p:nvSpPr>
          <p:cNvPr id="10" name="Rectangle 9"/>
          <p:cNvSpPr/>
          <p:nvPr/>
        </p:nvSpPr>
        <p:spPr>
          <a:xfrm>
            <a:off x="4708848" y="3949955"/>
            <a:ext cx="22837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IMPACT/BENEFIT</a:t>
            </a:r>
          </a:p>
          <a:p>
            <a:pPr algn="ctr"/>
            <a:r>
              <a:rPr lang="en-GB" sz="1600" dirty="0" smtClean="0"/>
              <a:t>(emphasises importance)</a:t>
            </a:r>
            <a:endParaRPr lang="en-GB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054044" y="4088454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992614" y="3933521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216599" y="5049023"/>
            <a:ext cx="10027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5900"/>
                </a:solidFill>
              </a:rPr>
              <a:t>3</a:t>
            </a:r>
            <a:r>
              <a:rPr lang="en-GB" dirty="0" smtClean="0">
                <a:solidFill>
                  <a:srgbClr val="FF5900"/>
                </a:solidFill>
              </a:rPr>
              <a:t>. </a:t>
            </a:r>
            <a:r>
              <a:rPr lang="en-GB" dirty="0" smtClean="0"/>
              <a:t>Data </a:t>
            </a:r>
            <a:r>
              <a:rPr lang="en-GB" dirty="0" smtClean="0">
                <a:solidFill>
                  <a:srgbClr val="00A6C2"/>
                </a:solidFill>
              </a:rPr>
              <a:t>driven story </a:t>
            </a:r>
            <a:r>
              <a:rPr lang="en-GB" dirty="0" smtClean="0"/>
              <a:t>is an effective communication tool, </a:t>
            </a:r>
            <a:r>
              <a:rPr lang="en-GB" smtClean="0"/>
              <a:t>because it creates </a:t>
            </a:r>
            <a:r>
              <a:rPr lang="en-GB" dirty="0"/>
              <a:t>memorable,</a:t>
            </a:r>
          </a:p>
          <a:p>
            <a:r>
              <a:rPr lang="en-GB" dirty="0"/>
              <a:t> emotional </a:t>
            </a:r>
            <a:r>
              <a:rPr lang="en-GB" dirty="0" smtClean="0"/>
              <a:t>response that </a:t>
            </a:r>
            <a:r>
              <a:rPr lang="en-GB" dirty="0"/>
              <a:t>lead to action</a:t>
            </a:r>
          </a:p>
        </p:txBody>
      </p:sp>
    </p:spTree>
    <p:extLst>
      <p:ext uri="{BB962C8B-B14F-4D97-AF65-F5344CB8AC3E}">
        <p14:creationId xmlns:p14="http://schemas.microsoft.com/office/powerpoint/2010/main" val="157095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197" y="4743464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671775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306468" y="279568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  <a:latin typeface="+mn-lt"/>
              </a:rPr>
              <a:t>3</a:t>
            </a:r>
            <a:r>
              <a:rPr lang="en-GB" sz="2000" b="1" dirty="0" smtClean="0">
                <a:solidFill>
                  <a:srgbClr val="FF5900"/>
                </a:solidFill>
                <a:latin typeface="+mn-lt"/>
              </a:rPr>
              <a:t>.  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Characterise your target audience </a:t>
            </a:r>
            <a:endParaRPr lang="en-GB" sz="20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25352" y="6144651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66656" y="2078061"/>
            <a:ext cx="41517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Effective Key Message</a:t>
            </a:r>
            <a:endParaRPr lang="en-GB" sz="1600" dirty="0" smtClean="0"/>
          </a:p>
          <a:p>
            <a:pPr marL="342900" indent="-342900">
              <a:buAutoNum type="arabicPeriod"/>
            </a:pPr>
            <a:r>
              <a:rPr lang="en-GB" sz="1600" dirty="0" smtClean="0"/>
              <a:t>Get your audience ready to act.</a:t>
            </a:r>
          </a:p>
          <a:p>
            <a:r>
              <a:rPr lang="en-GB" sz="1600" dirty="0" smtClean="0"/>
              <a:t>Make them aware of the issue</a:t>
            </a:r>
          </a:p>
          <a:p>
            <a:r>
              <a:rPr lang="en-GB" sz="1600" dirty="0" smtClean="0"/>
              <a:t>Explain importance of the issue to them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9233" y="3630675"/>
            <a:ext cx="184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Raise Awareness</a:t>
            </a:r>
            <a:endParaRPr lang="en-GB" dirty="0">
              <a:solidFill>
                <a:srgbClr val="FF59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10088" y="6309617"/>
            <a:ext cx="275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Emphasize the importance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341620" y="3256550"/>
            <a:ext cx="0" cy="1344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594983" y="6216091"/>
            <a:ext cx="24345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76697" y="3256550"/>
            <a:ext cx="16745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/>
              <a:t>2.    Call for action</a:t>
            </a:r>
          </a:p>
        </p:txBody>
      </p:sp>
    </p:spTree>
    <p:extLst>
      <p:ext uri="{BB962C8B-B14F-4D97-AF65-F5344CB8AC3E}">
        <p14:creationId xmlns:p14="http://schemas.microsoft.com/office/powerpoint/2010/main" val="27757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4599059" y="3443364"/>
            <a:ext cx="5534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184351" y="2159856"/>
            <a:ext cx="9431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1.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Define your Communication Outcome and the KEY audience you will be communicating to. 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4347" y="2912048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>
                    <a:lumMod val="65000"/>
                  </a:schemeClr>
                </a:solidFill>
              </a:rPr>
              <a:t>3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Characterise your KEY target audience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4351" y="328138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4. </a:t>
            </a:r>
            <a:r>
              <a:rPr lang="en-GB" dirty="0"/>
              <a:t>W</a:t>
            </a:r>
            <a:r>
              <a:rPr lang="en-GB" dirty="0" smtClean="0"/>
              <a:t>hat you want to say to your audience and how?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184349" y="3650712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5</a:t>
            </a:r>
            <a:r>
              <a:rPr lang="en-GB" b="1" dirty="0" smtClean="0"/>
              <a:t>. </a:t>
            </a:r>
            <a:r>
              <a:rPr lang="en-GB" dirty="0" smtClean="0"/>
              <a:t>Formulate a Call for action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188928" y="3985850"/>
            <a:ext cx="1014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5900"/>
                </a:solidFill>
              </a:rPr>
              <a:t>6. </a:t>
            </a:r>
            <a:r>
              <a:rPr lang="en-GB" dirty="0" smtClean="0">
                <a:solidFill>
                  <a:srgbClr val="FF5900"/>
                </a:solidFill>
              </a:rPr>
              <a:t>Key message</a:t>
            </a:r>
            <a:endParaRPr lang="en-GB" dirty="0">
              <a:solidFill>
                <a:srgbClr val="FF59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84342" y="2529188"/>
            <a:ext cx="10141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bg1">
                    <a:lumMod val="75000"/>
                  </a:schemeClr>
                </a:solidFill>
              </a:rPr>
              <a:t>2. </a:t>
            </a: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Define the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key </a:t>
            </a: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audience you are communicating with to achieve the communication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outcome.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184342" y="148181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147233" y="752759"/>
            <a:ext cx="9596967" cy="53234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Step by Step guide: from Communication Outcome to the KEY message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ea typeface="Times New Roman" charset="0"/>
                <a:cs typeface="Times New Roman" charset="0"/>
              </a:rPr>
              <a:t>What to communicate?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How to say it?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14650" y="2011486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2675" y="820053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081619" y="3360862"/>
            <a:ext cx="275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Emphasize the importance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166514" y="3267336"/>
            <a:ext cx="2434592" cy="0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21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What</a:t>
            </a:r>
            <a:r>
              <a:rPr lang="en-US" dirty="0" smtClean="0">
                <a:ea typeface="Times New Roman" charset="0"/>
                <a:cs typeface="Times New Roman" charset="0"/>
              </a:rPr>
              <a:t> to communicate? 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Inform that there is an issue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Inform about the size (extend) of the issue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How to say 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14650" y="2011486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2675" y="820053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73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What</a:t>
            </a:r>
            <a:r>
              <a:rPr lang="en-US" dirty="0" smtClean="0">
                <a:ea typeface="Times New Roman" charset="0"/>
                <a:cs typeface="Times New Roman" charset="0"/>
              </a:rPr>
              <a:t> to communicate? 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Inform that there is an issue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Inform about the size of the issue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How </a:t>
            </a:r>
            <a:r>
              <a:rPr lang="en-US" dirty="0" smtClean="0">
                <a:ea typeface="Times New Roman" charset="0"/>
                <a:cs typeface="Times New Roman" charset="0"/>
              </a:rPr>
              <a:t>to say it? 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FACTS, NUMBERS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14650" y="2011486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2675" y="820053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99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What </a:t>
            </a:r>
            <a:r>
              <a:rPr lang="en-US" dirty="0" smtClean="0">
                <a:ea typeface="Times New Roman" charset="0"/>
                <a:cs typeface="Times New Roman" charset="0"/>
              </a:rPr>
              <a:t>to communicate? </a:t>
            </a:r>
          </a:p>
          <a:p>
            <a:r>
              <a:rPr lang="en-GB" dirty="0" smtClean="0"/>
              <a:t>Why the issue is important to the audience </a:t>
            </a:r>
          </a:p>
          <a:p>
            <a:r>
              <a:rPr lang="en-GB" dirty="0" smtClean="0"/>
              <a:t>What is the impact of the issue on the audience</a:t>
            </a:r>
          </a:p>
          <a:p>
            <a:r>
              <a:rPr lang="en-GB" dirty="0"/>
              <a:t>	</a:t>
            </a:r>
            <a:r>
              <a:rPr lang="en-GB" dirty="0" smtClean="0"/>
              <a:t>		</a:t>
            </a:r>
            <a:endParaRPr lang="en-US" dirty="0"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How to say it?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83640" y="896635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5220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2675" y="820053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081619" y="3360862"/>
            <a:ext cx="275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Emphasize the importance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166514" y="3267336"/>
            <a:ext cx="2434592" cy="0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27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What </a:t>
            </a:r>
            <a:r>
              <a:rPr lang="en-US" dirty="0" smtClean="0">
                <a:ea typeface="Times New Roman" charset="0"/>
                <a:cs typeface="Times New Roman" charset="0"/>
              </a:rPr>
              <a:t>to communicate? </a:t>
            </a:r>
          </a:p>
          <a:p>
            <a:r>
              <a:rPr lang="en-GB" dirty="0" smtClean="0"/>
              <a:t>Why the issue is important to the audience </a:t>
            </a:r>
          </a:p>
          <a:p>
            <a:r>
              <a:rPr lang="en-GB" dirty="0" smtClean="0"/>
              <a:t>What is the impact of the issue on the audience</a:t>
            </a:r>
          </a:p>
          <a:p>
            <a:r>
              <a:rPr lang="en-GB" dirty="0" smtClean="0"/>
              <a:t>			</a:t>
            </a:r>
            <a:endParaRPr lang="en-US" dirty="0" smtClean="0"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How</a:t>
            </a:r>
            <a:r>
              <a:rPr lang="en-US" dirty="0" smtClean="0">
                <a:ea typeface="Times New Roman" charset="0"/>
                <a:cs typeface="Times New Roman" charset="0"/>
              </a:rPr>
              <a:t> to say it? 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IMPACT, BENEFITS (make it personal)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36421" y="725597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5220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2675" y="820053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081619" y="3360862"/>
            <a:ext cx="275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Emphasize the importance</a:t>
            </a:r>
            <a:endParaRPr lang="en-GB" dirty="0">
              <a:solidFill>
                <a:srgbClr val="FF59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166514" y="3267336"/>
            <a:ext cx="2434592" cy="0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42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solidFill>
                <a:srgbClr val="00A6C2"/>
              </a:solidFill>
              <a:ea typeface="Times New Roman" charset="0"/>
              <a:cs typeface="Times New Roman" charset="0"/>
            </a:endParaRPr>
          </a:p>
          <a:p>
            <a:endParaRPr lang="en-US" dirty="0" smtClean="0">
              <a:solidFill>
                <a:srgbClr val="00A6C2"/>
              </a:solidFill>
              <a:ea typeface="Times New Roman" charset="0"/>
              <a:cs typeface="Times New Roman" charset="0"/>
            </a:endParaRPr>
          </a:p>
          <a:p>
            <a:endParaRPr lang="en-US" dirty="0" smtClean="0">
              <a:solidFill>
                <a:srgbClr val="00A6C2"/>
              </a:solidFill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1. Rise awareness: </a:t>
            </a:r>
            <a:r>
              <a:rPr lang="en-US" dirty="0" smtClean="0">
                <a:ea typeface="Times New Roman" charset="0"/>
                <a:cs typeface="Times New Roman" charset="0"/>
              </a:rPr>
              <a:t>The issue and the </a:t>
            </a:r>
            <a:r>
              <a:rPr lang="en-US" dirty="0">
                <a:ea typeface="Times New Roman" charset="0"/>
                <a:cs typeface="Times New Roman" charset="0"/>
              </a:rPr>
              <a:t>extend of the issue </a:t>
            </a:r>
            <a:r>
              <a:rPr lang="mr-IN" dirty="0" smtClean="0">
                <a:ea typeface="Times New Roman" charset="0"/>
                <a:cs typeface="Times New Roman" charset="0"/>
              </a:rPr>
              <a:t>–</a:t>
            </a:r>
            <a:r>
              <a:rPr lang="en-GB" dirty="0" smtClean="0">
                <a:ea typeface="Times New Roman" charset="0"/>
                <a:cs typeface="Times New Roman" charset="0"/>
              </a:rPr>
              <a:t> </a:t>
            </a:r>
            <a:r>
              <a:rPr lang="en-US" b="1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FACTS, EVIDENCE</a:t>
            </a:r>
          </a:p>
          <a:p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2. Emphasize the importance: </a:t>
            </a:r>
            <a:r>
              <a:rPr lang="en-US" dirty="0" smtClean="0">
                <a:ea typeface="Times New Roman" charset="0"/>
                <a:cs typeface="Times New Roman" charset="0"/>
              </a:rPr>
              <a:t>Why the issue is important to the audience </a:t>
            </a:r>
            <a:r>
              <a:rPr lang="mr-IN" dirty="0" smtClean="0">
                <a:ea typeface="Times New Roman" charset="0"/>
                <a:cs typeface="Times New Roman" charset="0"/>
              </a:rPr>
              <a:t>–</a:t>
            </a:r>
            <a:r>
              <a:rPr lang="en-US" dirty="0" smtClean="0">
                <a:ea typeface="Times New Roman" charset="0"/>
                <a:cs typeface="Times New Roman" charset="0"/>
              </a:rPr>
              <a:t> </a:t>
            </a:r>
            <a:r>
              <a:rPr lang="en-US" b="1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IMPACT, BENEFITS </a:t>
            </a:r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(make it personal)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98558" y="652772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Target audience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200650" y="3224531"/>
            <a:ext cx="2243138" cy="0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81619" y="3385055"/>
            <a:ext cx="2680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Emphasize the importance</a:t>
            </a:r>
            <a:endParaRPr lang="en-GB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5529263" y="1189385"/>
            <a:ext cx="1585912" cy="953740"/>
          </a:xfrm>
          <a:prstGeom prst="straightConnector1">
            <a:avLst/>
          </a:prstGeom>
          <a:ln w="12700"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464891" y="1070874"/>
            <a:ext cx="185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Call for action</a:t>
            </a:r>
            <a:endParaRPr lang="en-GB" dirty="0">
              <a:solidFill>
                <a:srgbClr val="FF59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30373" y="2079148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Target audience</a:t>
            </a:r>
          </a:p>
        </p:txBody>
      </p:sp>
    </p:spTree>
    <p:extLst>
      <p:ext uri="{BB962C8B-B14F-4D97-AF65-F5344CB8AC3E}">
        <p14:creationId xmlns:p14="http://schemas.microsoft.com/office/powerpoint/2010/main" val="144199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chemeClr val="bg1">
              <a:alpha val="2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solidFill>
                <a:srgbClr val="00A6C2"/>
              </a:solidFill>
              <a:ea typeface="Times New Roman" charset="0"/>
              <a:cs typeface="Times New Roman" charset="0"/>
            </a:endParaRPr>
          </a:p>
          <a:p>
            <a:endParaRPr lang="en-US" dirty="0" smtClean="0">
              <a:solidFill>
                <a:srgbClr val="00A6C2"/>
              </a:solidFill>
              <a:ea typeface="Times New Roman" charset="0"/>
              <a:cs typeface="Times New Roman" charset="0"/>
            </a:endParaRPr>
          </a:p>
          <a:p>
            <a:endParaRPr lang="en-US" dirty="0" smtClean="0">
              <a:solidFill>
                <a:srgbClr val="00A6C2"/>
              </a:solidFill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1. Rise awareness: The issue and the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extend of the issue </a:t>
            </a:r>
            <a:r>
              <a:rPr lang="mr-IN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–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b="1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FACTS, EVIDENCE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2. Emphasize the importance: Why the issue is important to the audience </a:t>
            </a:r>
            <a:r>
              <a:rPr lang="mr-IN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–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b="1" dirty="0" smtClean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IMPACT, BENEFITS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82675" y="626711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Target audience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200650" y="3224531"/>
            <a:ext cx="2243138" cy="0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81619" y="3385055"/>
            <a:ext cx="2680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Emphasize the importance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7443788" y="1031817"/>
            <a:ext cx="185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Call for action</a:t>
            </a:r>
            <a:endParaRPr lang="en-GB" dirty="0">
              <a:solidFill>
                <a:srgbClr val="FF59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9926" y="564509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srgbClr val="FF5900"/>
              </a:solidFill>
              <a:ea typeface="Times New Roman" charset="0"/>
              <a:cs typeface="Times New Roman" charset="0"/>
            </a:endParaRPr>
          </a:p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3. Call for action: </a:t>
            </a:r>
            <a:r>
              <a:rPr lang="en-US" dirty="0">
                <a:ea typeface="Times New Roman" charset="0"/>
                <a:cs typeface="Times New Roman" charset="0"/>
              </a:rPr>
              <a:t>What you want them to do </a:t>
            </a:r>
          </a:p>
        </p:txBody>
      </p:sp>
    </p:spTree>
    <p:extLst>
      <p:ext uri="{BB962C8B-B14F-4D97-AF65-F5344CB8AC3E}">
        <p14:creationId xmlns:p14="http://schemas.microsoft.com/office/powerpoint/2010/main" val="133011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67063" y="712367"/>
            <a:ext cx="111526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awareness: </a:t>
            </a:r>
            <a:r>
              <a:rPr lang="en-US" dirty="0" smtClean="0">
                <a:ea typeface="Times New Roman" charset="0"/>
                <a:cs typeface="Times New Roman" charset="0"/>
              </a:rPr>
              <a:t>The issue and the extend of the issue </a:t>
            </a:r>
            <a:r>
              <a:rPr lang="mr-IN" dirty="0" smtClean="0">
                <a:ea typeface="Times New Roman" charset="0"/>
                <a:cs typeface="Times New Roman" charset="0"/>
              </a:rPr>
              <a:t>–</a:t>
            </a:r>
            <a:r>
              <a:rPr lang="en-GB" dirty="0" smtClean="0">
                <a:ea typeface="Times New Roman" charset="0"/>
                <a:cs typeface="Times New Roman" charset="0"/>
              </a:rPr>
              <a:t> </a:t>
            </a:r>
            <a:r>
              <a:rPr lang="en-US" b="1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FACTS, EVIDENCE</a:t>
            </a:r>
          </a:p>
          <a:p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Emphasize the importance: </a:t>
            </a:r>
            <a:r>
              <a:rPr lang="en-US" dirty="0" smtClean="0">
                <a:ea typeface="Times New Roman" charset="0"/>
                <a:cs typeface="Times New Roman" charset="0"/>
              </a:rPr>
              <a:t>Why the issue is important to the audience</a:t>
            </a:r>
            <a:r>
              <a:rPr lang="mr-IN" dirty="0" smtClean="0">
                <a:ea typeface="Times New Roman" charset="0"/>
                <a:cs typeface="Times New Roman" charset="0"/>
              </a:rPr>
              <a:t>–</a:t>
            </a:r>
            <a:r>
              <a:rPr lang="en-US" dirty="0" smtClean="0">
                <a:ea typeface="Times New Roman" charset="0"/>
                <a:cs typeface="Times New Roman" charset="0"/>
              </a:rPr>
              <a:t> </a:t>
            </a:r>
            <a:r>
              <a:rPr lang="en-US" b="1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IMPACT, BENEFITS </a:t>
            </a:r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(make it personal)</a:t>
            </a:r>
          </a:p>
          <a:p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Call for action: </a:t>
            </a:r>
            <a:r>
              <a:rPr lang="en-US" dirty="0" smtClean="0">
                <a:ea typeface="Times New Roman" charset="0"/>
                <a:cs typeface="Times New Roman" charset="0"/>
              </a:rPr>
              <a:t>What you want them to do </a:t>
            </a:r>
          </a:p>
        </p:txBody>
      </p:sp>
      <p:sp>
        <p:nvSpPr>
          <p:cNvPr id="4" name="Down Arrow 3"/>
          <p:cNvSpPr/>
          <p:nvPr/>
        </p:nvSpPr>
        <p:spPr>
          <a:xfrm>
            <a:off x="5857667" y="2271713"/>
            <a:ext cx="371475" cy="1214438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57363" y="4257675"/>
            <a:ext cx="864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Effective KEY Message: 3 </a:t>
            </a:r>
            <a:r>
              <a:rPr lang="en-GB" dirty="0"/>
              <a:t>s</a:t>
            </a:r>
            <a:r>
              <a:rPr lang="en-GB" dirty="0" smtClean="0"/>
              <a:t>entences.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354905" y="5213864"/>
            <a:ext cx="2557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CALL FOR ACTION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72826" y="5075365"/>
            <a:ext cx="19098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FACT</a:t>
            </a:r>
          </a:p>
          <a:p>
            <a:pPr algn="ctr"/>
            <a:r>
              <a:rPr lang="en-GB" dirty="0" smtClean="0"/>
              <a:t>(raises awareness)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4803757" y="5075365"/>
            <a:ext cx="25511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IMPACT/BENEFIT</a:t>
            </a:r>
          </a:p>
          <a:p>
            <a:pPr algn="ctr"/>
            <a:r>
              <a:rPr lang="en-GB" dirty="0" smtClean="0"/>
              <a:t>(emphasises importance)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282644" y="5213864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7235394" y="5206272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66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driven messages.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172548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57314" y="2128838"/>
            <a:ext cx="5614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Single Overarching Communication Outcome (SOCO)</a:t>
            </a:r>
            <a:endParaRPr lang="en-GB" dirty="0">
              <a:solidFill>
                <a:srgbClr val="00A6C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72300" y="2128838"/>
            <a:ext cx="3034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ym typeface="Wingdings"/>
              </a:rPr>
              <a:t></a:t>
            </a:r>
            <a:r>
              <a:rPr lang="en-GB" dirty="0">
                <a:solidFill>
                  <a:srgbClr val="00A6C2"/>
                </a:solidFill>
                <a:sym typeface="Wingdings"/>
              </a:rPr>
              <a:t> </a:t>
            </a:r>
            <a:r>
              <a:rPr lang="en-GB" dirty="0" smtClean="0">
                <a:solidFill>
                  <a:srgbClr val="00A6C2"/>
                </a:solidFill>
                <a:sym typeface="Wingdings"/>
              </a:rPr>
              <a:t>  Communication </a:t>
            </a:r>
            <a:r>
              <a:rPr lang="en-GB" dirty="0">
                <a:solidFill>
                  <a:srgbClr val="00A6C2"/>
                </a:solidFill>
                <a:sym typeface="Wingdings"/>
              </a:rPr>
              <a:t>Outcome.</a:t>
            </a:r>
            <a:endParaRPr lang="en-GB" dirty="0">
              <a:solidFill>
                <a:srgbClr val="00A6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62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31634" y="1473344"/>
            <a:ext cx="8686800" cy="4456975"/>
            <a:chOff x="1585913" y="1772375"/>
            <a:chExt cx="8686800" cy="445697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85913" y="1772375"/>
              <a:ext cx="0" cy="4456975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585913" y="6229350"/>
              <a:ext cx="8686800" cy="0"/>
            </a:xfrm>
            <a:prstGeom prst="straightConnector1">
              <a:avLst/>
            </a:prstGeom>
            <a:ln w="12700">
              <a:solidFill>
                <a:srgbClr val="00A6C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2531633" y="3898338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531634" y="1855216"/>
            <a:ext cx="4247590" cy="2028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779224" y="1855216"/>
            <a:ext cx="4249197" cy="2028825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40258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95" y="6144651"/>
            <a:ext cx="207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9932" y="4944478"/>
            <a:ext cx="207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Limited knowledge about the issue 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8469" y="2443172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 about the issue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9224" y="3898329"/>
            <a:ext cx="4249197" cy="2028825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188468" y="1473344"/>
            <a:ext cx="223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Awareness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25352" y="6144651"/>
            <a:ext cx="223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5900"/>
                </a:solidFill>
              </a:rPr>
              <a:t>Importance to the audience</a:t>
            </a:r>
            <a:endParaRPr lang="en-GB" sz="1600" dirty="0">
              <a:solidFill>
                <a:srgbClr val="FF59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00425" y="4600575"/>
            <a:ext cx="2614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mtClean="0">
                <a:solidFill>
                  <a:srgbClr val="00A6C2"/>
                </a:solidFill>
              </a:rPr>
              <a:t>Young parents</a:t>
            </a:r>
            <a:endParaRPr lang="en-GB">
              <a:solidFill>
                <a:srgbClr val="00A6C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0110" y="2672912"/>
            <a:ext cx="2357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Call for action area</a:t>
            </a:r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69932" y="265539"/>
            <a:ext cx="4014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Example.  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188467" y="744167"/>
            <a:ext cx="108399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Communication Outcome</a:t>
            </a:r>
            <a:r>
              <a:rPr lang="en-US" b="1" dirty="0" smtClean="0"/>
              <a:t>: </a:t>
            </a:r>
            <a:r>
              <a:rPr lang="en-US" b="1" dirty="0" smtClean="0">
                <a:solidFill>
                  <a:srgbClr val="00A6C2"/>
                </a:solidFill>
              </a:rPr>
              <a:t>to convince </a:t>
            </a:r>
            <a:r>
              <a:rPr lang="en-US" b="1" u="sng" dirty="0"/>
              <a:t>young parents</a:t>
            </a:r>
            <a:r>
              <a:rPr lang="en-US" b="1" dirty="0">
                <a:solidFill>
                  <a:srgbClr val="00A6C2"/>
                </a:solidFill>
              </a:rPr>
              <a:t> to register new-</a:t>
            </a:r>
            <a:r>
              <a:rPr lang="en-US" b="1" dirty="0" err="1">
                <a:solidFill>
                  <a:srgbClr val="00A6C2"/>
                </a:solidFill>
              </a:rPr>
              <a:t>borns</a:t>
            </a:r>
            <a:r>
              <a:rPr lang="en-US" b="1" dirty="0">
                <a:solidFill>
                  <a:srgbClr val="00A6C2"/>
                </a:solidFill>
              </a:rPr>
              <a:t> within x </a:t>
            </a:r>
          </a:p>
          <a:p>
            <a:r>
              <a:rPr lang="en-US" b="1" dirty="0" smtClean="0">
                <a:solidFill>
                  <a:srgbClr val="00A6C2"/>
                </a:solidFill>
              </a:rPr>
              <a:t>                                                days </a:t>
            </a:r>
            <a:r>
              <a:rPr lang="en-US" b="1" dirty="0">
                <a:solidFill>
                  <a:srgbClr val="00A6C2"/>
                </a:solidFill>
              </a:rPr>
              <a:t>after </a:t>
            </a:r>
            <a:r>
              <a:rPr lang="en-US" b="1" dirty="0" smtClean="0">
                <a:solidFill>
                  <a:srgbClr val="00A6C2"/>
                </a:solidFill>
              </a:rPr>
              <a:t>birth. </a:t>
            </a:r>
            <a:endParaRPr lang="en-GB" b="1" dirty="0">
              <a:solidFill>
                <a:srgbClr val="00A6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734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Raise awareness. 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      What to communicate? The problem and the extend of the problem. </a:t>
            </a:r>
          </a:p>
          <a:p>
            <a:r>
              <a:rPr lang="en-US" dirty="0">
                <a:ea typeface="Times New Roman" charset="0"/>
                <a:cs typeface="Times New Roman" charset="0"/>
              </a:rPr>
              <a:t> </a:t>
            </a:r>
            <a:r>
              <a:rPr lang="en-US" dirty="0" smtClean="0">
                <a:ea typeface="Times New Roman" charset="0"/>
                <a:cs typeface="Times New Roman" charset="0"/>
              </a:rPr>
              <a:t>     How? FACTS, EVIDENCE NUMBERS </a:t>
            </a:r>
          </a:p>
          <a:p>
            <a:endParaRPr lang="en-US" dirty="0">
              <a:solidFill>
                <a:srgbClr val="00A6C2"/>
              </a:solidFill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More than  one million children in our country risk social exclusion, because their birth wasn’t registered on time.</a:t>
            </a:r>
          </a:p>
          <a:p>
            <a:pPr marL="342900" indent="-342900">
              <a:buAutoNum type="arabicPeriod"/>
            </a:pPr>
            <a:endParaRPr lang="en-US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14650" y="2011486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A6C2"/>
                </a:solidFill>
              </a:rPr>
              <a:t>Young parents</a:t>
            </a:r>
            <a:endParaRPr lang="en-GB" dirty="0">
              <a:solidFill>
                <a:srgbClr val="00A6C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3661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2. Emphasize importance:  </a:t>
            </a:r>
          </a:p>
          <a:p>
            <a:r>
              <a:rPr lang="en-US" dirty="0">
                <a:ea typeface="Times New Roman" charset="0"/>
                <a:cs typeface="Times New Roman" charset="0"/>
              </a:rPr>
              <a:t> </a:t>
            </a:r>
            <a:r>
              <a:rPr lang="en-US" dirty="0" smtClean="0">
                <a:ea typeface="Times New Roman" charset="0"/>
                <a:cs typeface="Times New Roman" charset="0"/>
              </a:rPr>
              <a:t>   What to communicate? Why should they care (make it personal)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    How? IMPACT, BENEFIT</a:t>
            </a:r>
          </a:p>
          <a:p>
            <a:endParaRPr lang="en-US" dirty="0" smtClean="0">
              <a:ea typeface="Times New Roman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Without timely birth registration it will be difficult for YOUR child to access education, health care or receive inheritance.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30372" y="896635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A6C2"/>
                </a:solidFill>
              </a:rPr>
              <a:t>Young parents</a:t>
            </a:r>
            <a:endParaRPr lang="en-GB" dirty="0">
              <a:solidFill>
                <a:srgbClr val="00A6C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200650" y="3224531"/>
            <a:ext cx="2243138" cy="0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81619" y="3385055"/>
            <a:ext cx="2680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Emphasize the importance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4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 flipV="1">
            <a:off x="2525499" y="138249"/>
            <a:ext cx="0" cy="284170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25499" y="2979948"/>
            <a:ext cx="8220322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25499" y="1684388"/>
            <a:ext cx="379136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25498" y="380494"/>
            <a:ext cx="3791366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304765" y="380094"/>
            <a:ext cx="3799035" cy="1293548"/>
          </a:xfrm>
          <a:prstGeom prst="rect">
            <a:avLst/>
          </a:prstGeom>
          <a:solidFill>
            <a:srgbClr val="F69FB4">
              <a:alpha val="2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9727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engaged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0742" y="3116603"/>
            <a:ext cx="1320877" cy="21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indifferent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5" y="2468259"/>
            <a:ext cx="1990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mtClean="0">
                <a:solidFill>
                  <a:schemeClr val="bg2">
                    <a:lumMod val="50000"/>
                  </a:schemeClr>
                </a:solidFill>
              </a:rPr>
              <a:t>Limited knowledge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310" y="742747"/>
            <a:ext cx="172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</a:rPr>
              <a:t>knowledgeable</a:t>
            </a:r>
            <a:endParaRPr lang="en-GB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4765" y="1684788"/>
            <a:ext cx="3799035" cy="1293548"/>
          </a:xfrm>
          <a:prstGeom prst="rect">
            <a:avLst/>
          </a:prstGeom>
          <a:solidFill>
            <a:schemeClr val="bg1">
              <a:alpha val="2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09926" y="4284242"/>
            <a:ext cx="111526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3</a:t>
            </a:r>
            <a:r>
              <a:rPr lang="en-US" dirty="0" smtClean="0">
                <a:solidFill>
                  <a:srgbClr val="FF5900"/>
                </a:solidFill>
                <a:ea typeface="Times New Roman" charset="0"/>
                <a:cs typeface="Times New Roman" charset="0"/>
              </a:rPr>
              <a:t>. Call for action:  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What you want them to do</a:t>
            </a:r>
          </a:p>
          <a:p>
            <a:r>
              <a:rPr lang="en-US" dirty="0" smtClean="0">
                <a:ea typeface="Times New Roman" charset="0"/>
                <a:cs typeface="Times New Roman" charset="0"/>
              </a:rPr>
              <a:t>  </a:t>
            </a:r>
          </a:p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To protect your child’s future, register your new-born within x days after birth.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82675" y="654899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A6C2"/>
                </a:solidFill>
              </a:rPr>
              <a:t>Young parents</a:t>
            </a:r>
            <a:endParaRPr lang="en-GB" dirty="0">
              <a:solidFill>
                <a:srgbClr val="00A6C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0762" y="1590114"/>
            <a:ext cx="1612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Rise awareness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346" y="1189385"/>
            <a:ext cx="0" cy="1141777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200650" y="3224531"/>
            <a:ext cx="2243138" cy="0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81619" y="3385055"/>
            <a:ext cx="2680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5900"/>
                </a:solidFill>
                <a:ea typeface="Times New Roman" charset="0"/>
                <a:cs typeface="Times New Roman" charset="0"/>
              </a:rPr>
              <a:t>Emphasize the importance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790939" y="1034977"/>
            <a:ext cx="284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CALL FOR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99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7362" y="1728787"/>
            <a:ext cx="864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KEY Message</a:t>
            </a:r>
            <a:r>
              <a:rPr lang="en-GB" dirty="0" smtClean="0"/>
              <a:t>: 3 </a:t>
            </a:r>
            <a:r>
              <a:rPr lang="en-GB" dirty="0"/>
              <a:t>s</a:t>
            </a:r>
            <a:r>
              <a:rPr lang="en-GB" dirty="0" smtClean="0"/>
              <a:t>entences.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35009" y="4362854"/>
            <a:ext cx="2557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CALL FOR ACTION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1988" y="2157588"/>
            <a:ext cx="19098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FACT</a:t>
            </a:r>
          </a:p>
          <a:p>
            <a:pPr algn="ctr"/>
            <a:r>
              <a:rPr lang="en-GB" dirty="0" smtClean="0"/>
              <a:t>(raises awareness)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341323" y="3260221"/>
            <a:ext cx="25511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IMPACT/BENEFIT</a:t>
            </a:r>
          </a:p>
          <a:p>
            <a:pPr algn="ctr"/>
            <a:r>
              <a:rPr lang="en-GB" dirty="0" smtClean="0"/>
              <a:t>(emphasises importance)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333750" y="230046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A6C2"/>
                </a:solidFill>
                <a:ea typeface="Times New Roman" charset="0"/>
                <a:cs typeface="Times New Roman" charset="0"/>
              </a:rPr>
              <a:t>More than  one million children in our country risk social exclusion, because their birth wasn’t registered on time.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333750" y="324174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Without </a:t>
            </a:r>
            <a:r>
              <a:rPr lang="en-US" dirty="0">
                <a:solidFill>
                  <a:srgbClr val="00A6C2"/>
                </a:solidFill>
                <a:ea typeface="Times New Roman" charset="0"/>
                <a:cs typeface="Times New Roman" charset="0"/>
              </a:rPr>
              <a:t>timely birth registration it will be difficult for YOUR child to access education, health care or receive inheritance.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3333750" y="423696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A6C2"/>
                </a:solidFill>
                <a:ea typeface="Times New Roman" charset="0"/>
                <a:cs typeface="Times New Roman" charset="0"/>
              </a:rPr>
              <a:t>To protect your child’s </a:t>
            </a:r>
            <a:r>
              <a:rPr lang="en-US" dirty="0" smtClean="0">
                <a:solidFill>
                  <a:srgbClr val="00A6C2"/>
                </a:solidFill>
                <a:ea typeface="Times New Roman" charset="0"/>
                <a:cs typeface="Times New Roman" charset="0"/>
              </a:rPr>
              <a:t>future, </a:t>
            </a:r>
            <a:r>
              <a:rPr lang="en-US" dirty="0">
                <a:solidFill>
                  <a:srgbClr val="00A6C2"/>
                </a:solidFill>
                <a:ea typeface="Times New Roman" charset="0"/>
                <a:cs typeface="Times New Roman" charset="0"/>
              </a:rPr>
              <a:t>register your new-born within x days after birth.</a:t>
            </a:r>
          </a:p>
        </p:txBody>
      </p:sp>
    </p:spTree>
    <p:extLst>
      <p:ext uri="{BB962C8B-B14F-4D97-AF65-F5344CB8AC3E}">
        <p14:creationId xmlns:p14="http://schemas.microsoft.com/office/powerpoint/2010/main" val="77332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6598" y="3028902"/>
            <a:ext cx="310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KEY message (3 sentences)</a:t>
            </a:r>
            <a:endParaRPr lang="en-GB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4444" y="127521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15443" y="1497026"/>
            <a:ext cx="457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Communication Outcome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0355" y="4156846"/>
            <a:ext cx="180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8898" y="4175395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7011" y="4156844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38400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Examples/</a:t>
            </a:r>
          </a:p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The story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4336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 Examples</a:t>
            </a:r>
          </a:p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 The Story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53622" y="2375636"/>
            <a:ext cx="373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Message Platform</a:t>
            </a:r>
            <a:endParaRPr lang="en-GB" b="1" dirty="0">
              <a:solidFill>
                <a:srgbClr val="00A6C2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305426" y="1923510"/>
            <a:ext cx="0" cy="347463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63249" y="3541307"/>
            <a:ext cx="659544" cy="55642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328277" y="3688565"/>
            <a:ext cx="0" cy="46827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15836" y="3556769"/>
            <a:ext cx="530455" cy="53719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9950" y="4867339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319715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849976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1259464" y="528756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is the message platform.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352715" y="5569028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Examples/</a:t>
            </a:r>
          </a:p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The story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571750" y="2830366"/>
            <a:ext cx="5355539" cy="3741884"/>
          </a:xfrm>
          <a:prstGeom prst="rect">
            <a:avLst/>
          </a:prstGeom>
          <a:noFill/>
          <a:ln>
            <a:solidFill>
              <a:srgbClr val="00A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8516927" y="3028902"/>
            <a:ext cx="3333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(Grabs attention, Call for Action) </a:t>
            </a:r>
            <a:endParaRPr lang="en-GB" dirty="0"/>
          </a:p>
        </p:txBody>
      </p:sp>
      <p:sp>
        <p:nvSpPr>
          <p:cNvPr id="87" name="Rectangle 86"/>
          <p:cNvSpPr/>
          <p:nvPr/>
        </p:nvSpPr>
        <p:spPr>
          <a:xfrm>
            <a:off x="8516927" y="4097729"/>
            <a:ext cx="25838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Provides details </a:t>
            </a:r>
          </a:p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about the Key messages/</a:t>
            </a:r>
          </a:p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Justifies Action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16927" y="5673129"/>
            <a:ext cx="2780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smtClean="0">
                <a:solidFill>
                  <a:schemeClr val="bg1">
                    <a:lumMod val="65000"/>
                  </a:schemeClr>
                </a:solidFill>
              </a:rPr>
              <a:t>Evokes emotional response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7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6598" y="3028902"/>
            <a:ext cx="310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KEY message (3 sentences)</a:t>
            </a:r>
            <a:endParaRPr lang="en-GB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374444" y="127521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15443" y="1497026"/>
            <a:ext cx="457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Communication Outcome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0355" y="4156846"/>
            <a:ext cx="180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8898" y="4175395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7011" y="4156844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38400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4336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Examples</a:t>
            </a:r>
          </a:p>
          <a:p>
            <a:pPr algn="ctr"/>
            <a:r>
              <a:rPr lang="en-GB" dirty="0" smtClean="0"/>
              <a:t> The Story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53622" y="2375636"/>
            <a:ext cx="373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Message Platform</a:t>
            </a:r>
            <a:endParaRPr lang="en-GB" b="1" dirty="0">
              <a:solidFill>
                <a:srgbClr val="00A6C2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305426" y="1923510"/>
            <a:ext cx="0" cy="347463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63249" y="3541307"/>
            <a:ext cx="659544" cy="55642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328277" y="3688565"/>
            <a:ext cx="0" cy="46827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15836" y="3556769"/>
            <a:ext cx="530455" cy="53719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9950" y="4867339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319715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849976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1259464" y="528756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is the message platform.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352715" y="5569028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571750" y="2830366"/>
            <a:ext cx="5355539" cy="3741884"/>
          </a:xfrm>
          <a:prstGeom prst="rect">
            <a:avLst/>
          </a:prstGeom>
          <a:noFill/>
          <a:ln>
            <a:solidFill>
              <a:srgbClr val="00A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8516927" y="3028902"/>
            <a:ext cx="32950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(Call for Action, grabs attention)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8516927" y="4097729"/>
            <a:ext cx="25838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Provides details </a:t>
            </a:r>
          </a:p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about the Key messages/</a:t>
            </a:r>
          </a:p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Justifies Action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16927" y="5673129"/>
            <a:ext cx="2780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Evokes emotional response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06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90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582" y="2190717"/>
            <a:ext cx="96440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Data Stories are</a:t>
            </a:r>
            <a:r>
              <a:rPr lang="en-US" dirty="0" smtClean="0"/>
              <a:t> </a:t>
            </a:r>
            <a:r>
              <a:rPr lang="en-US" dirty="0" smtClean="0"/>
              <a:t>Important, because they evoke </a:t>
            </a:r>
            <a:r>
              <a:rPr lang="en-US" b="1" dirty="0" smtClean="0"/>
              <a:t>emotion</a:t>
            </a:r>
            <a:r>
              <a:rPr lang="en-US" dirty="0" smtClean="0"/>
              <a:t>.</a:t>
            </a:r>
            <a:endParaRPr lang="en-US" dirty="0" smtClean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574680" y="4238675"/>
            <a:ext cx="650631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095269" y="4238675"/>
            <a:ext cx="650631" cy="0"/>
          </a:xfrm>
          <a:prstGeom prst="straightConnector1">
            <a:avLst/>
          </a:prstGeom>
          <a:ln w="12700">
            <a:solidFill>
              <a:srgbClr val="00A6C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2942803" y="3126237"/>
            <a:ext cx="1242200" cy="1798567"/>
            <a:chOff x="3294810" y="4249014"/>
            <a:chExt cx="1242200" cy="1798567"/>
          </a:xfrm>
        </p:grpSpPr>
        <p:sp>
          <p:nvSpPr>
            <p:cNvPr id="25" name="Rectangle 24"/>
            <p:cNvSpPr/>
            <p:nvPr/>
          </p:nvSpPr>
          <p:spPr>
            <a:xfrm>
              <a:off x="3294810" y="4249014"/>
              <a:ext cx="12041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1. Emotion</a:t>
              </a:r>
              <a:endParaRPr lang="en-US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3352979" y="4863550"/>
              <a:ext cx="1184031" cy="1184031"/>
              <a:chOff x="3352979" y="4863550"/>
              <a:chExt cx="1184031" cy="1184031"/>
            </a:xfrm>
          </p:grpSpPr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52979" y="4863550"/>
                <a:ext cx="1184031" cy="1184031"/>
              </a:xfrm>
              <a:prstGeom prst="rect">
                <a:avLst/>
              </a:prstGeom>
            </p:spPr>
          </p:pic>
          <p:sp>
            <p:nvSpPr>
              <p:cNvPr id="30" name="Rectangle 29"/>
              <p:cNvSpPr/>
              <p:nvPr/>
            </p:nvSpPr>
            <p:spPr>
              <a:xfrm>
                <a:off x="3410309" y="5883215"/>
                <a:ext cx="534685" cy="1643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7" name="Group 36"/>
          <p:cNvGrpSpPr/>
          <p:nvPr/>
        </p:nvGrpSpPr>
        <p:grpSpPr>
          <a:xfrm>
            <a:off x="5519811" y="3169873"/>
            <a:ext cx="1184031" cy="1793984"/>
            <a:chOff x="5871818" y="4292650"/>
            <a:chExt cx="1184031" cy="1793984"/>
          </a:xfrm>
        </p:grpSpPr>
        <p:sp>
          <p:nvSpPr>
            <p:cNvPr id="26" name="Rectangle 25"/>
            <p:cNvSpPr/>
            <p:nvPr/>
          </p:nvSpPr>
          <p:spPr>
            <a:xfrm>
              <a:off x="6000451" y="4292650"/>
              <a:ext cx="8915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2. Logic</a:t>
              </a:r>
              <a:endParaRPr lang="en-US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871818" y="4899264"/>
              <a:ext cx="1184031" cy="1187370"/>
              <a:chOff x="5871818" y="4899264"/>
              <a:chExt cx="1184031" cy="1187370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71818" y="4899264"/>
                <a:ext cx="1184031" cy="1184031"/>
              </a:xfrm>
              <a:prstGeom prst="rect">
                <a:avLst/>
              </a:prstGeom>
            </p:spPr>
          </p:pic>
          <p:sp>
            <p:nvSpPr>
              <p:cNvPr id="31" name="Rectangle 30"/>
              <p:cNvSpPr/>
              <p:nvPr/>
            </p:nvSpPr>
            <p:spPr>
              <a:xfrm>
                <a:off x="5946248" y="5922268"/>
                <a:ext cx="534685" cy="1643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8018214" y="3169873"/>
            <a:ext cx="1207383" cy="1754931"/>
            <a:chOff x="8370221" y="4292650"/>
            <a:chExt cx="1207383" cy="1754931"/>
          </a:xfrm>
        </p:grpSpPr>
        <p:sp>
          <p:nvSpPr>
            <p:cNvPr id="28" name="Rectangle 27"/>
            <p:cNvSpPr/>
            <p:nvPr/>
          </p:nvSpPr>
          <p:spPr>
            <a:xfrm>
              <a:off x="8370221" y="4292650"/>
              <a:ext cx="12073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3. Decision</a:t>
              </a:r>
              <a:endParaRPr lang="en-US" dirty="0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8390657" y="4863550"/>
              <a:ext cx="1184031" cy="1184031"/>
              <a:chOff x="8390657" y="4863550"/>
              <a:chExt cx="1184031" cy="1184031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90657" y="4863550"/>
                <a:ext cx="1184031" cy="1184031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32" name="Rectangle 31"/>
              <p:cNvSpPr/>
              <p:nvPr/>
            </p:nvSpPr>
            <p:spPr>
              <a:xfrm>
                <a:off x="8427761" y="5883215"/>
                <a:ext cx="681733" cy="1643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cxnSp>
        <p:nvCxnSpPr>
          <p:cNvPr id="23" name="Straight Connector 22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331582" y="2567842"/>
            <a:ext cx="5089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We now </a:t>
            </a:r>
            <a:r>
              <a:rPr lang="en-US" i="1"/>
              <a:t>know</a:t>
            </a:r>
            <a:r>
              <a:rPr lang="en-US"/>
              <a:t> that the way humans make decisions: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18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582" y="2294086"/>
            <a:ext cx="10044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 </a:t>
            </a:r>
            <a:r>
              <a:rPr lang="en-GB" dirty="0"/>
              <a:t>a </a:t>
            </a:r>
            <a:r>
              <a:rPr lang="en-GB" i="1" dirty="0"/>
              <a:t>BARC Market Research survey</a:t>
            </a:r>
            <a:r>
              <a:rPr lang="en-GB" dirty="0"/>
              <a:t> on “Information Culture,” </a:t>
            </a:r>
          </a:p>
          <a:p>
            <a:pPr marL="342900" indent="-342900">
              <a:buClr>
                <a:srgbClr val="FF5900"/>
              </a:buClr>
              <a:buFont typeface="Wingdings" charset="2"/>
              <a:buChar char="§"/>
            </a:pPr>
            <a:r>
              <a:rPr lang="en-GB" b="1" dirty="0" smtClean="0">
                <a:solidFill>
                  <a:srgbClr val="00A6C2"/>
                </a:solidFill>
              </a:rPr>
              <a:t>48</a:t>
            </a:r>
            <a:r>
              <a:rPr lang="en-GB" b="1" dirty="0">
                <a:solidFill>
                  <a:srgbClr val="00A6C2"/>
                </a:solidFill>
              </a:rPr>
              <a:t>% </a:t>
            </a:r>
            <a:r>
              <a:rPr lang="en-GB" dirty="0"/>
              <a:t>managers and executives claim that data is highly valued as an asset </a:t>
            </a:r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GB" dirty="0" smtClean="0"/>
              <a:t>BUT </a:t>
            </a:r>
            <a:r>
              <a:rPr lang="en-GB" dirty="0"/>
              <a:t>only </a:t>
            </a:r>
            <a:r>
              <a:rPr lang="en-GB" b="1" dirty="0">
                <a:solidFill>
                  <a:srgbClr val="00A6C2"/>
                </a:solidFill>
              </a:rPr>
              <a:t>24%</a:t>
            </a:r>
            <a:r>
              <a:rPr lang="en-GB" dirty="0"/>
              <a:t> of managers and </a:t>
            </a:r>
            <a:r>
              <a:rPr lang="en-GB" b="1" dirty="0">
                <a:solidFill>
                  <a:srgbClr val="00A6C2"/>
                </a:solidFill>
              </a:rPr>
              <a:t>22%</a:t>
            </a:r>
            <a:r>
              <a:rPr lang="en-GB" dirty="0"/>
              <a:t> of executives felt their decisions were based mostly on data </a:t>
            </a:r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331582" y="3537929"/>
            <a:ext cx="102603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similar result </a:t>
            </a:r>
            <a:r>
              <a:rPr lang="en-US" dirty="0" smtClean="0"/>
              <a:t>in </a:t>
            </a:r>
            <a:r>
              <a:rPr lang="en-US" dirty="0"/>
              <a:t>“Fostering a Data Driven Culture,” a report by </a:t>
            </a:r>
            <a:r>
              <a:rPr lang="en-US" i="1" dirty="0"/>
              <a:t>the </a:t>
            </a:r>
            <a:r>
              <a:rPr lang="en-US" i="1" dirty="0" smtClean="0"/>
              <a:t>Economist </a:t>
            </a:r>
            <a:r>
              <a:rPr lang="en-US" i="1" dirty="0"/>
              <a:t>Intelligence Unit.5 </a:t>
            </a:r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 smtClean="0"/>
              <a:t>Data </a:t>
            </a:r>
            <a:r>
              <a:rPr lang="en-US" dirty="0"/>
              <a:t>is being used when making decisions only </a:t>
            </a:r>
            <a:r>
              <a:rPr lang="en-US" b="1" dirty="0">
                <a:solidFill>
                  <a:srgbClr val="00A6C2"/>
                </a:solidFill>
              </a:rPr>
              <a:t>4</a:t>
            </a:r>
            <a:r>
              <a:rPr lang="en-US" dirty="0" smtClean="0"/>
              <a:t> </a:t>
            </a:r>
            <a:r>
              <a:rPr lang="en-US" dirty="0"/>
              <a:t>out of every </a:t>
            </a:r>
            <a:r>
              <a:rPr lang="en-US" b="1" dirty="0">
                <a:solidFill>
                  <a:srgbClr val="00A6C2"/>
                </a:solidFill>
              </a:rPr>
              <a:t>10</a:t>
            </a:r>
            <a:r>
              <a:rPr lang="en-US" dirty="0"/>
              <a:t> times.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Other literature suggests that instinct or “gut based” decision-making </a:t>
            </a:r>
            <a:endParaRPr lang="en-US" dirty="0" smtClean="0"/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 smtClean="0"/>
              <a:t>Creates </a:t>
            </a:r>
            <a:r>
              <a:rPr lang="en-US" dirty="0"/>
              <a:t>a feeling of </a:t>
            </a:r>
            <a:r>
              <a:rPr lang="en-US" b="1" dirty="0">
                <a:solidFill>
                  <a:srgbClr val="00A6C2"/>
                </a:solidFill>
              </a:rPr>
              <a:t>importance</a:t>
            </a:r>
            <a:r>
              <a:rPr lang="en-US" dirty="0"/>
              <a:t> in the decision-maker. </a:t>
            </a:r>
            <a:endParaRPr lang="en-US" dirty="0" smtClean="0"/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/>
              <a:t>R</a:t>
            </a:r>
            <a:r>
              <a:rPr lang="en-US" dirty="0" smtClean="0"/>
              <a:t>einforces </a:t>
            </a:r>
            <a:r>
              <a:rPr lang="en-US" dirty="0"/>
              <a:t>others’ </a:t>
            </a:r>
            <a:r>
              <a:rPr lang="en-US" b="1" dirty="0">
                <a:solidFill>
                  <a:srgbClr val="00A6C2"/>
                </a:solidFill>
              </a:rPr>
              <a:t>trust</a:t>
            </a:r>
            <a:r>
              <a:rPr lang="en-US" dirty="0"/>
              <a:t> in that individual’s gut. </a:t>
            </a:r>
            <a:endParaRPr lang="en-US" dirty="0"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582" y="1973835"/>
            <a:ext cx="8413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In fact,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7338" y="5843588"/>
            <a:ext cx="8858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Emotional response (gut feeling) plays an important role in decision making.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18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is a message 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platform? </a:t>
            </a:r>
            <a:b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</a:br>
            <a:r>
              <a:rPr lang="en-GB" sz="2000" dirty="0">
                <a:solidFill>
                  <a:srgbClr val="00A6C2"/>
                </a:solidFill>
                <a:latin typeface="+mn-lt"/>
              </a:rPr>
              <a:t>W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hat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are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its elements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?</a:t>
            </a:r>
            <a:b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</a:b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How to use a message platform?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4140076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1216602" y="1745795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How to get from your communication outcome to the KEY message (message platform)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6602" y="2512557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Message platform: the importance of data driven story telling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14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31582" y="2070689"/>
            <a:ext cx="964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stories are a great communication tool, </a:t>
            </a:r>
            <a:r>
              <a:rPr lang="en-US" dirty="0" smtClean="0"/>
              <a:t>because through emotion they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060407" y="5264863"/>
            <a:ext cx="1279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M</a:t>
            </a:r>
            <a:r>
              <a:rPr lang="en-US" dirty="0" smtClean="0"/>
              <a:t>emorable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448714" y="5264863"/>
            <a:ext cx="1514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Lead to action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6632" y="5264863"/>
            <a:ext cx="2853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Create personal connection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2153000" y="3751004"/>
            <a:ext cx="1187116" cy="1187116"/>
            <a:chOff x="2453038" y="3736716"/>
            <a:chExt cx="1187116" cy="118711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3038" y="3736716"/>
              <a:ext cx="1187116" cy="1187116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2522483" y="4761186"/>
              <a:ext cx="688427" cy="1208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409747" y="3751004"/>
            <a:ext cx="1187117" cy="1187117"/>
            <a:chOff x="5709785" y="3736716"/>
            <a:chExt cx="1187117" cy="118711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9785" y="3736716"/>
              <a:ext cx="1187117" cy="1187117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5715040" y="4755930"/>
              <a:ext cx="688427" cy="1208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572629" y="3844341"/>
            <a:ext cx="1282989" cy="1189123"/>
            <a:chOff x="8872667" y="3830053"/>
            <a:chExt cx="1282989" cy="118912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6533" y="3830053"/>
              <a:ext cx="1189123" cy="1189123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8872667" y="4847907"/>
              <a:ext cx="688427" cy="1208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x</a:t>
              </a:r>
              <a:endParaRPr lang="en-GB" dirty="0"/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640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657810" y="2925540"/>
            <a:ext cx="798194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212121"/>
                </a:solidFill>
              </a:rPr>
              <a:t>Research:</a:t>
            </a:r>
          </a:p>
          <a:p>
            <a:endParaRPr lang="en-US" b="1" dirty="0" smtClean="0">
              <a:solidFill>
                <a:srgbClr val="212121"/>
              </a:solidFill>
            </a:endParaRPr>
          </a:p>
          <a:p>
            <a:r>
              <a:rPr lang="en-US" dirty="0">
                <a:solidFill>
                  <a:srgbClr val="212121"/>
                </a:solidFill>
              </a:rPr>
              <a:t>S</a:t>
            </a:r>
            <a:r>
              <a:rPr lang="en-US" dirty="0" smtClean="0">
                <a:solidFill>
                  <a:srgbClr val="212121"/>
                </a:solidFill>
              </a:rPr>
              <a:t>tudents </a:t>
            </a:r>
            <a:r>
              <a:rPr lang="en-US" dirty="0">
                <a:solidFill>
                  <a:srgbClr val="212121"/>
                </a:solidFill>
              </a:rPr>
              <a:t>were asked to make a 1 minute persuasive pitch </a:t>
            </a:r>
            <a:r>
              <a:rPr lang="en-US" dirty="0" smtClean="0">
                <a:solidFill>
                  <a:srgbClr val="212121"/>
                </a:solidFill>
              </a:rPr>
              <a:t>to </a:t>
            </a:r>
            <a:r>
              <a:rPr lang="en-US" dirty="0">
                <a:solidFill>
                  <a:srgbClr val="212121"/>
                </a:solidFill>
              </a:rPr>
              <a:t>other </a:t>
            </a:r>
            <a:endParaRPr lang="en-US" dirty="0" smtClean="0">
              <a:solidFill>
                <a:srgbClr val="212121"/>
              </a:solidFill>
            </a:endParaRPr>
          </a:p>
          <a:p>
            <a:r>
              <a:rPr lang="en-US" dirty="0" smtClean="0">
                <a:solidFill>
                  <a:srgbClr val="212121"/>
                </a:solidFill>
              </a:rPr>
              <a:t>members </a:t>
            </a:r>
            <a:r>
              <a:rPr lang="en-US" dirty="0">
                <a:solidFill>
                  <a:srgbClr val="212121"/>
                </a:solidFill>
              </a:rPr>
              <a:t>in their class. </a:t>
            </a:r>
            <a:endParaRPr lang="en-US" dirty="0"/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>
                <a:solidFill>
                  <a:srgbClr val="212121"/>
                </a:solidFill>
              </a:rPr>
              <a:t>On average each student used 2.5 statistics in their pitch. </a:t>
            </a:r>
            <a:endParaRPr lang="en-US" dirty="0" smtClean="0">
              <a:solidFill>
                <a:srgbClr val="212121"/>
              </a:solidFill>
            </a:endParaRPr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 smtClean="0">
                <a:solidFill>
                  <a:srgbClr val="212121"/>
                </a:solidFill>
              </a:rPr>
              <a:t>Only </a:t>
            </a:r>
            <a:r>
              <a:rPr lang="en-US" dirty="0">
                <a:solidFill>
                  <a:srgbClr val="212121"/>
                </a:solidFill>
              </a:rPr>
              <a:t>1/10 told a story. </a:t>
            </a:r>
          </a:p>
          <a:p>
            <a:endParaRPr lang="en-US" dirty="0" smtClean="0">
              <a:solidFill>
                <a:srgbClr val="212121"/>
              </a:solidFill>
            </a:endParaRPr>
          </a:p>
          <a:p>
            <a:r>
              <a:rPr lang="en-US" dirty="0" smtClean="0">
                <a:solidFill>
                  <a:srgbClr val="212121"/>
                </a:solidFill>
              </a:rPr>
              <a:t>10 </a:t>
            </a:r>
            <a:r>
              <a:rPr lang="en-US" dirty="0">
                <a:solidFill>
                  <a:srgbClr val="212121"/>
                </a:solidFill>
              </a:rPr>
              <a:t>mins later the </a:t>
            </a:r>
            <a:r>
              <a:rPr lang="en-US" dirty="0" smtClean="0">
                <a:solidFill>
                  <a:srgbClr val="212121"/>
                </a:solidFill>
              </a:rPr>
              <a:t>researcher </a:t>
            </a:r>
            <a:r>
              <a:rPr lang="en-US" dirty="0">
                <a:solidFill>
                  <a:srgbClr val="212121"/>
                </a:solidFill>
              </a:rPr>
              <a:t>asked the students to write down every single idea they </a:t>
            </a:r>
            <a:r>
              <a:rPr lang="en-US" dirty="0" smtClean="0">
                <a:solidFill>
                  <a:srgbClr val="212121"/>
                </a:solidFill>
              </a:rPr>
              <a:t>remembered.</a:t>
            </a:r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 smtClean="0">
                <a:solidFill>
                  <a:srgbClr val="212121"/>
                </a:solidFill>
              </a:rPr>
              <a:t>Only </a:t>
            </a:r>
            <a:r>
              <a:rPr lang="en-US" b="1" dirty="0">
                <a:solidFill>
                  <a:srgbClr val="00A6C2"/>
                </a:solidFill>
              </a:rPr>
              <a:t>5% </a:t>
            </a:r>
            <a:r>
              <a:rPr lang="en-US" dirty="0" smtClean="0">
                <a:solidFill>
                  <a:srgbClr val="212121"/>
                </a:solidFill>
              </a:rPr>
              <a:t>remembered </a:t>
            </a:r>
            <a:r>
              <a:rPr lang="en-US" dirty="0">
                <a:solidFill>
                  <a:srgbClr val="212121"/>
                </a:solidFill>
              </a:rPr>
              <a:t>any statistic, but </a:t>
            </a:r>
            <a:endParaRPr lang="en-US" dirty="0" smtClean="0">
              <a:solidFill>
                <a:srgbClr val="212121"/>
              </a:solidFill>
            </a:endParaRPr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b="1" dirty="0" smtClean="0">
                <a:solidFill>
                  <a:srgbClr val="00A6C2"/>
                </a:solidFill>
              </a:rPr>
              <a:t>63</a:t>
            </a:r>
            <a:r>
              <a:rPr lang="en-US" b="1" dirty="0">
                <a:solidFill>
                  <a:srgbClr val="00A6C2"/>
                </a:solidFill>
              </a:rPr>
              <a:t>% </a:t>
            </a:r>
            <a:r>
              <a:rPr lang="en-US" dirty="0">
                <a:solidFill>
                  <a:srgbClr val="212121"/>
                </a:solidFill>
              </a:rPr>
              <a:t>of the students remembered the story!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331582" y="4609914"/>
            <a:ext cx="1279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M</a:t>
            </a:r>
            <a:r>
              <a:rPr lang="en-US" dirty="0" smtClean="0"/>
              <a:t>emorable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1424175" y="3096055"/>
            <a:ext cx="1187116" cy="1187116"/>
            <a:chOff x="2453038" y="3736716"/>
            <a:chExt cx="1187116" cy="1187116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3038" y="3736716"/>
              <a:ext cx="1187116" cy="1187116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2522483" y="4761186"/>
              <a:ext cx="688427" cy="1208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1582" y="2070689"/>
            <a:ext cx="964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stories are a great communication tool, because they are </a:t>
            </a:r>
            <a:r>
              <a:rPr lang="en-US" dirty="0" smtClean="0">
                <a:solidFill>
                  <a:srgbClr val="00A6C2"/>
                </a:solidFill>
              </a:rPr>
              <a:t>memorable</a:t>
            </a:r>
            <a:endParaRPr lang="en-US" dirty="0">
              <a:solidFill>
                <a:srgbClr val="00A6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85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786524" y="3424674"/>
            <a:ext cx="73288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/>
              <a:t>Stats: Activate language processing parts of the brain.  </a:t>
            </a:r>
            <a:r>
              <a:rPr lang="en-US" dirty="0" smtClean="0"/>
              <a:t>                             We </a:t>
            </a:r>
            <a:r>
              <a:rPr lang="en-US" dirty="0"/>
              <a:t>can understand but not feel. </a:t>
            </a:r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/>
              <a:t>Story: T</a:t>
            </a:r>
            <a:r>
              <a:rPr lang="en-US" dirty="0" smtClean="0"/>
              <a:t>he </a:t>
            </a:r>
            <a:r>
              <a:rPr lang="en-US" dirty="0"/>
              <a:t>audience feels the story. </a:t>
            </a:r>
            <a:r>
              <a:rPr lang="en-US" dirty="0" smtClean="0"/>
              <a:t>                                                               Our </a:t>
            </a:r>
            <a:r>
              <a:rPr lang="en-US" dirty="0"/>
              <a:t>whole brain is activated and the meaning is extracted. </a:t>
            </a:r>
          </a:p>
          <a:p>
            <a:pPr marL="285750" indent="-285750">
              <a:buClr>
                <a:srgbClr val="FF5900"/>
              </a:buClr>
              <a:buFont typeface="Wingdings" charset="2"/>
              <a:buChar char="§"/>
            </a:pPr>
            <a:r>
              <a:rPr lang="en-US" dirty="0" smtClean="0"/>
              <a:t>Data storytelling creates connection </a:t>
            </a:r>
            <a:r>
              <a:rPr lang="en-US" dirty="0"/>
              <a:t>to not only to the story, </a:t>
            </a:r>
            <a:endParaRPr lang="en-US" dirty="0" smtClean="0"/>
          </a:p>
          <a:p>
            <a:pPr>
              <a:buClr>
                <a:srgbClr val="FF5900"/>
              </a:buClr>
            </a:pPr>
            <a:r>
              <a:rPr lang="en-US" dirty="0"/>
              <a:t> </a:t>
            </a:r>
            <a:r>
              <a:rPr lang="en-US" dirty="0" smtClean="0"/>
              <a:t>     but </a:t>
            </a:r>
            <a:r>
              <a:rPr lang="en-US" dirty="0"/>
              <a:t>also to the story teller. </a:t>
            </a:r>
            <a:r>
              <a:rPr lang="en-US" dirty="0" smtClean="0">
                <a:solidFill>
                  <a:srgbClr val="212121"/>
                </a:solidFill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31582" y="4809941"/>
            <a:ext cx="17154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Create personal </a:t>
            </a:r>
          </a:p>
          <a:p>
            <a:pPr algn="ctr"/>
            <a:r>
              <a:rPr lang="en-US" dirty="0" smtClean="0"/>
              <a:t>connection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595759" y="3367522"/>
            <a:ext cx="1187117" cy="1187117"/>
            <a:chOff x="5709785" y="3736716"/>
            <a:chExt cx="1187117" cy="118711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9785" y="3736716"/>
              <a:ext cx="1187117" cy="1187117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5715040" y="4755930"/>
              <a:ext cx="688427" cy="1208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83982" y="2140461"/>
            <a:ext cx="964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12121"/>
                </a:solidFill>
              </a:rPr>
              <a:t>Data stories are a great communication tool because they create </a:t>
            </a:r>
            <a:r>
              <a:rPr lang="en-US" dirty="0" smtClean="0">
                <a:solidFill>
                  <a:srgbClr val="00A6C2"/>
                </a:solidFill>
              </a:rPr>
              <a:t>create personal connection</a:t>
            </a:r>
            <a:endParaRPr lang="en-US" dirty="0" smtClean="0">
              <a:solidFill>
                <a:srgbClr val="2121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5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729372" y="2925540"/>
            <a:ext cx="78435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Research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 </a:t>
            </a:r>
            <a:r>
              <a:rPr lang="en-US" dirty="0"/>
              <a:t>to best rise money for Save the Children: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created two versions of a marketing </a:t>
            </a:r>
            <a:r>
              <a:rPr lang="en-US" dirty="0" smtClean="0"/>
              <a:t>pamphlet</a:t>
            </a:r>
            <a:r>
              <a:rPr lang="en-US" dirty="0"/>
              <a:t>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75972" y="4845196"/>
            <a:ext cx="1514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Lead to action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499887" y="3424674"/>
            <a:ext cx="1282989" cy="1189123"/>
            <a:chOff x="8872667" y="3830053"/>
            <a:chExt cx="1282989" cy="1189123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6533" y="3830053"/>
              <a:ext cx="1189123" cy="1189123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8872667" y="4847907"/>
              <a:ext cx="688427" cy="1208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x</a:t>
              </a:r>
              <a:endParaRPr lang="en-GB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7438559" y="4234453"/>
            <a:ext cx="3081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5900"/>
                </a:solidFill>
              </a:rPr>
              <a:t>2</a:t>
            </a:r>
            <a:r>
              <a:rPr lang="en-US" b="1" baseline="30000" dirty="0">
                <a:solidFill>
                  <a:srgbClr val="FF5900"/>
                </a:solidFill>
              </a:rPr>
              <a:t>nd</a:t>
            </a:r>
            <a:r>
              <a:rPr lang="en-US" dirty="0"/>
              <a:t> Also featured these stats, but in addition provided a story about </a:t>
            </a:r>
            <a:r>
              <a:rPr lang="en-US" dirty="0" err="1"/>
              <a:t>Rachia</a:t>
            </a:r>
            <a:r>
              <a:rPr lang="en-US" dirty="0"/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3729372" y="4235338"/>
            <a:ext cx="28670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5900"/>
                </a:solidFill>
              </a:rPr>
              <a:t>1</a:t>
            </a:r>
            <a:r>
              <a:rPr lang="en-US" b="1" baseline="30000" dirty="0">
                <a:solidFill>
                  <a:srgbClr val="FF5900"/>
                </a:solidFill>
              </a:rPr>
              <a:t>st</a:t>
            </a:r>
            <a:r>
              <a:rPr lang="en-US" dirty="0"/>
              <a:t> Featured statistics about the magnitude of problems facing children in Africa.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40002" y="5373515"/>
            <a:ext cx="2552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STATS group</a:t>
            </a:r>
          </a:p>
          <a:p>
            <a:r>
              <a:rPr lang="en-US" dirty="0" smtClean="0"/>
              <a:t>Individuals gave </a:t>
            </a:r>
            <a:r>
              <a:rPr lang="en-US" b="1" dirty="0">
                <a:solidFill>
                  <a:srgbClr val="00A6C2"/>
                </a:solidFill>
              </a:rPr>
              <a:t>$ </a:t>
            </a:r>
            <a:r>
              <a:rPr lang="en-US" b="1" dirty="0" smtClean="0">
                <a:solidFill>
                  <a:srgbClr val="00A6C2"/>
                </a:solidFill>
              </a:rPr>
              <a:t>1.43</a:t>
            </a:r>
            <a:endParaRPr lang="en-US" b="1" dirty="0">
              <a:solidFill>
                <a:srgbClr val="00A6C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38559" y="5373515"/>
            <a:ext cx="2562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STORY group</a:t>
            </a:r>
          </a:p>
          <a:p>
            <a:r>
              <a:rPr lang="en-US" dirty="0" smtClean="0"/>
              <a:t>Individuals gave </a:t>
            </a:r>
            <a:r>
              <a:rPr lang="en-US" b="1" dirty="0" smtClean="0">
                <a:solidFill>
                  <a:srgbClr val="00A6C2"/>
                </a:solidFill>
              </a:rPr>
              <a:t>$ 2.38 </a:t>
            </a:r>
            <a:endParaRPr lang="en-US" b="1" dirty="0">
              <a:solidFill>
                <a:srgbClr val="00A6C2"/>
              </a:solidFill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31582" y="2070689"/>
            <a:ext cx="964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stories are a great communication tool, because they are </a:t>
            </a:r>
            <a:r>
              <a:rPr lang="en-US" dirty="0" smtClean="0">
                <a:solidFill>
                  <a:srgbClr val="00A6C2"/>
                </a:solidFill>
              </a:rPr>
              <a:t>lead to action</a:t>
            </a:r>
            <a:endParaRPr lang="en-US" dirty="0">
              <a:solidFill>
                <a:srgbClr val="00A6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6598" y="3028902"/>
            <a:ext cx="310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KEY message (3 sentences)</a:t>
            </a:r>
            <a:endParaRPr lang="en-GB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374444" y="1275210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15443" y="1497026"/>
            <a:ext cx="457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Communication Outcome</a:t>
            </a:r>
            <a:endParaRPr lang="en-GB" b="1" dirty="0">
              <a:solidFill>
                <a:srgbClr val="00A6C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0355" y="4156846"/>
            <a:ext cx="180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8898" y="4175395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7011" y="4156844"/>
            <a:ext cx="162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Supporting message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38400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4336" y="5561785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Examples</a:t>
            </a:r>
          </a:p>
          <a:p>
            <a:pPr algn="ctr"/>
            <a:r>
              <a:rPr lang="en-GB" dirty="0" smtClean="0"/>
              <a:t> The Story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53622" y="2375636"/>
            <a:ext cx="373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A6C2"/>
                </a:solidFill>
              </a:rPr>
              <a:t>Message Platform</a:t>
            </a:r>
            <a:endParaRPr lang="en-GB" b="1" dirty="0">
              <a:solidFill>
                <a:srgbClr val="00A6C2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305426" y="1923510"/>
            <a:ext cx="0" cy="347463"/>
          </a:xfrm>
          <a:prstGeom prst="straightConnector1">
            <a:avLst/>
          </a:prstGeom>
          <a:ln>
            <a:solidFill>
              <a:srgbClr val="FF5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63249" y="3541307"/>
            <a:ext cx="659544" cy="55642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328277" y="3688565"/>
            <a:ext cx="0" cy="46827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15836" y="3556769"/>
            <a:ext cx="530455" cy="53719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9950" y="4867339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319715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849976" y="4903158"/>
            <a:ext cx="0" cy="637294"/>
          </a:xfrm>
          <a:prstGeom prst="straightConnector1">
            <a:avLst/>
          </a:prstGeom>
          <a:ln>
            <a:solidFill>
              <a:srgbClr val="FF5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1259464" y="528756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is the message platform.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352715" y="5569028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Examples/</a:t>
            </a:r>
          </a:p>
          <a:p>
            <a:pPr algn="ctr"/>
            <a:r>
              <a:rPr lang="en-GB" dirty="0" smtClean="0"/>
              <a:t>The story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571750" y="2830366"/>
            <a:ext cx="5355539" cy="3741884"/>
          </a:xfrm>
          <a:prstGeom prst="rect">
            <a:avLst/>
          </a:prstGeom>
          <a:noFill/>
          <a:ln>
            <a:solidFill>
              <a:srgbClr val="00A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8516927" y="3028902"/>
            <a:ext cx="32950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(Call for Action, grabs attention)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8516927" y="4097729"/>
            <a:ext cx="25838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Provides details </a:t>
            </a:r>
          </a:p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about the Key messages/</a:t>
            </a:r>
          </a:p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Justifies Action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473647" y="5504633"/>
            <a:ext cx="21329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smtClean="0"/>
              <a:t>Create memorable,</a:t>
            </a:r>
          </a:p>
          <a:p>
            <a:r>
              <a:rPr lang="en-GB" b="1" dirty="0" smtClean="0"/>
              <a:t> emotional response</a:t>
            </a:r>
          </a:p>
          <a:p>
            <a:r>
              <a:rPr lang="en-GB" b="1" dirty="0" smtClean="0"/>
              <a:t>That lead to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64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31582" y="2050242"/>
            <a:ext cx="964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A6C2"/>
                </a:solidFill>
              </a:rPr>
              <a:t>Types of data stories </a:t>
            </a:r>
            <a:r>
              <a:rPr lang="en-US" dirty="0" smtClean="0"/>
              <a:t>you can tell in your message platform: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31583" y="2897206"/>
            <a:ext cx="96827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5900"/>
              </a:buClr>
              <a:buFont typeface="Arial" charset="0"/>
              <a:buChar char="•"/>
            </a:pPr>
            <a:r>
              <a:rPr lang="en-US" dirty="0" smtClean="0"/>
              <a:t>success/progress/change </a:t>
            </a:r>
            <a:endParaRPr lang="en-US" dirty="0"/>
          </a:p>
          <a:p>
            <a:pPr marL="285750" indent="-285750">
              <a:buClr>
                <a:srgbClr val="FF5900"/>
              </a:buClr>
              <a:buFont typeface="Arial" charset="0"/>
              <a:buChar char="•"/>
            </a:pPr>
            <a:r>
              <a:rPr lang="en-US" dirty="0"/>
              <a:t>cause and effect </a:t>
            </a:r>
          </a:p>
          <a:p>
            <a:pPr marL="285750" indent="-285750">
              <a:buClr>
                <a:srgbClr val="FF5900"/>
              </a:buClr>
              <a:buFont typeface="Arial" charset="0"/>
              <a:buChar char="•"/>
            </a:pPr>
            <a:r>
              <a:rPr lang="en-US" dirty="0"/>
              <a:t>emphasize to raise awareness </a:t>
            </a:r>
          </a:p>
          <a:p>
            <a:pPr marL="285750" indent="-285750">
              <a:buClr>
                <a:srgbClr val="FF5900"/>
              </a:buClr>
              <a:buFont typeface="Arial" charset="0"/>
              <a:buChar char="•"/>
            </a:pPr>
            <a:r>
              <a:rPr lang="en-US" dirty="0"/>
              <a:t>compare: then and now </a:t>
            </a:r>
          </a:p>
          <a:p>
            <a:pPr marL="285750" indent="-285750">
              <a:buClr>
                <a:srgbClr val="FF5900"/>
              </a:buClr>
              <a:buFont typeface="Arial" charset="0"/>
              <a:buChar char="•"/>
            </a:pPr>
            <a:r>
              <a:rPr lang="en-US" dirty="0"/>
              <a:t>project the future based on the past </a:t>
            </a:r>
          </a:p>
          <a:p>
            <a:pPr marL="285750" indent="-285750">
              <a:buClr>
                <a:srgbClr val="FF5900"/>
              </a:buClr>
              <a:buFont typeface="Arial" charset="0"/>
              <a:buChar char="•"/>
            </a:pPr>
            <a:r>
              <a:rPr lang="en-US" dirty="0"/>
              <a:t>create a timeline of events </a:t>
            </a:r>
          </a:p>
          <a:p>
            <a:pPr marL="285750" indent="-285750">
              <a:buClr>
                <a:srgbClr val="FF5900"/>
              </a:buClr>
              <a:buFont typeface="Arial" charset="0"/>
              <a:buChar char="•"/>
            </a:pPr>
            <a:r>
              <a:rPr lang="en-US" dirty="0"/>
              <a:t>explain patterns in the data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331582" y="391060"/>
            <a:ext cx="9322870" cy="1267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Message Platform: </a:t>
            </a:r>
            <a:r>
              <a:rPr lang="en-US" sz="18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Stories</a:t>
            </a:r>
            <a:endParaRPr lang="en-US" sz="1800" dirty="0">
              <a:solidFill>
                <a:srgbClr val="00A6C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19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Data driven messages.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172548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216599" y="2132060"/>
            <a:ext cx="4069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Key Take-</a:t>
            </a:r>
            <a:r>
              <a:rPr lang="en-GB" b="1" dirty="0" err="1" smtClean="0"/>
              <a:t>aways</a:t>
            </a:r>
            <a:r>
              <a:rPr lang="en-GB" b="1" dirty="0" smtClean="0"/>
              <a:t>: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6601" y="2814639"/>
            <a:ext cx="4069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1. </a:t>
            </a:r>
            <a:r>
              <a:rPr lang="en-GB" dirty="0" smtClean="0"/>
              <a:t>Effective messages </a:t>
            </a:r>
            <a:r>
              <a:rPr lang="en-GB" dirty="0" smtClean="0">
                <a:solidFill>
                  <a:srgbClr val="00A6C2"/>
                </a:solidFill>
              </a:rPr>
              <a:t>induce action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216600" y="3332289"/>
            <a:ext cx="54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5900"/>
                </a:solidFill>
              </a:rPr>
              <a:t>2. </a:t>
            </a:r>
            <a:r>
              <a:rPr lang="en-GB" dirty="0" smtClean="0"/>
              <a:t>Your </a:t>
            </a:r>
            <a:r>
              <a:rPr lang="en-GB" dirty="0" smtClean="0">
                <a:solidFill>
                  <a:srgbClr val="00A6C2"/>
                </a:solidFill>
              </a:rPr>
              <a:t>key message </a:t>
            </a:r>
            <a:r>
              <a:rPr lang="en-GB" dirty="0" smtClean="0"/>
              <a:t>will be effective if it contains: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126305" y="3964299"/>
            <a:ext cx="2557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CALL FOR ACTION</a:t>
            </a:r>
            <a:endParaRPr lang="en-GB" sz="1600" b="1" dirty="0">
              <a:solidFill>
                <a:srgbClr val="00A6C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42490" y="3949955"/>
            <a:ext cx="1713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FACT</a:t>
            </a:r>
          </a:p>
          <a:p>
            <a:pPr algn="ctr"/>
            <a:r>
              <a:rPr lang="en-GB" sz="1600" dirty="0" smtClean="0"/>
              <a:t>(raises awareness)</a:t>
            </a:r>
            <a:endParaRPr lang="en-GB" sz="1600" dirty="0"/>
          </a:p>
        </p:txBody>
      </p:sp>
      <p:sp>
        <p:nvSpPr>
          <p:cNvPr id="10" name="Rectangle 9"/>
          <p:cNvSpPr/>
          <p:nvPr/>
        </p:nvSpPr>
        <p:spPr>
          <a:xfrm>
            <a:off x="4708848" y="3949955"/>
            <a:ext cx="22837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A6C2"/>
                </a:solidFill>
              </a:rPr>
              <a:t>IMPACT/BENEFIT</a:t>
            </a:r>
          </a:p>
          <a:p>
            <a:pPr algn="ctr"/>
            <a:r>
              <a:rPr lang="en-GB" sz="1600" dirty="0" smtClean="0"/>
              <a:t>(emphasises importance)</a:t>
            </a:r>
            <a:endParaRPr lang="en-GB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054044" y="4088454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992614" y="3933521"/>
            <a:ext cx="52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216599" y="5049023"/>
            <a:ext cx="10027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5900"/>
                </a:solidFill>
              </a:rPr>
              <a:t>3</a:t>
            </a:r>
            <a:r>
              <a:rPr lang="en-GB" dirty="0" smtClean="0">
                <a:solidFill>
                  <a:srgbClr val="FF5900"/>
                </a:solidFill>
              </a:rPr>
              <a:t>. </a:t>
            </a:r>
            <a:r>
              <a:rPr lang="en-GB" dirty="0" smtClean="0"/>
              <a:t>Data </a:t>
            </a:r>
            <a:r>
              <a:rPr lang="en-GB" dirty="0" smtClean="0">
                <a:solidFill>
                  <a:srgbClr val="00A6C2"/>
                </a:solidFill>
              </a:rPr>
              <a:t>driven story </a:t>
            </a:r>
            <a:r>
              <a:rPr lang="en-GB" dirty="0" smtClean="0"/>
              <a:t>is an effective communication tool, because it creates </a:t>
            </a:r>
            <a:r>
              <a:rPr lang="en-GB" dirty="0"/>
              <a:t>memorable,</a:t>
            </a:r>
          </a:p>
          <a:p>
            <a:r>
              <a:rPr lang="en-GB" dirty="0"/>
              <a:t> emotional </a:t>
            </a:r>
            <a:r>
              <a:rPr lang="en-GB" dirty="0" smtClean="0"/>
              <a:t>response that </a:t>
            </a:r>
            <a:r>
              <a:rPr lang="en-GB" dirty="0"/>
              <a:t>lead to action</a:t>
            </a:r>
          </a:p>
        </p:txBody>
      </p:sp>
    </p:spTree>
    <p:extLst>
      <p:ext uri="{BB962C8B-B14F-4D97-AF65-F5344CB8AC3E}">
        <p14:creationId xmlns:p14="http://schemas.microsoft.com/office/powerpoint/2010/main" val="3389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1582" y="128256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147082077" y="4376731"/>
            <a:ext cx="803141" cy="0"/>
          </a:xfrm>
          <a:prstGeom prst="line">
            <a:avLst/>
          </a:prstGeom>
          <a:ln w="28575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331582" y="270514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</a:rPr>
              <a:t>1</a:t>
            </a:r>
            <a:r>
              <a:rPr lang="en-GB" sz="2000" b="1" dirty="0" smtClean="0">
                <a:solidFill>
                  <a:srgbClr val="FF5900"/>
                </a:solidFill>
              </a:rPr>
              <a:t>.   </a:t>
            </a:r>
            <a:r>
              <a:rPr lang="en-GB" sz="2000" dirty="0" smtClean="0">
                <a:solidFill>
                  <a:srgbClr val="00A6C2"/>
                </a:solidFill>
              </a:rPr>
              <a:t>Define Communication Outcome</a:t>
            </a:r>
            <a:endParaRPr lang="en-GB" sz="2000" dirty="0"/>
          </a:p>
        </p:txBody>
      </p:sp>
      <p:sp>
        <p:nvSpPr>
          <p:cNvPr id="24" name="Rectangle 23"/>
          <p:cNvSpPr/>
          <p:nvPr/>
        </p:nvSpPr>
        <p:spPr>
          <a:xfrm>
            <a:off x="754781" y="1525570"/>
            <a:ext cx="105344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5900"/>
                </a:solidFill>
              </a:rPr>
              <a:t>Step 1. </a:t>
            </a:r>
            <a:r>
              <a:rPr lang="en-US" dirty="0" smtClean="0"/>
              <a:t>Choose the most pressing challenge that your organization is facing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752756" y="3136439"/>
            <a:ext cx="112058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5900"/>
                </a:solidFill>
              </a:rPr>
              <a:t>Step 3. </a:t>
            </a:r>
            <a:r>
              <a:rPr lang="en-US" dirty="0" smtClean="0"/>
              <a:t>What do you </a:t>
            </a:r>
            <a:r>
              <a:rPr lang="en-US" dirty="0"/>
              <a:t>want to achieve with our communication effort? Flip the negative statement into a positive one. </a:t>
            </a:r>
            <a:endParaRPr lang="en-US" dirty="0" smtClean="0"/>
          </a:p>
          <a:p>
            <a:endParaRPr lang="en-US" dirty="0" smtClean="0">
              <a:solidFill>
                <a:srgbClr val="00A6C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2757" y="2334518"/>
            <a:ext cx="8844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5900"/>
                </a:solidFill>
              </a:rPr>
              <a:t>Step 2. </a:t>
            </a:r>
            <a:r>
              <a:rPr lang="en-US" dirty="0" smtClean="0"/>
              <a:t>Why</a:t>
            </a:r>
            <a:r>
              <a:rPr lang="en-US" dirty="0"/>
              <a:t>? What is the obstacle</a:t>
            </a:r>
            <a:r>
              <a:rPr lang="en-US" dirty="0" smtClean="0"/>
              <a:t>? (usually a negative statement)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52756" y="5258292"/>
            <a:ext cx="11048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communication effort will [</a:t>
            </a:r>
            <a:r>
              <a:rPr lang="en-US" dirty="0">
                <a:solidFill>
                  <a:srgbClr val="00A6C2"/>
                </a:solidFill>
              </a:rPr>
              <a:t>convince</a:t>
            </a:r>
            <a:r>
              <a:rPr lang="en-US" dirty="0"/>
              <a:t>] what people [</a:t>
            </a:r>
            <a:r>
              <a:rPr lang="en-US" dirty="0">
                <a:solidFill>
                  <a:srgbClr val="00A6C2"/>
                </a:solidFill>
              </a:rPr>
              <a:t>young parents</a:t>
            </a:r>
            <a:r>
              <a:rPr lang="en-US" dirty="0"/>
              <a:t>]</a:t>
            </a:r>
            <a:r>
              <a:rPr lang="en-US" dirty="0">
                <a:solidFill>
                  <a:srgbClr val="00A6C2"/>
                </a:solidFill>
              </a:rPr>
              <a:t> </a:t>
            </a:r>
            <a:r>
              <a:rPr lang="en-US" dirty="0" smtClean="0"/>
              <a:t>so </a:t>
            </a:r>
            <a:r>
              <a:rPr lang="en-US" dirty="0"/>
              <a:t>they do what [</a:t>
            </a:r>
            <a:r>
              <a:rPr lang="en-US" dirty="0">
                <a:solidFill>
                  <a:srgbClr val="00A6C2"/>
                </a:solidFill>
              </a:rPr>
              <a:t>register</a:t>
            </a:r>
            <a:r>
              <a:rPr lang="en-US" dirty="0"/>
              <a:t> </a:t>
            </a:r>
            <a:r>
              <a:rPr lang="en-US" dirty="0">
                <a:solidFill>
                  <a:srgbClr val="00A6C2"/>
                </a:solidFill>
              </a:rPr>
              <a:t>new-</a:t>
            </a:r>
            <a:r>
              <a:rPr lang="en-US" dirty="0" err="1">
                <a:solidFill>
                  <a:srgbClr val="00A6C2"/>
                </a:solidFill>
              </a:rPr>
              <a:t>borns</a:t>
            </a:r>
            <a:r>
              <a:rPr lang="en-US" dirty="0">
                <a:solidFill>
                  <a:srgbClr val="00A6C2"/>
                </a:solidFill>
              </a:rPr>
              <a:t> within x days after birth.</a:t>
            </a:r>
            <a:r>
              <a:rPr lang="en-US" dirty="0"/>
              <a:t>]</a:t>
            </a:r>
            <a:r>
              <a:rPr lang="en-US" dirty="0">
                <a:solidFill>
                  <a:srgbClr val="00A6C2"/>
                </a:solidFill>
              </a:rPr>
              <a:t>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442947" y="1788031"/>
            <a:ext cx="2933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A6C2"/>
                </a:solidFill>
              </a:rPr>
              <a:t>Incomplete birth registration </a:t>
            </a:r>
            <a:endParaRPr lang="en-US" dirty="0">
              <a:solidFill>
                <a:srgbClr val="00A6C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42947" y="2596979"/>
            <a:ext cx="4293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/>
              <a:t>Because</a:t>
            </a:r>
            <a:r>
              <a:rPr lang="en-GB">
                <a:solidFill>
                  <a:srgbClr val="00A6C2"/>
                </a:solidFill>
              </a:rPr>
              <a:t> people don’t register their children</a:t>
            </a:r>
            <a:endParaRPr lang="en-GB" dirty="0">
              <a:solidFill>
                <a:srgbClr val="00A6C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54993" y="3398900"/>
            <a:ext cx="4077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You want </a:t>
            </a:r>
            <a:r>
              <a:rPr lang="en-US" dirty="0" smtClean="0">
                <a:solidFill>
                  <a:srgbClr val="00A6C2"/>
                </a:solidFill>
              </a:rPr>
              <a:t>people </a:t>
            </a:r>
            <a:r>
              <a:rPr lang="en-US" dirty="0">
                <a:solidFill>
                  <a:srgbClr val="00A6C2"/>
                </a:solidFill>
              </a:rPr>
              <a:t>to register their children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42947" y="3683526"/>
            <a:ext cx="5300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This statement defines your communication outcome. 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752756" y="4193910"/>
            <a:ext cx="107866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5900"/>
                </a:solidFill>
              </a:rPr>
              <a:t>Step 4. </a:t>
            </a:r>
            <a:r>
              <a:rPr lang="en-US" dirty="0"/>
              <a:t>Specify the statement to make it </a:t>
            </a:r>
            <a:r>
              <a:rPr lang="en-US" dirty="0">
                <a:solidFill>
                  <a:srgbClr val="FF5900"/>
                </a:solidFill>
              </a:rPr>
              <a:t>[SMART] </a:t>
            </a:r>
            <a:r>
              <a:rPr lang="en-US" dirty="0"/>
              <a:t>: </a:t>
            </a:r>
            <a:r>
              <a:rPr lang="en-US" dirty="0">
                <a:solidFill>
                  <a:srgbClr val="FF5900"/>
                </a:solidFill>
              </a:rPr>
              <a:t>S</a:t>
            </a:r>
            <a:r>
              <a:rPr lang="en-US" dirty="0"/>
              <a:t>pecific  </a:t>
            </a:r>
            <a:r>
              <a:rPr lang="en-US" dirty="0">
                <a:solidFill>
                  <a:srgbClr val="FF5900"/>
                </a:solidFill>
              </a:rPr>
              <a:t>M</a:t>
            </a:r>
            <a:r>
              <a:rPr lang="en-US" dirty="0"/>
              <a:t>easurable </a:t>
            </a:r>
            <a:r>
              <a:rPr lang="en-US" dirty="0">
                <a:solidFill>
                  <a:srgbClr val="FF5900"/>
                </a:solidFill>
              </a:rPr>
              <a:t>A</a:t>
            </a:r>
            <a:r>
              <a:rPr lang="en-US" dirty="0"/>
              <a:t>ssignable </a:t>
            </a:r>
            <a:r>
              <a:rPr lang="en-US" dirty="0">
                <a:solidFill>
                  <a:srgbClr val="FF5900"/>
                </a:solidFill>
              </a:rPr>
              <a:t>R</a:t>
            </a:r>
            <a:r>
              <a:rPr lang="en-US" dirty="0"/>
              <a:t>ealistic </a:t>
            </a:r>
            <a:r>
              <a:rPr lang="en-US" dirty="0">
                <a:solidFill>
                  <a:srgbClr val="FF5900"/>
                </a:solidFill>
              </a:rPr>
              <a:t>T</a:t>
            </a:r>
            <a:r>
              <a:rPr lang="en-US" dirty="0"/>
              <a:t>ime-limited,</a:t>
            </a:r>
          </a:p>
          <a:p>
            <a:r>
              <a:rPr lang="en-US" dirty="0"/>
              <a:t>Using the template provided yesterday: </a:t>
            </a:r>
          </a:p>
          <a:p>
            <a:pPr algn="ctr"/>
            <a:r>
              <a:rPr lang="en-US" dirty="0"/>
              <a:t>The communication effort will [</a:t>
            </a:r>
            <a:r>
              <a:rPr lang="en-US" dirty="0">
                <a:solidFill>
                  <a:srgbClr val="00A6C2"/>
                </a:solidFill>
              </a:rPr>
              <a:t>....</a:t>
            </a:r>
            <a:r>
              <a:rPr lang="en-US" dirty="0"/>
              <a:t>] To what people [</a:t>
            </a:r>
            <a:r>
              <a:rPr lang="en-US" dirty="0">
                <a:solidFill>
                  <a:srgbClr val="00A6C2"/>
                </a:solidFill>
              </a:rPr>
              <a:t>....</a:t>
            </a:r>
            <a:r>
              <a:rPr lang="en-US" dirty="0"/>
              <a:t>] So they do what [</a:t>
            </a:r>
            <a:r>
              <a:rPr lang="en-US" dirty="0">
                <a:solidFill>
                  <a:srgbClr val="00A6C2"/>
                </a:solidFill>
              </a:rPr>
              <a:t>....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0992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3" grpId="0"/>
      <p:bldP spid="14" grpId="0"/>
      <p:bldP spid="17" grpId="0"/>
      <p:bldP spid="18" grpId="0"/>
      <p:bldP spid="19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1582" y="128256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147082077" y="4376731"/>
            <a:ext cx="803141" cy="0"/>
          </a:xfrm>
          <a:prstGeom prst="line">
            <a:avLst/>
          </a:prstGeom>
          <a:ln w="28575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331582" y="270514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</a:rPr>
              <a:t>1</a:t>
            </a:r>
            <a:r>
              <a:rPr lang="en-GB" sz="2000" b="1" dirty="0" smtClean="0">
                <a:solidFill>
                  <a:srgbClr val="FF5900"/>
                </a:solidFill>
              </a:rPr>
              <a:t>.   </a:t>
            </a:r>
            <a:r>
              <a:rPr lang="en-GB" sz="2000" dirty="0">
                <a:solidFill>
                  <a:srgbClr val="00A6C2"/>
                </a:solidFill>
              </a:rPr>
              <a:t>Define </a:t>
            </a:r>
            <a:r>
              <a:rPr lang="en-GB" sz="2000" dirty="0" smtClean="0">
                <a:solidFill>
                  <a:srgbClr val="00A6C2"/>
                </a:solidFill>
              </a:rPr>
              <a:t>Communication Outcome</a:t>
            </a:r>
            <a:endParaRPr lang="en-GB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1019355" y="2565754"/>
            <a:ext cx="9995012" cy="900113"/>
            <a:chOff x="1019355" y="3154540"/>
            <a:chExt cx="9995012" cy="900113"/>
          </a:xfrm>
        </p:grpSpPr>
        <p:sp>
          <p:nvSpPr>
            <p:cNvPr id="9" name="Rectangle 8"/>
            <p:cNvSpPr/>
            <p:nvPr/>
          </p:nvSpPr>
          <p:spPr>
            <a:xfrm>
              <a:off x="1019355" y="3419931"/>
              <a:ext cx="999501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00A6C2"/>
                  </a:solidFill>
                </a:rPr>
                <a:t>The communication effort will c</a:t>
              </a:r>
              <a:r>
                <a:rPr lang="en-US" b="1" dirty="0" smtClean="0">
                  <a:solidFill>
                    <a:srgbClr val="00A6C2"/>
                  </a:solidFill>
                </a:rPr>
                <a:t>onvince </a:t>
              </a:r>
              <a:r>
                <a:rPr lang="en-US" b="1" dirty="0">
                  <a:solidFill>
                    <a:srgbClr val="00A6C2"/>
                  </a:solidFill>
                </a:rPr>
                <a:t>young parents to register new-</a:t>
              </a:r>
              <a:r>
                <a:rPr lang="en-US" b="1" dirty="0" err="1">
                  <a:solidFill>
                    <a:srgbClr val="00A6C2"/>
                  </a:solidFill>
                </a:rPr>
                <a:t>borns</a:t>
              </a:r>
              <a:r>
                <a:rPr lang="en-US" b="1" dirty="0">
                  <a:solidFill>
                    <a:srgbClr val="00A6C2"/>
                  </a:solidFill>
                </a:rPr>
                <a:t> within x days after </a:t>
              </a:r>
              <a:r>
                <a:rPr lang="en-US" b="1" dirty="0" smtClean="0">
                  <a:solidFill>
                    <a:srgbClr val="00A6C2"/>
                  </a:solidFill>
                </a:rPr>
                <a:t>birth. </a:t>
              </a:r>
              <a:endParaRPr lang="en-GB" b="1" dirty="0">
                <a:solidFill>
                  <a:srgbClr val="00A6C2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019355" y="3154540"/>
              <a:ext cx="9995012" cy="900113"/>
            </a:xfrm>
            <a:prstGeom prst="rect">
              <a:avLst/>
            </a:prstGeom>
            <a:noFill/>
            <a:ln>
              <a:solidFill>
                <a:srgbClr val="00A6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019355" y="2048315"/>
            <a:ext cx="4050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A6C2"/>
                </a:solidFill>
              </a:rPr>
              <a:t>We </a:t>
            </a:r>
            <a:r>
              <a:rPr lang="en-US" dirty="0">
                <a:solidFill>
                  <a:srgbClr val="00A6C2"/>
                </a:solidFill>
              </a:rPr>
              <a:t>want people to register their children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9355" y="3845085"/>
            <a:ext cx="9010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FF5900"/>
                </a:solidFill>
              </a:rPr>
              <a:t>[SMART] </a:t>
            </a:r>
            <a:r>
              <a:rPr lang="en-US"/>
              <a:t>: </a:t>
            </a:r>
            <a:r>
              <a:rPr lang="en-US">
                <a:solidFill>
                  <a:srgbClr val="FF5900"/>
                </a:solidFill>
              </a:rPr>
              <a:t>S</a:t>
            </a:r>
            <a:r>
              <a:rPr lang="en-US"/>
              <a:t>pecific  </a:t>
            </a:r>
            <a:r>
              <a:rPr lang="en-US">
                <a:solidFill>
                  <a:srgbClr val="FF5900"/>
                </a:solidFill>
              </a:rPr>
              <a:t>M</a:t>
            </a:r>
            <a:r>
              <a:rPr lang="en-US"/>
              <a:t>easurable </a:t>
            </a:r>
            <a:r>
              <a:rPr lang="en-US">
                <a:solidFill>
                  <a:srgbClr val="FF5900"/>
                </a:solidFill>
              </a:rPr>
              <a:t>A</a:t>
            </a:r>
            <a:r>
              <a:rPr lang="en-US"/>
              <a:t>ssignable </a:t>
            </a:r>
            <a:r>
              <a:rPr lang="en-US">
                <a:solidFill>
                  <a:srgbClr val="FF5900"/>
                </a:solidFill>
              </a:rPr>
              <a:t>R</a:t>
            </a:r>
            <a:r>
              <a:rPr lang="en-US"/>
              <a:t>ealistic </a:t>
            </a:r>
            <a:r>
              <a:rPr lang="en-US">
                <a:solidFill>
                  <a:srgbClr val="FF5900"/>
                </a:solidFill>
              </a:rPr>
              <a:t>T</a:t>
            </a:r>
            <a:r>
              <a:rPr lang="en-US"/>
              <a:t>ime-limited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315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1582" y="1282568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147082077" y="4376731"/>
            <a:ext cx="803141" cy="0"/>
          </a:xfrm>
          <a:prstGeom prst="line">
            <a:avLst/>
          </a:prstGeom>
          <a:ln w="28575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331582" y="270514"/>
            <a:ext cx="9141156" cy="726303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FF5900"/>
                </a:solidFill>
              </a:rPr>
              <a:t>1</a:t>
            </a:r>
            <a:r>
              <a:rPr lang="en-GB" sz="2000" b="1" dirty="0" smtClean="0">
                <a:solidFill>
                  <a:srgbClr val="FF5900"/>
                </a:solidFill>
              </a:rPr>
              <a:t>.   </a:t>
            </a:r>
            <a:r>
              <a:rPr lang="en-GB" sz="2000" dirty="0">
                <a:solidFill>
                  <a:srgbClr val="00A6C2"/>
                </a:solidFill>
              </a:rPr>
              <a:t>Define </a:t>
            </a:r>
            <a:r>
              <a:rPr lang="en-GB" sz="2000" dirty="0" smtClean="0">
                <a:solidFill>
                  <a:srgbClr val="00A6C2"/>
                </a:solidFill>
              </a:rPr>
              <a:t>Communication Outcome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019355" y="4593636"/>
            <a:ext cx="889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It defines </a:t>
            </a:r>
            <a:r>
              <a:rPr lang="en-GB" dirty="0" smtClean="0"/>
              <a:t>the target audience you will be communicating with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1019355" y="2565754"/>
            <a:ext cx="9995012" cy="900113"/>
            <a:chOff x="1019355" y="3154540"/>
            <a:chExt cx="9995012" cy="900113"/>
          </a:xfrm>
        </p:grpSpPr>
        <p:sp>
          <p:nvSpPr>
            <p:cNvPr id="9" name="Rectangle 8"/>
            <p:cNvSpPr/>
            <p:nvPr/>
          </p:nvSpPr>
          <p:spPr>
            <a:xfrm>
              <a:off x="1019355" y="3419931"/>
              <a:ext cx="999501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00A6C2"/>
                  </a:solidFill>
                </a:rPr>
                <a:t>The communication effort will c</a:t>
              </a:r>
              <a:r>
                <a:rPr lang="en-US" b="1" dirty="0" smtClean="0">
                  <a:solidFill>
                    <a:srgbClr val="00A6C2"/>
                  </a:solidFill>
                </a:rPr>
                <a:t>onvince </a:t>
              </a:r>
              <a:r>
                <a:rPr lang="en-US" b="1" dirty="0"/>
                <a:t>young parents </a:t>
              </a:r>
              <a:r>
                <a:rPr lang="en-US" b="1" dirty="0">
                  <a:solidFill>
                    <a:srgbClr val="00A6C2"/>
                  </a:solidFill>
                </a:rPr>
                <a:t>to register new-</a:t>
              </a:r>
              <a:r>
                <a:rPr lang="en-US" b="1" dirty="0" err="1">
                  <a:solidFill>
                    <a:srgbClr val="00A6C2"/>
                  </a:solidFill>
                </a:rPr>
                <a:t>borns</a:t>
              </a:r>
              <a:r>
                <a:rPr lang="en-US" b="1" dirty="0">
                  <a:solidFill>
                    <a:srgbClr val="00A6C2"/>
                  </a:solidFill>
                </a:rPr>
                <a:t> within x days after </a:t>
              </a:r>
              <a:r>
                <a:rPr lang="en-US" b="1" dirty="0" smtClean="0">
                  <a:solidFill>
                    <a:srgbClr val="00A6C2"/>
                  </a:solidFill>
                </a:rPr>
                <a:t>birth. </a:t>
              </a:r>
              <a:endParaRPr lang="en-GB" b="1" dirty="0">
                <a:solidFill>
                  <a:srgbClr val="00A6C2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019355" y="3154540"/>
              <a:ext cx="9995012" cy="900113"/>
            </a:xfrm>
            <a:prstGeom prst="rect">
              <a:avLst/>
            </a:prstGeom>
            <a:noFill/>
            <a:ln>
              <a:solidFill>
                <a:srgbClr val="00A6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Rectangle 7"/>
          <p:cNvSpPr/>
          <p:nvPr/>
        </p:nvSpPr>
        <p:spPr>
          <a:xfrm>
            <a:off x="1019355" y="3845085"/>
            <a:ext cx="9010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FF5900"/>
                </a:solidFill>
              </a:rPr>
              <a:t>[SMART] </a:t>
            </a:r>
            <a:r>
              <a:rPr lang="en-US"/>
              <a:t>: </a:t>
            </a:r>
            <a:r>
              <a:rPr lang="en-US">
                <a:solidFill>
                  <a:srgbClr val="FF5900"/>
                </a:solidFill>
              </a:rPr>
              <a:t>S</a:t>
            </a:r>
            <a:r>
              <a:rPr lang="en-US"/>
              <a:t>pecific  </a:t>
            </a:r>
            <a:r>
              <a:rPr lang="en-US">
                <a:solidFill>
                  <a:srgbClr val="FF5900"/>
                </a:solidFill>
              </a:rPr>
              <a:t>M</a:t>
            </a:r>
            <a:r>
              <a:rPr lang="en-US"/>
              <a:t>easurable </a:t>
            </a:r>
            <a:r>
              <a:rPr lang="en-US">
                <a:solidFill>
                  <a:srgbClr val="FF5900"/>
                </a:solidFill>
              </a:rPr>
              <a:t>A</a:t>
            </a:r>
            <a:r>
              <a:rPr lang="en-US"/>
              <a:t>ssignable </a:t>
            </a:r>
            <a:r>
              <a:rPr lang="en-US">
                <a:solidFill>
                  <a:srgbClr val="FF5900"/>
                </a:solidFill>
              </a:rPr>
              <a:t>R</a:t>
            </a:r>
            <a:r>
              <a:rPr lang="en-US"/>
              <a:t>ealistic </a:t>
            </a:r>
            <a:r>
              <a:rPr lang="en-US">
                <a:solidFill>
                  <a:srgbClr val="FF5900"/>
                </a:solidFill>
              </a:rPr>
              <a:t>T</a:t>
            </a:r>
            <a:r>
              <a:rPr lang="en-US"/>
              <a:t>ime-limited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42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What is a message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platform? </a:t>
            </a:r>
            <a:b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</a:br>
            <a:r>
              <a:rPr lang="en-GB" sz="20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W</a:t>
            </a:r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hat </a:t>
            </a:r>
            <a:r>
              <a:rPr lang="en-GB" sz="20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are </a:t>
            </a:r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its elements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?</a:t>
            </a:r>
            <a:b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</a:b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How to use a message platform?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4140076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1216602" y="1745795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How to get from your communication outcome to the KEY message (message platform)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6602" y="2512557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Message platform: the importance of data driven story telling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3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What is a message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platform? </a:t>
            </a:r>
            <a:b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</a:br>
            <a:r>
              <a:rPr lang="en-GB" sz="20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W</a:t>
            </a:r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hat </a:t>
            </a:r>
            <a:r>
              <a:rPr lang="en-GB" sz="20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are </a:t>
            </a:r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its elements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?</a:t>
            </a:r>
            <a:b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</a:b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How to use a message platform?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4140076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1216602" y="1745795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How to get from your communication outcome to the KEY message (message platform)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6602" y="2512557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Message platform: the importance of data driven story telling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41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602" y="821870"/>
            <a:ext cx="10241973" cy="1078367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is a message 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platform? </a:t>
            </a:r>
            <a:b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</a:br>
            <a:r>
              <a:rPr lang="en-GB" sz="2000" dirty="0">
                <a:solidFill>
                  <a:srgbClr val="00A6C2"/>
                </a:solidFill>
                <a:latin typeface="+mn-lt"/>
              </a:rPr>
              <a:t>W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hat </a:t>
            </a:r>
            <a:r>
              <a:rPr lang="en-GB" sz="2000" dirty="0">
                <a:solidFill>
                  <a:srgbClr val="00A6C2"/>
                </a:solidFill>
                <a:latin typeface="+mn-lt"/>
              </a:rPr>
              <a:t>are </a:t>
            </a:r>
            <a:r>
              <a:rPr lang="en-GB" sz="2000" dirty="0" smtClean="0">
                <a:solidFill>
                  <a:srgbClr val="00A6C2"/>
                </a:solidFill>
                <a:latin typeface="+mn-lt"/>
              </a:rPr>
              <a:t>its elements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?</a:t>
            </a:r>
            <a:b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</a:b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How to use a message platform?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6602" y="4140076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1216602" y="1745795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How to get from your communication outcome to the message platform (KEY message)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6602" y="2512557"/>
            <a:ext cx="10241973" cy="1078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rPr>
              <a:t>Message platform: the importance of data driven story telling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75" y="2712899"/>
            <a:ext cx="9644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It’s</a:t>
            </a:r>
            <a:r>
              <a:rPr lang="en-US" b="1" dirty="0" smtClean="0"/>
              <a:t> 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00A6C2"/>
                </a:solidFill>
              </a:rPr>
              <a:t>compelling</a:t>
            </a:r>
            <a:r>
              <a:rPr lang="en-US" dirty="0" smtClean="0"/>
              <a:t> </a:t>
            </a:r>
            <a:r>
              <a:rPr lang="en-US" dirty="0"/>
              <a:t>set </a:t>
            </a:r>
            <a:r>
              <a:rPr lang="en-US" dirty="0" smtClean="0"/>
              <a:t>of messages (statements) that, if delivered effectively,</a:t>
            </a:r>
          </a:p>
          <a:p>
            <a:r>
              <a:rPr lang="en-US" dirty="0" smtClean="0"/>
              <a:t>are likely to achieve </a:t>
            </a:r>
            <a:r>
              <a:rPr lang="en-US" dirty="0" smtClean="0">
                <a:solidFill>
                  <a:srgbClr val="00A6C2"/>
                </a:solidFill>
              </a:rPr>
              <a:t>communication outcome</a:t>
            </a:r>
          </a:p>
          <a:p>
            <a:r>
              <a:rPr lang="en-US" dirty="0" smtClean="0"/>
              <a:t>within </a:t>
            </a:r>
            <a:r>
              <a:rPr lang="en-US" dirty="0"/>
              <a:t>the </a:t>
            </a:r>
            <a:r>
              <a:rPr lang="en-US" dirty="0">
                <a:solidFill>
                  <a:srgbClr val="00A6C2"/>
                </a:solidFill>
              </a:rPr>
              <a:t>targeted </a:t>
            </a:r>
            <a:r>
              <a:rPr lang="en-US" dirty="0" smtClean="0">
                <a:solidFill>
                  <a:srgbClr val="00A6C2"/>
                </a:solidFill>
              </a:rPr>
              <a:t>audience</a:t>
            </a:r>
            <a:r>
              <a:rPr lang="en-US" dirty="0">
                <a:solidFill>
                  <a:srgbClr val="00A6C2"/>
                </a:solidFill>
              </a:rPr>
              <a:t>.</a:t>
            </a:r>
            <a:r>
              <a:rPr lang="en-US" dirty="0" smtClean="0"/>
              <a:t> </a:t>
            </a:r>
            <a:endParaRPr lang="en-US" dirty="0"/>
          </a:p>
          <a:p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31582" y="1696912"/>
            <a:ext cx="9682785" cy="0"/>
          </a:xfrm>
          <a:prstGeom prst="line">
            <a:avLst/>
          </a:prstGeom>
          <a:ln w="31750">
            <a:solidFill>
              <a:srgbClr val="FF5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6602" y="950458"/>
            <a:ext cx="6684385" cy="5323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What is a message platform</a:t>
            </a:r>
            <a:r>
              <a:rPr lang="en-US" sz="2000" dirty="0" smtClean="0">
                <a:solidFill>
                  <a:srgbClr val="00A6C2"/>
                </a:solidFill>
                <a:latin typeface="+mn-lt"/>
                <a:ea typeface="Arial" charset="0"/>
                <a:cs typeface="Arial" charset="0"/>
              </a:rPr>
              <a:t>? </a:t>
            </a:r>
            <a:endParaRPr lang="en-GB" sz="2000" dirty="0">
              <a:solidFill>
                <a:srgbClr val="00A6C2"/>
              </a:solidFill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98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6253</TotalTime>
  <Words>2911</Words>
  <Application>Microsoft Macintosh PowerPoint</Application>
  <PresentationFormat>Widescreen</PresentationFormat>
  <Paragraphs>624</Paragraphs>
  <Slides>59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Calibri</vt:lpstr>
      <vt:lpstr>Calibri Light</vt:lpstr>
      <vt:lpstr>Times New Roman</vt:lpstr>
      <vt:lpstr>Wingdings</vt:lpstr>
      <vt:lpstr>Arial</vt:lpstr>
      <vt:lpstr>Office Theme</vt:lpstr>
      <vt:lpstr>Data driven messages.</vt:lpstr>
      <vt:lpstr>Data driven messages.</vt:lpstr>
      <vt:lpstr>Data driven messages.</vt:lpstr>
      <vt:lpstr>Data driven messages.</vt:lpstr>
      <vt:lpstr>What is a message platform?  What are its elements? How to use a message platform?</vt:lpstr>
      <vt:lpstr>What is a message platform?  What are its elements? How to use a message platform?</vt:lpstr>
      <vt:lpstr>What is a message platform?  What are its elements? How to use a message platform?</vt:lpstr>
      <vt:lpstr>What is a message platform?  What are its elements? How to use a message platform?</vt:lpstr>
      <vt:lpstr>What is a message platform? </vt:lpstr>
      <vt:lpstr>What is a message platform? </vt:lpstr>
      <vt:lpstr>What is a message platform? </vt:lpstr>
      <vt:lpstr>What is a message platform? </vt:lpstr>
      <vt:lpstr>What is the message platform. </vt:lpstr>
      <vt:lpstr>What is the message platform. </vt:lpstr>
      <vt:lpstr>PowerPoint Presentation</vt:lpstr>
      <vt:lpstr>What is a message platform?  What are its elements? How to use a message platform?</vt:lpstr>
      <vt:lpstr>Step by Step guide: from Communication Outcome to the KEY message</vt:lpstr>
      <vt:lpstr>Step by Step guide: from Communication Outcome to the KEY message</vt:lpstr>
      <vt:lpstr>1. Define communication outcome  2. Specify your key target audience</vt:lpstr>
      <vt:lpstr>Step by Step guide: from Communication Outcome to the KEY message</vt:lpstr>
      <vt:lpstr>3.   Characterise your target audience </vt:lpstr>
      <vt:lpstr>3.   Characterise your target audience </vt:lpstr>
      <vt:lpstr>3.   Characterise your target audience:</vt:lpstr>
      <vt:lpstr>3.   Characterise your target audience </vt:lpstr>
      <vt:lpstr>3.   Characterise your target audience </vt:lpstr>
      <vt:lpstr>3.   Characterise your target audience </vt:lpstr>
      <vt:lpstr>3.   Characterise your target audience </vt:lpstr>
      <vt:lpstr>3.   Characterise your target audience </vt:lpstr>
      <vt:lpstr>3.   Characterise your target audience </vt:lpstr>
      <vt:lpstr>3.   Characterise your target audience </vt:lpstr>
      <vt:lpstr>Step by Step guide: from Communication Outcome to the KEY message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the message platform. </vt:lpstr>
      <vt:lpstr>What is the message platform.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the message platform. </vt:lpstr>
      <vt:lpstr>PowerPoint Presentation</vt:lpstr>
      <vt:lpstr>Data driven messages.</vt:lpstr>
      <vt:lpstr>1.   Define Communication Outcome</vt:lpstr>
      <vt:lpstr>1.   Define Communication Outcome</vt:lpstr>
      <vt:lpstr>1.   Define Communication Outcome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ALENA JASZCZENKO</dc:creator>
  <cp:lastModifiedBy>ALENA JASZCZENKO</cp:lastModifiedBy>
  <cp:revision>353</cp:revision>
  <dcterms:created xsi:type="dcterms:W3CDTF">2018-11-17T18:11:08Z</dcterms:created>
  <dcterms:modified xsi:type="dcterms:W3CDTF">2018-12-11T07:51:36Z</dcterms:modified>
</cp:coreProperties>
</file>