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80" r:id="rId2"/>
    <p:sldId id="291" r:id="rId3"/>
    <p:sldId id="294" r:id="rId4"/>
    <p:sldId id="292" r:id="rId5"/>
    <p:sldId id="293" r:id="rId6"/>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110" d="100"/>
          <a:sy n="110" d="100"/>
        </p:scale>
        <p:origin x="-1644" y="-2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E01D337-64CE-4BA6-8BFB-A47EA6621B41}" type="datetimeFigureOut">
              <a:rPr lang="en-AU" smtClean="0"/>
              <a:t>29/09/2017</a:t>
            </a:fld>
            <a:endParaRPr lang="en-AU"/>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CF23031C-1695-453E-895A-E1FCADF5CEC0}" type="slidenum">
              <a:rPr lang="en-AU" smtClean="0"/>
              <a:t>‹#›</a:t>
            </a:fld>
            <a:endParaRPr lang="en-AU"/>
          </a:p>
        </p:txBody>
      </p:sp>
    </p:spTree>
    <p:extLst>
      <p:ext uri="{BB962C8B-B14F-4D97-AF65-F5344CB8AC3E}">
        <p14:creationId xmlns:p14="http://schemas.microsoft.com/office/powerpoint/2010/main" val="1403321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C5F516A-3F4E-4A22-B666-B6C078D71A7D}" type="datetimeFigureOut">
              <a:rPr lang="en-AU" smtClean="0"/>
              <a:t>29/09/2017</a:t>
            </a:fld>
            <a:endParaRPr lang="en-AU"/>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EC12E2F-7BCD-4079-B3CB-EA84FF6F2C84}" type="slidenum">
              <a:rPr lang="en-AU" smtClean="0"/>
              <a:t>‹#›</a:t>
            </a:fld>
            <a:endParaRPr lang="en-AU"/>
          </a:p>
        </p:txBody>
      </p:sp>
    </p:spTree>
    <p:extLst>
      <p:ext uri="{BB962C8B-B14F-4D97-AF65-F5344CB8AC3E}">
        <p14:creationId xmlns:p14="http://schemas.microsoft.com/office/powerpoint/2010/main" val="276702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C27EACE-5A1B-45FF-A3AE-DCFC90564C86}" type="slidenum">
              <a:rPr lang="en-AU" smtClean="0"/>
              <a:t>‹#›</a:t>
            </a:fld>
            <a:endParaRPr lang="en-A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29/09/2017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11FAD3-0971-4C67-81C2-68DF47346A1F}" type="datetimeFigureOut">
              <a:rPr lang="en-AU" smtClean="0"/>
              <a:t>29/09/2017</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11FAD3-0971-4C67-81C2-68DF47346A1F}" type="datetimeFigureOut">
              <a:rPr lang="en-AU" smtClean="0"/>
              <a:t>29/09/2017</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811FAD3-0971-4C67-81C2-68DF47346A1F}" type="datetimeFigureOut">
              <a:rPr lang="en-AU" smtClean="0"/>
              <a:t>29/09/2017</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29/09/2017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29/09/2017</a:t>
            </a:fld>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A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E811FAD3-0971-4C67-81C2-68DF47346A1F}" type="datetimeFigureOut">
              <a:rPr lang="en-AU" smtClean="0"/>
              <a:t>29/09/2017</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C27EACE-5A1B-45FF-A3AE-DCFC90564C86}" type="slidenum">
              <a:rPr lang="en-AU" smtClean="0"/>
              <a:t>‹#›</a:t>
            </a:fld>
            <a:endParaRPr lang="en-A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google.co.nz/url?url=http://www.ic.gc.ca/app/ccc/srch/nvgt.do?lang=eng&amp;prtl=1&amp;estblmntNo=101115400000&amp;profile=cmpltPrfl&amp;profileId=2056&amp;app=sold&amp;rct=j&amp;frm=1&amp;q=&amp;esrc=s&amp;sa=U&amp;ei=50EXVYC9NM7m8AXIt4D4Ag&amp;ved=0CBUQ9QEwAA&amp;usg=AFQjCNF-N8B67v5Kbngb6LSJgDUZyXi_-w" TargetMode="External"/><Relationship Id="rId3" Type="http://schemas.openxmlformats.org/officeDocument/2006/relationships/image" Target="../media/image3.jpg"/><Relationship Id="rId7" Type="http://schemas.openxmlformats.org/officeDocument/2006/relationships/image" Target="../media/image6.tmp"/><Relationship Id="rId12" Type="http://schemas.openxmlformats.org/officeDocument/2006/relationships/image" Target="../media/image9.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hyperlink" Target="http://www.google.co.nz/url?sa=i&amp;rct=j&amp;q=&amp;esrc=s&amp;source=images&amp;cd=&amp;cad=rja&amp;uact=8&amp;ved=&amp;url=http://www.radionz.co.nz/international/pacific-news/323424/spc-notches-up-long-list-of-achievements-over-past-70-years&amp;psig=AFQjCNHLjNMQSleocqKZ9K138dsNTD_9SQ&amp;ust=1504146944862383" TargetMode="External"/><Relationship Id="rId5" Type="http://schemas.openxmlformats.org/officeDocument/2006/relationships/hyperlink" Target="http://www.objectconsulting.com.au/" TargetMode="External"/><Relationship Id="rId10" Type="http://schemas.openxmlformats.org/officeDocument/2006/relationships/image" Target="../media/image8.png"/><Relationship Id="rId4" Type="http://schemas.openxmlformats.org/officeDocument/2006/relationships/image" Target="../media/image4.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5589240"/>
            <a:ext cx="8208912" cy="1107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 name="Title 2"/>
          <p:cNvSpPr>
            <a:spLocks noGrp="1"/>
          </p:cNvSpPr>
          <p:nvPr>
            <p:ph type="title"/>
          </p:nvPr>
        </p:nvSpPr>
        <p:spPr>
          <a:xfrm>
            <a:off x="736456" y="3200399"/>
            <a:ext cx="7696200" cy="1164705"/>
          </a:xfrm>
        </p:spPr>
        <p:txBody>
          <a:bodyPr>
            <a:normAutofit/>
          </a:bodyPr>
          <a:lstStyle/>
          <a:p>
            <a:r>
              <a:rPr lang="en-AU" sz="2800" b="1" dirty="0" err="1" smtClean="0"/>
              <a:t>tonga</a:t>
            </a:r>
            <a:r>
              <a:rPr lang="en-AU" sz="2800" b="1" dirty="0" smtClean="0"/>
              <a:t/>
            </a:r>
            <a:br>
              <a:rPr lang="en-AU" sz="2800" b="1" dirty="0" smtClean="0"/>
            </a:br>
            <a:r>
              <a:rPr lang="en-AU" sz="2000" b="1" dirty="0" err="1" smtClean="0"/>
              <a:t>Temaleti</a:t>
            </a:r>
            <a:r>
              <a:rPr lang="en-AU" sz="2000" b="1" dirty="0" smtClean="0"/>
              <a:t> </a:t>
            </a:r>
            <a:r>
              <a:rPr lang="en-AU" sz="2000" b="1" dirty="0" err="1" smtClean="0"/>
              <a:t>m.a.</a:t>
            </a:r>
            <a:r>
              <a:rPr lang="en-AU" sz="2000" b="1" dirty="0" smtClean="0"/>
              <a:t> </a:t>
            </a:r>
            <a:r>
              <a:rPr lang="en-AU" sz="2000" b="1" dirty="0" err="1" smtClean="0"/>
              <a:t>pahulu</a:t>
            </a:r>
            <a:endParaRPr lang="en-AU" sz="2000" b="1" dirty="0"/>
          </a:p>
        </p:txBody>
      </p:sp>
      <p:sp>
        <p:nvSpPr>
          <p:cNvPr id="2" name="Subtitle 1"/>
          <p:cNvSpPr>
            <a:spLocks noGrp="1"/>
          </p:cNvSpPr>
          <p:nvPr>
            <p:ph type="body" idx="1"/>
          </p:nvPr>
        </p:nvSpPr>
        <p:spPr>
          <a:xfrm>
            <a:off x="948014" y="4653136"/>
            <a:ext cx="7696200" cy="523783"/>
          </a:xfrm>
        </p:spPr>
        <p:txBody>
          <a:bodyPr>
            <a:normAutofit/>
          </a:bodyPr>
          <a:lstStyle/>
          <a:p>
            <a:r>
              <a:rPr lang="en-AU" dirty="0" smtClean="0"/>
              <a:t>PCRN MEETING 2017 – CRVS for Disasters</a:t>
            </a:r>
            <a:endParaRPr lang="en-AU" dirty="0"/>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3342528" y="161962"/>
            <a:ext cx="2458944" cy="1578165"/>
          </a:xfrm>
          <a:prstGeom prst="rect">
            <a:avLst/>
          </a:prstGeom>
          <a:solidFill>
            <a:schemeClr val="bg1">
              <a:lumMod val="85000"/>
            </a:schemeClr>
          </a:solidFill>
        </p:spPr>
      </p:pic>
      <p:pic>
        <p:nvPicPr>
          <p:cNvPr id="13" name="Picture 12"/>
          <p:cNvPicPr/>
          <p:nvPr/>
        </p:nvPicPr>
        <p:blipFill>
          <a:blip r:embed="rId3" cstate="print">
            <a:extLst>
              <a:ext uri="{28A0092B-C50C-407E-A947-70E740481C1C}">
                <a14:useLocalDpi xmlns:a14="http://schemas.microsoft.com/office/drawing/2010/main" val="0"/>
              </a:ext>
            </a:extLst>
          </a:blip>
          <a:stretch>
            <a:fillRect/>
          </a:stretch>
        </p:blipFill>
        <p:spPr>
          <a:xfrm>
            <a:off x="611560" y="5661248"/>
            <a:ext cx="1122045" cy="963930"/>
          </a:xfrm>
          <a:prstGeom prst="rect">
            <a:avLst/>
          </a:prstGeom>
        </p:spPr>
      </p:pic>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979712" y="5805264"/>
            <a:ext cx="576064" cy="736212"/>
          </a:xfrm>
          <a:prstGeom prst="rect">
            <a:avLst/>
          </a:prstGeom>
        </p:spPr>
      </p:pic>
      <p:pic>
        <p:nvPicPr>
          <p:cNvPr id="15" name="Picture 14" descr="Object Consulting – Software development for large-scale business applications, Sydney, Melbourne Australia">
            <a:hlinkClick r:id="rId5" tooltip="&quot;&quo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71800" y="6021288"/>
            <a:ext cx="927735" cy="398145"/>
          </a:xfrm>
          <a:prstGeom prst="rect">
            <a:avLst/>
          </a:prstGeom>
          <a:noFill/>
          <a:ln>
            <a:noFill/>
          </a:ln>
        </p:spPr>
      </p:pic>
      <p:pic>
        <p:nvPicPr>
          <p:cNvPr id="16" name="Picture 15"/>
          <p:cNvPicPr/>
          <p:nvPr/>
        </p:nvPicPr>
        <p:blipFill>
          <a:blip r:embed="rId7">
            <a:extLst>
              <a:ext uri="{28A0092B-C50C-407E-A947-70E740481C1C}">
                <a14:useLocalDpi xmlns:a14="http://schemas.microsoft.com/office/drawing/2010/main" val="0"/>
              </a:ext>
            </a:extLst>
          </a:blip>
          <a:stretch>
            <a:fillRect/>
          </a:stretch>
        </p:blipFill>
        <p:spPr>
          <a:xfrm>
            <a:off x="3923928" y="6021288"/>
            <a:ext cx="1218565" cy="457200"/>
          </a:xfrm>
          <a:prstGeom prst="rect">
            <a:avLst/>
          </a:prstGeom>
        </p:spPr>
      </p:pic>
      <p:pic>
        <p:nvPicPr>
          <p:cNvPr id="17" name="Picture 16" descr="https://encrypted-tbn1.gstatic.com/images?q=tbn:ANd9GcTqyULz4iedKjR5uCCa6tfQkd80Tmt24kvK_0Lr6I-GFdsKi-KNYKACpQ">
            <a:hlinkClick r:id="rId8"/>
          </p:cNvPr>
          <p:cNvPicPr/>
          <p:nvPr/>
        </p:nvPicPr>
        <p:blipFill>
          <a:blip r:embed="rId9">
            <a:extLst>
              <a:ext uri="{28A0092B-C50C-407E-A947-70E740481C1C}">
                <a14:useLocalDpi xmlns:a14="http://schemas.microsoft.com/office/drawing/2010/main" val="0"/>
              </a:ext>
            </a:extLst>
          </a:blip>
          <a:srcRect/>
          <a:stretch>
            <a:fillRect/>
          </a:stretch>
        </p:blipFill>
        <p:spPr bwMode="auto">
          <a:xfrm>
            <a:off x="5317217" y="5877272"/>
            <a:ext cx="622935" cy="663575"/>
          </a:xfrm>
          <a:prstGeom prst="rect">
            <a:avLst/>
          </a:prstGeom>
          <a:noFill/>
          <a:ln>
            <a:noFill/>
          </a:ln>
        </p:spPr>
      </p:pic>
      <p:pic>
        <p:nvPicPr>
          <p:cNvPr id="18" name="Picture 17"/>
          <p:cNvPicPr/>
          <p:nvPr/>
        </p:nvPicPr>
        <p:blipFill>
          <a:blip r:embed="rId10">
            <a:extLst>
              <a:ext uri="{28A0092B-C50C-407E-A947-70E740481C1C}">
                <a14:useLocalDpi xmlns:a14="http://schemas.microsoft.com/office/drawing/2010/main" val="0"/>
              </a:ext>
            </a:extLst>
          </a:blip>
          <a:stretch>
            <a:fillRect/>
          </a:stretch>
        </p:blipFill>
        <p:spPr>
          <a:xfrm>
            <a:off x="6156176" y="6093296"/>
            <a:ext cx="988060" cy="340360"/>
          </a:xfrm>
          <a:prstGeom prst="rect">
            <a:avLst/>
          </a:prstGeom>
        </p:spPr>
      </p:pic>
      <p:pic>
        <p:nvPicPr>
          <p:cNvPr id="1034" name="Picture 10" descr="Image result for spc">
            <a:hlinkClick r:id="rId11"/>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308304" y="5983183"/>
            <a:ext cx="1282976" cy="542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18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Overview</a:t>
            </a:r>
            <a:endParaRPr lang="en-AU" sz="2800" b="1" dirty="0"/>
          </a:p>
        </p:txBody>
      </p:sp>
      <p:sp>
        <p:nvSpPr>
          <p:cNvPr id="7" name="TextBox 6"/>
          <p:cNvSpPr txBox="1"/>
          <p:nvPr/>
        </p:nvSpPr>
        <p:spPr>
          <a:xfrm>
            <a:off x="539552" y="1628800"/>
            <a:ext cx="8136904" cy="5042406"/>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AU" sz="2000" dirty="0" smtClean="0"/>
              <a:t>Birth Registration is estimated to be:    96 % complete – within 1 year of birth.</a:t>
            </a:r>
            <a:endParaRPr lang="en-AU" sz="2000" dirty="0"/>
          </a:p>
          <a:p>
            <a:pPr marL="342900" indent="-342900">
              <a:spcAft>
                <a:spcPts val="1000"/>
              </a:spcAft>
              <a:buFont typeface="Arial" panose="020B0604020202020204" pitchFamily="34" charset="0"/>
              <a:buChar char="•"/>
            </a:pPr>
            <a:r>
              <a:rPr lang="en-AU" sz="2000" dirty="0"/>
              <a:t>Birth certificates </a:t>
            </a:r>
            <a:r>
              <a:rPr lang="en-AU" sz="2000" dirty="0" smtClean="0"/>
              <a:t>are available for all births once event is registered</a:t>
            </a:r>
            <a:r>
              <a:rPr lang="en-AU" sz="2000" dirty="0"/>
              <a:t>.</a:t>
            </a:r>
          </a:p>
          <a:p>
            <a:pPr marL="342900" indent="-342900">
              <a:spcAft>
                <a:spcPts val="1000"/>
              </a:spcAft>
              <a:buFont typeface="Arial" panose="020B0604020202020204" pitchFamily="34" charset="0"/>
              <a:buChar char="•"/>
            </a:pPr>
            <a:r>
              <a:rPr lang="en-AU" sz="2000" dirty="0" smtClean="0"/>
              <a:t>Death </a:t>
            </a:r>
            <a:r>
              <a:rPr lang="en-AU" sz="2000" dirty="0"/>
              <a:t>Registration is estimated to be:    </a:t>
            </a:r>
            <a:r>
              <a:rPr lang="en-AU" sz="2000" dirty="0" smtClean="0"/>
              <a:t>58 </a:t>
            </a:r>
            <a:r>
              <a:rPr lang="en-AU" sz="2000" dirty="0"/>
              <a:t>% </a:t>
            </a:r>
            <a:r>
              <a:rPr lang="en-AU" sz="2000" dirty="0" smtClean="0"/>
              <a:t>complete – within 1 year of death </a:t>
            </a:r>
            <a:endParaRPr lang="en-AU" sz="2000" dirty="0"/>
          </a:p>
          <a:p>
            <a:pPr marL="342900" indent="-342900">
              <a:spcAft>
                <a:spcPts val="1000"/>
              </a:spcAft>
              <a:buFont typeface="Arial" panose="020B0604020202020204" pitchFamily="34" charset="0"/>
              <a:buChar char="•"/>
            </a:pPr>
            <a:r>
              <a:rPr lang="en-AU" sz="2000" dirty="0" smtClean="0"/>
              <a:t>Cause of death (from a medical certificate) is provided for   100 % of all deaths</a:t>
            </a:r>
            <a:endParaRPr lang="en-AU" sz="2000" dirty="0"/>
          </a:p>
          <a:p>
            <a:pPr marL="342900" indent="-342900">
              <a:spcAft>
                <a:spcPts val="1000"/>
              </a:spcAft>
              <a:buFont typeface="Arial" panose="020B0604020202020204" pitchFamily="34" charset="0"/>
              <a:buChar char="•"/>
            </a:pPr>
            <a:r>
              <a:rPr lang="en-AU" sz="2000" dirty="0" smtClean="0"/>
              <a:t>Tonga’s National Civil Registration and Vital Statistics Committee was re-established with extended membership in 2014.  Currently members are from the following Government Ministries/ Departments:</a:t>
            </a:r>
          </a:p>
          <a:p>
            <a:pPr>
              <a:spcAft>
                <a:spcPts val="1000"/>
              </a:spcAft>
            </a:pPr>
            <a:r>
              <a:rPr lang="en-AU" sz="2000" dirty="0" smtClean="0"/>
              <a:t>    Ministry of Health, Ministry of Justice, Statistics Department,    Ministry of Internal Affairs,  Ministry of Finance, Ministry of Education, Ministry of Police, Elections Office, National ID Office and the Courts. </a:t>
            </a:r>
          </a:p>
        </p:txBody>
      </p:sp>
    </p:spTree>
    <p:extLst>
      <p:ext uri="{BB962C8B-B14F-4D97-AF65-F5344CB8AC3E}">
        <p14:creationId xmlns:p14="http://schemas.microsoft.com/office/powerpoint/2010/main" val="3300242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DATA storage and Protection</a:t>
            </a:r>
            <a:endParaRPr lang="en-AU" sz="2800" b="1" dirty="0"/>
          </a:p>
        </p:txBody>
      </p:sp>
      <p:sp>
        <p:nvSpPr>
          <p:cNvPr id="7" name="TextBox 6"/>
          <p:cNvSpPr txBox="1"/>
          <p:nvPr/>
        </p:nvSpPr>
        <p:spPr>
          <a:xfrm>
            <a:off x="683568" y="1844824"/>
            <a:ext cx="8136904" cy="4991110"/>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AU" sz="2000" dirty="0" smtClean="0"/>
              <a:t>The CR data is stored at the Central Registry and in the sub-registries at the outer-islands. Most of the paper records are now in the Archive at the Central Registry, Nuku’alofa and current records are in the sub-registries together with photocopies of records since transferred to the Archive.  All have access to the core data. </a:t>
            </a:r>
          </a:p>
          <a:p>
            <a:pPr marL="342900" indent="-342900">
              <a:spcAft>
                <a:spcPts val="1000"/>
              </a:spcAft>
              <a:buFont typeface="Arial" panose="020B0604020202020204" pitchFamily="34" charset="0"/>
              <a:buChar char="•"/>
            </a:pPr>
            <a:r>
              <a:rPr lang="en-AU" sz="2000" dirty="0" smtClean="0"/>
              <a:t>Records are stored both in the electronic and manual forms. </a:t>
            </a:r>
          </a:p>
          <a:p>
            <a:pPr marL="342900" indent="-342900">
              <a:spcAft>
                <a:spcPts val="1000"/>
              </a:spcAft>
              <a:buFont typeface="Arial" panose="020B0604020202020204" pitchFamily="34" charset="0"/>
              <a:buChar char="•"/>
            </a:pPr>
            <a:r>
              <a:rPr lang="en-AU" sz="2000" dirty="0" smtClean="0"/>
              <a:t>Data is backed up and stored at the Defence Services compound within a mile of the Registrar General’s Office in Nuku’alofa.</a:t>
            </a:r>
          </a:p>
          <a:p>
            <a:pPr marL="342900" indent="-342900">
              <a:spcAft>
                <a:spcPts val="1000"/>
              </a:spcAft>
              <a:buFont typeface="Arial" panose="020B0604020202020204" pitchFamily="34" charset="0"/>
              <a:buChar char="•"/>
            </a:pPr>
            <a:r>
              <a:rPr lang="en-AU" sz="2000" dirty="0" smtClean="0"/>
              <a:t>Back up is done on a weekly basis.</a:t>
            </a:r>
          </a:p>
          <a:p>
            <a:pPr marL="342900" indent="-342900">
              <a:spcAft>
                <a:spcPts val="1000"/>
              </a:spcAft>
              <a:buFont typeface="Arial" panose="020B0604020202020204" pitchFamily="34" charset="0"/>
              <a:buChar char="•"/>
            </a:pPr>
            <a:endParaRPr lang="en-AU" sz="2000" dirty="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p:txBody>
      </p:sp>
    </p:spTree>
    <p:extLst>
      <p:ext uri="{BB962C8B-B14F-4D97-AF65-F5344CB8AC3E}">
        <p14:creationId xmlns:p14="http://schemas.microsoft.com/office/powerpoint/2010/main" val="3203623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fontScale="90000"/>
          </a:bodyPr>
          <a:lstStyle/>
          <a:p>
            <a:r>
              <a:rPr lang="en-AU" sz="2800" b="1" dirty="0" smtClean="0"/>
              <a:t>Major challenges FOR CRVS </a:t>
            </a:r>
            <a:br>
              <a:rPr lang="en-AU" sz="2800" b="1" dirty="0" smtClean="0"/>
            </a:br>
            <a:r>
              <a:rPr lang="en-AU" sz="2800" b="1" dirty="0" smtClean="0"/>
              <a:t>(pre and post Disaster)</a:t>
            </a:r>
            <a:endParaRPr lang="en-AU" sz="2800" b="1" dirty="0"/>
          </a:p>
        </p:txBody>
      </p:sp>
      <p:sp>
        <p:nvSpPr>
          <p:cNvPr id="7" name="TextBox 6"/>
          <p:cNvSpPr txBox="1"/>
          <p:nvPr/>
        </p:nvSpPr>
        <p:spPr>
          <a:xfrm>
            <a:off x="656408" y="1826718"/>
            <a:ext cx="8136904" cy="5632311"/>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AU" sz="1600" dirty="0" smtClean="0"/>
              <a:t>The two challenges that are priorities in our system of planning is LEGISLATION UPDATES and the NEED TO IMPROVE DATA SHARING</a:t>
            </a:r>
            <a:endParaRPr lang="en-AU" sz="1600" dirty="0"/>
          </a:p>
          <a:p>
            <a:pPr marL="342900" indent="-342900">
              <a:spcAft>
                <a:spcPts val="600"/>
              </a:spcAft>
              <a:buFont typeface="Arial" panose="020B0604020202020204" pitchFamily="34" charset="0"/>
              <a:buChar char="•"/>
            </a:pPr>
            <a:r>
              <a:rPr lang="en-AU" sz="1600" dirty="0" smtClean="0"/>
              <a:t>It is a crucial time in the development of Civil Registration and Vital Statistics in Tonga.  We are becoming more integrated as Government  Ministries/ Departments/ in the way we conduct everyday business nowadays.  However, the legislation is not up to date to take into account technological advancements and the opportunities in linking up with other working partners/stakeholders. </a:t>
            </a:r>
          </a:p>
          <a:p>
            <a:pPr marL="342900" indent="-342900">
              <a:spcAft>
                <a:spcPts val="600"/>
              </a:spcAft>
              <a:buFont typeface="Arial" panose="020B0604020202020204" pitchFamily="34" charset="0"/>
              <a:buChar char="•"/>
            </a:pPr>
            <a:r>
              <a:rPr lang="en-AU" sz="1600" dirty="0"/>
              <a:t>F</a:t>
            </a:r>
            <a:r>
              <a:rPr lang="en-AU" sz="1600" dirty="0" smtClean="0"/>
              <a:t>urther there is a need to specifically provide a guide for sub-registrars on what to do immediately in  areas away from the Central Registry or if the Central Registry is the one affected how to proceed in more remote locations.  </a:t>
            </a:r>
            <a:endParaRPr lang="en-AU" sz="1600" dirty="0"/>
          </a:p>
          <a:p>
            <a:pPr marL="342900" indent="-342900">
              <a:spcAft>
                <a:spcPts val="600"/>
              </a:spcAft>
              <a:buFont typeface="Arial" panose="020B0604020202020204" pitchFamily="34" charset="0"/>
              <a:buChar char="•"/>
            </a:pPr>
            <a:r>
              <a:rPr lang="en-AU" sz="1600" dirty="0" smtClean="0"/>
              <a:t>The Tongan Government has been working towards setting up of e-Government  and we have begun the process of drafting up of reports and framework which the World Bank is helping out with.</a:t>
            </a:r>
          </a:p>
          <a:p>
            <a:pPr marL="342900" indent="-342900">
              <a:spcAft>
                <a:spcPts val="600"/>
              </a:spcAft>
              <a:buFont typeface="Arial" panose="020B0604020202020204" pitchFamily="34" charset="0"/>
              <a:buChar char="•"/>
            </a:pPr>
            <a:r>
              <a:rPr lang="en-AU" sz="1600" dirty="0" smtClean="0"/>
              <a:t>The need to improve services so that we extend it to our population living abroad is another aspect we are addressing right now.  This involves multiple layers of engagement ,for example, the deportation of illegal immigrants within the region.</a:t>
            </a:r>
            <a:endParaRPr lang="en-AU" sz="1600" dirty="0"/>
          </a:p>
          <a:p>
            <a:pPr marL="800100" lvl="1" indent="-342900">
              <a:spcAft>
                <a:spcPts val="600"/>
              </a:spcAft>
              <a:buFont typeface="Courier New" panose="02070309020205020404" pitchFamily="49" charset="0"/>
              <a:buChar char="o"/>
            </a:pPr>
            <a:endParaRPr lang="en-AU" sz="1600" dirty="0" smtClean="0"/>
          </a:p>
          <a:p>
            <a:pPr marL="800100" lvl="1" indent="-342900">
              <a:spcAft>
                <a:spcPts val="600"/>
              </a:spcAft>
              <a:buFont typeface="Courier New" panose="02070309020205020404" pitchFamily="49" charset="0"/>
              <a:buChar char="o"/>
            </a:pPr>
            <a:endParaRPr lang="en-AU" sz="1600" dirty="0" smtClean="0"/>
          </a:p>
          <a:p>
            <a:pPr lvl="1">
              <a:spcAft>
                <a:spcPts val="600"/>
              </a:spcAft>
            </a:pPr>
            <a:endParaRPr lang="en-AU" sz="1600" dirty="0"/>
          </a:p>
          <a:p>
            <a:pPr marL="342900" indent="-342900">
              <a:spcAft>
                <a:spcPts val="600"/>
              </a:spcAft>
              <a:buFont typeface="Arial" panose="020B0604020202020204" pitchFamily="34" charset="0"/>
              <a:buChar char="•"/>
            </a:pPr>
            <a:endParaRPr lang="en-AU" sz="1600" dirty="0"/>
          </a:p>
        </p:txBody>
      </p:sp>
    </p:spTree>
    <p:extLst>
      <p:ext uri="{BB962C8B-B14F-4D97-AF65-F5344CB8AC3E}">
        <p14:creationId xmlns:p14="http://schemas.microsoft.com/office/powerpoint/2010/main" val="545113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disaster scale up</a:t>
            </a:r>
            <a:endParaRPr lang="en-AU" sz="2800" b="1" dirty="0"/>
          </a:p>
        </p:txBody>
      </p:sp>
      <p:sp>
        <p:nvSpPr>
          <p:cNvPr id="7" name="TextBox 6"/>
          <p:cNvSpPr txBox="1"/>
          <p:nvPr/>
        </p:nvSpPr>
        <p:spPr>
          <a:xfrm>
            <a:off x="251520" y="1628800"/>
            <a:ext cx="8568952" cy="5001369"/>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AU" sz="1600" dirty="0" smtClean="0"/>
              <a:t>From experience when there is a disaster registration is not high priority although it is essential for the recovery efforts in the aftermath.  Selected officers are normally sent out to assess the situation and the Registrar General on the advice of senior officers directs the responses required.</a:t>
            </a:r>
          </a:p>
          <a:p>
            <a:pPr marL="342900" indent="-342900">
              <a:spcAft>
                <a:spcPts val="600"/>
              </a:spcAft>
              <a:buFont typeface="Arial" panose="020B0604020202020204" pitchFamily="34" charset="0"/>
              <a:buChar char="•"/>
            </a:pPr>
            <a:r>
              <a:rPr lang="en-AU" sz="1600" dirty="0" smtClean="0"/>
              <a:t>Ideally there are duplicates of all the records sent to the Central Registry on a yearly basis so there has always been back up there.  However, in some cases there were failures to transfer records in certain years so that there is a need to register afresh in a special programme designed to capture as many from those particular years as possible then look at other sources to see if there are individuals who have been missed.  This happened during the tsunami of 2009 when the </a:t>
            </a:r>
            <a:r>
              <a:rPr lang="en-AU" sz="1600" dirty="0" err="1" smtClean="0"/>
              <a:t>Niuatoputapu</a:t>
            </a:r>
            <a:r>
              <a:rPr lang="en-AU" sz="1600" dirty="0" smtClean="0"/>
              <a:t> sub-registry was totally destroyed paper records not sent over to the Central Registry for a few years.</a:t>
            </a:r>
          </a:p>
          <a:p>
            <a:pPr marL="342900" indent="-342900">
              <a:spcAft>
                <a:spcPts val="600"/>
              </a:spcAft>
              <a:buFont typeface="Arial" panose="020B0604020202020204" pitchFamily="34" charset="0"/>
              <a:buChar char="•"/>
            </a:pPr>
            <a:r>
              <a:rPr lang="en-AU" sz="1600" dirty="0" smtClean="0"/>
              <a:t>In the wake of cyclone Ian in 2015 the need for registration records to confirm identities of land occupiers was clearly evident.  The issue was more to do with land ownership and the donors’ need to rebuild on properties that did not necessarily belong to occupiers.  The building housing the sub-registry in </a:t>
            </a:r>
            <a:r>
              <a:rPr lang="en-AU" sz="1600" dirty="0" err="1" smtClean="0"/>
              <a:t>Ha’apai</a:t>
            </a:r>
            <a:r>
              <a:rPr lang="en-AU" sz="1600" dirty="0" smtClean="0"/>
              <a:t> was pushed clear of its foundation but there was minimal damage to the records. </a:t>
            </a:r>
          </a:p>
          <a:p>
            <a:pPr marL="342900" indent="-342900">
              <a:spcAft>
                <a:spcPts val="600"/>
              </a:spcAft>
              <a:buFont typeface="Arial" panose="020B0604020202020204" pitchFamily="34" charset="0"/>
              <a:buChar char="•"/>
            </a:pPr>
            <a:r>
              <a:rPr lang="en-AU" sz="1600" dirty="0" smtClean="0"/>
              <a:t>Another scenario of a different kind where the registry had to ‘improvise’ was during the Civil Servants strike of 2006 when people required their records for weddings or to acquire a passport for urgent travels</a:t>
            </a:r>
            <a:endParaRPr lang="en-AU" sz="1600" dirty="0"/>
          </a:p>
        </p:txBody>
      </p:sp>
    </p:spTree>
    <p:extLst>
      <p:ext uri="{BB962C8B-B14F-4D97-AF65-F5344CB8AC3E}">
        <p14:creationId xmlns:p14="http://schemas.microsoft.com/office/powerpoint/2010/main" val="132934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16225</TotalTime>
  <Words>715</Words>
  <Application>Microsoft Office PowerPoint</Application>
  <PresentationFormat>On-screen Show (4:3)</PresentationFormat>
  <Paragraphs>29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Apothecary</vt:lpstr>
      <vt:lpstr>tonga Temaleti m.a. pahulu</vt:lpstr>
      <vt:lpstr>Overview</vt:lpstr>
      <vt:lpstr>DATA storage and Protection</vt:lpstr>
      <vt:lpstr>Major challenges FOR CRVS  (pre and post Disaster)</vt:lpstr>
      <vt:lpstr>disaster scale up</vt:lpstr>
    </vt:vector>
  </TitlesOfParts>
  <Company>SPC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CRVS for SDGs and Healthy Islands</dc:title>
  <dc:creator>Karen Carter</dc:creator>
  <cp:lastModifiedBy>Selesitina Faamoe</cp:lastModifiedBy>
  <cp:revision>70</cp:revision>
  <cp:lastPrinted>2016-04-19T04:07:42Z</cp:lastPrinted>
  <dcterms:created xsi:type="dcterms:W3CDTF">2016-04-18T04:38:34Z</dcterms:created>
  <dcterms:modified xsi:type="dcterms:W3CDTF">2017-09-28T23:07:52Z</dcterms:modified>
</cp:coreProperties>
</file>