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tags/tag1.xml" ContentType="application/vnd.openxmlformats-officedocument.presentationml.tags+xml"/>
  <Override PartName="/ppt/notesSlides/notesSlide3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96" r:id="rId2"/>
  </p:sldMasterIdLst>
  <p:notesMasterIdLst>
    <p:notesMasterId r:id="rId11"/>
  </p:notesMasterIdLst>
  <p:handoutMasterIdLst>
    <p:handoutMasterId r:id="rId12"/>
  </p:handoutMasterIdLst>
  <p:sldIdLst>
    <p:sldId id="257" r:id="rId3"/>
    <p:sldId id="258" r:id="rId4"/>
    <p:sldId id="262" r:id="rId5"/>
    <p:sldId id="282" r:id="rId6"/>
    <p:sldId id="280" r:id="rId7"/>
    <p:sldId id="281" r:id="rId8"/>
    <p:sldId id="279" r:id="rId9"/>
    <p:sldId id="278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pos="7296" userDrawn="1">
          <p15:clr>
            <a:srgbClr val="A4A3A4"/>
          </p15:clr>
        </p15:guide>
        <p15:guide id="4" orient="horz" pos="412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89911" autoAdjust="0"/>
  </p:normalViewPr>
  <p:slideViewPr>
    <p:cSldViewPr snapToGrid="0">
      <p:cViewPr varScale="1">
        <p:scale>
          <a:sx n="107" d="100"/>
          <a:sy n="107" d="100"/>
        </p:scale>
        <p:origin x="138" y="180"/>
      </p:cViewPr>
      <p:guideLst>
        <p:guide orient="horz" pos="2160"/>
        <p:guide pos="3840"/>
        <p:guide pos="7296"/>
        <p:guide orient="horz" pos="4128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 showGuides="1">
      <p:cViewPr varScale="1">
        <p:scale>
          <a:sx n="76" d="100"/>
          <a:sy n="76" d="100"/>
        </p:scale>
        <p:origin x="2538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handoutMaster" Target="handoutMasters/handoutMaster1.xml"/><Relationship Id="rId17" Type="http://schemas.microsoft.com/office/2015/10/relationships/revisionInfo" Target="revisionInfo.xml"/><Relationship Id="rId2" Type="http://schemas.openxmlformats.org/officeDocument/2006/relationships/slideMaster" Target="slideMasters/slideMaster1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C1036AA-F5D3-4098-B0E3-2F97FAF62E60}" type="doc">
      <dgm:prSet loTypeId="urn:microsoft.com/office/officeart/2005/8/layout/radial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522551CE-F995-4231-BFF3-248091582D9A}" type="pres">
      <dgm:prSet presAssocID="{FC1036AA-F5D3-4098-B0E3-2F97FAF62E60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D0A659AC-7FA7-4B2B-BCA5-7CFB2ADD576A}" type="pres">
      <dgm:prSet presAssocID="{FC1036AA-F5D3-4098-B0E3-2F97FAF62E60}" presName="cycle" presStyleCnt="0"/>
      <dgm:spPr/>
    </dgm:pt>
  </dgm:ptLst>
  <dgm:cxnLst>
    <dgm:cxn modelId="{1522EB6C-81C2-4361-B553-8E02F19963F4}" type="presOf" srcId="{FC1036AA-F5D3-4098-B0E3-2F97FAF62E60}" destId="{522551CE-F995-4231-BFF3-248091582D9A}" srcOrd="0" destOrd="0" presId="urn:microsoft.com/office/officeart/2005/8/layout/radial2"/>
    <dgm:cxn modelId="{69DE20F1-1ABC-4612-98B3-350A94B2E2A6}" type="presParOf" srcId="{522551CE-F995-4231-BFF3-248091582D9A}" destId="{D0A659AC-7FA7-4B2B-BCA5-7CFB2ADD576A}" srcOrd="0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796EA6-6F25-4F19-87BA-7ADCC16DAEFF}" type="datetimeFigureOut">
              <a:rPr lang="en-US" smtClean="0"/>
              <a:pPr/>
              <a:t>20/11/2017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4E50CC-F33A-4EF4-9F12-93EC4A21A0C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32950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9C172E-A8B5-46F6-B05C-DFA3E2E0F207}" type="datetimeFigureOut">
              <a:rPr lang="en-US" smtClean="0"/>
              <a:pPr/>
              <a:t>20/11/2017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674CE4-FBD8-4481-AEFB-CA53E599A74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32681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674CE4-FBD8-4481-AEFB-CA53E599A745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79742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How presentation will benefit audience: Adult learners are more interested in a subject if they know how or why it is important to them.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Presenter’s level of expertise in the subject: Briefly state your credentials in this area, or explain why participants should listen to you.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2FD335-6D8E-486A-8F5F-DFC7325903FF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8670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891980-0BF3-461C-95D4-87E094E9751C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57705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7213577" y="3810001"/>
            <a:ext cx="4978425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4" name="Rectangle 23"/>
          <p:cNvSpPr/>
          <p:nvPr/>
        </p:nvSpPr>
        <p:spPr>
          <a:xfrm flipV="1">
            <a:off x="7213601" y="3897010"/>
            <a:ext cx="49784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5" name="Rectangle 24"/>
          <p:cNvSpPr/>
          <p:nvPr/>
        </p:nvSpPr>
        <p:spPr>
          <a:xfrm flipV="1">
            <a:off x="7213601" y="4115167"/>
            <a:ext cx="49784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6" name="Rectangle 25"/>
          <p:cNvSpPr/>
          <p:nvPr/>
        </p:nvSpPr>
        <p:spPr>
          <a:xfrm flipV="1">
            <a:off x="7213600" y="4164403"/>
            <a:ext cx="262128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7" name="Rectangle 26"/>
          <p:cNvSpPr/>
          <p:nvPr/>
        </p:nvSpPr>
        <p:spPr>
          <a:xfrm flipV="1">
            <a:off x="7213600" y="4199572"/>
            <a:ext cx="262128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7213600" y="3962400"/>
            <a:ext cx="408432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9835343" y="4060983"/>
            <a:ext cx="21336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12192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10" name="Rectangle 9"/>
          <p:cNvSpPr/>
          <p:nvPr/>
        </p:nvSpPr>
        <p:spPr>
          <a:xfrm>
            <a:off x="1" y="3675528"/>
            <a:ext cx="12192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11" name="Rectangle 10"/>
          <p:cNvSpPr/>
          <p:nvPr/>
        </p:nvSpPr>
        <p:spPr>
          <a:xfrm flipV="1">
            <a:off x="8552068" y="3643090"/>
            <a:ext cx="3639933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12192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8940800" y="4206240"/>
            <a:ext cx="1280160" cy="457200"/>
          </a:xfrm>
        </p:spPr>
        <p:txBody>
          <a:bodyPr/>
          <a:lstStyle/>
          <a:p>
            <a:fld id="{4E708F12-96AD-4ED4-8132-A78F5E42C1F5}" type="datetime1">
              <a:rPr lang="en-US" smtClean="0"/>
              <a:pPr/>
              <a:t>20/11/2017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7213600" y="4205288"/>
            <a:ext cx="1727200" cy="457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1093451" y="1136"/>
            <a:ext cx="996949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401CF334-2D5C-4859-84A6-CA7E6E43FAE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609600" y="3899938"/>
            <a:ext cx="6604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09600" y="2401888"/>
            <a:ext cx="112776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01152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FA170-8299-44AD-AEEF-FC686C3D7804}" type="datetime1">
              <a:rPr lang="en-US" smtClean="0"/>
              <a:pPr/>
              <a:t>20/11/2017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4678442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1763A-68EC-4ECD-9620-D9FE9CDDD622}" type="datetime1">
              <a:rPr lang="en-US" smtClean="0"/>
              <a:pPr/>
              <a:t>20/11/2017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143000"/>
            <a:ext cx="8331200" cy="544830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1143000"/>
            <a:ext cx="2540000" cy="5448300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9780883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8BEDD-6160-49BB-B372-861DE7DE9BA5}" type="datetime1">
              <a:rPr lang="en-US" smtClean="0"/>
              <a:pPr/>
              <a:t>20/11/2017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5943031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E819F-B7FD-4B29-8F66-9E318144BC2A}" type="datetime1">
              <a:rPr lang="en-US" smtClean="0"/>
              <a:pPr/>
              <a:t>20/11/2017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3367088"/>
            <a:ext cx="103632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1981201"/>
            <a:ext cx="103632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chemeClr val="accent2"/>
                </a:solidFill>
                <a:effectLst/>
              </a:defRPr>
            </a:lvl1pPr>
          </a:lstStyle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2705127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A159C-B6E0-4F10-9F4A-2FA57003B139}" type="datetime1">
              <a:rPr lang="en-US" smtClean="0"/>
              <a:pPr/>
              <a:t>20/11/2017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2249425"/>
            <a:ext cx="5384800" cy="4341875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249425"/>
            <a:ext cx="5384800" cy="4341875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4464451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 mod="1">
    <p:ext uri="{DCECCB84-F9BA-43D5-87BE-67443E8EF086}">
      <p15:sldGuideLst xmlns:p15="http://schemas.microsoft.com/office/powerpoint/2012/main">
        <p15:guide id="0" orient="horz" pos="2160" userDrawn="1">
          <p15:clr>
            <a:srgbClr val="FBAE40"/>
          </p15:clr>
        </p15:guide>
        <p15:guide id="1" pos="3840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8170CBBB-D1D1-4386-A5E9-07F3477B78F3}" type="datetime1">
              <a:rPr lang="en-US" smtClean="0"/>
              <a:pPr/>
              <a:t>20/11/2017</a:t>
            </a:fld>
            <a:endParaRPr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401CF334-2D5C-4859-84A6-CA7E6E43FAE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91073" y="2708519"/>
            <a:ext cx="5389033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294968" y="2244970"/>
            <a:ext cx="5389033" cy="457200"/>
          </a:xfrm>
          <a:solidFill>
            <a:schemeClr val="accent2">
              <a:lumMod val="60000"/>
              <a:lumOff val="4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508000" y="2708519"/>
            <a:ext cx="5388864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0" y="2244970"/>
            <a:ext cx="5388864" cy="457200"/>
          </a:xfrm>
          <a:solidFill>
            <a:schemeClr val="accent2">
              <a:lumMod val="60000"/>
              <a:lumOff val="4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1143000"/>
            <a:ext cx="11176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707165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778240" y="612648"/>
            <a:ext cx="1276352" cy="457200"/>
          </a:xfrm>
        </p:spPr>
        <p:txBody>
          <a:bodyPr/>
          <a:lstStyle/>
          <a:p>
            <a:fld id="{9FA4CAD8-0EA7-4615-B69B-B2F199EF3A93}" type="datetime1">
              <a:rPr lang="en-US" smtClean="0"/>
              <a:pPr/>
              <a:t>20/11/2017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7010400" y="612648"/>
            <a:ext cx="1767840" cy="457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0899648" y="2272"/>
            <a:ext cx="1016000" cy="365760"/>
          </a:xfrm>
        </p:spPr>
        <p:txBody>
          <a:bodyPr/>
          <a:lstStyle/>
          <a:p>
            <a:fld id="{401CF334-2D5C-4859-84A6-CA7E6E43FAE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43000"/>
            <a:ext cx="109728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8219525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34BD7-6953-492C-921B-E68B2D7F14C8}" type="datetime1">
              <a:rPr lang="en-US" smtClean="0"/>
              <a:pPr/>
              <a:t>20/11/2017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56951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17D9B-D4D3-4E23-88DF-2E354FA43196}" type="datetime1">
              <a:rPr lang="en-US" smtClean="0"/>
              <a:pPr/>
              <a:t>20/11/2017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03200" y="776287"/>
            <a:ext cx="6803136" cy="580508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7137995" y="2010727"/>
            <a:ext cx="4511040" cy="4580573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37995" y="1101970"/>
            <a:ext cx="451104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986852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1F67C5-D04E-4576-B61C-12ABA14BBD6C}" type="datetime1">
              <a:rPr lang="en-US" smtClean="0"/>
              <a:pPr/>
              <a:t>20/11/2017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38228" y="1143000"/>
            <a:ext cx="6096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17924" y="3274309"/>
            <a:ext cx="34544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53913" y="1109161"/>
            <a:ext cx="782404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8836198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9"/>
            <a:ext cx="12192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12192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30" name="Rectangle 29"/>
          <p:cNvSpPr/>
          <p:nvPr/>
        </p:nvSpPr>
        <p:spPr>
          <a:xfrm>
            <a:off x="1" y="308277"/>
            <a:ext cx="12192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31" name="Rectangle 30"/>
          <p:cNvSpPr/>
          <p:nvPr/>
        </p:nvSpPr>
        <p:spPr>
          <a:xfrm flipV="1">
            <a:off x="7213577" y="360247"/>
            <a:ext cx="4978425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32" name="Rectangle 31"/>
          <p:cNvSpPr/>
          <p:nvPr/>
        </p:nvSpPr>
        <p:spPr>
          <a:xfrm flipV="1">
            <a:off x="7213601" y="440113"/>
            <a:ext cx="49784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7209785" y="497504"/>
            <a:ext cx="408432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9831528" y="588943"/>
            <a:ext cx="21336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35" name="Rectangle 34"/>
          <p:cNvSpPr/>
          <p:nvPr/>
        </p:nvSpPr>
        <p:spPr bwMode="invGray">
          <a:xfrm>
            <a:off x="12113288" y="-2001"/>
            <a:ext cx="76835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12059308" y="-2001"/>
            <a:ext cx="3657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12033904" y="-2001"/>
            <a:ext cx="12192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38" name="Rectangle 37"/>
          <p:cNvSpPr/>
          <p:nvPr/>
        </p:nvSpPr>
        <p:spPr bwMode="invGray">
          <a:xfrm>
            <a:off x="11967231" y="-2001"/>
            <a:ext cx="36576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39" name="Rectangle 38"/>
          <p:cNvSpPr/>
          <p:nvPr/>
        </p:nvSpPr>
        <p:spPr bwMode="invGray">
          <a:xfrm>
            <a:off x="11887569" y="380"/>
            <a:ext cx="73152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40" name="Rectangle 39"/>
          <p:cNvSpPr/>
          <p:nvPr/>
        </p:nvSpPr>
        <p:spPr bwMode="invGray">
          <a:xfrm>
            <a:off x="11831300" y="380"/>
            <a:ext cx="12192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8782048" y="612648"/>
            <a:ext cx="1276352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C20F09E4-6EA4-4BF3-9FC8-FF40373B88E6}" type="datetime1">
              <a:rPr lang="en-US" smtClean="0"/>
              <a:pPr/>
              <a:t>20/11/2017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7010400" y="612648"/>
            <a:ext cx="176784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0899648" y="2272"/>
            <a:ext cx="1016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401CF334-2D5C-4859-84A6-CA7E6E43FAE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09600" y="2249424"/>
            <a:ext cx="109728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1143000"/>
            <a:ext cx="109728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21321717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tx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 panose="05020102010507070707" pitchFamily="18" charset="2"/>
        <a:buChar char="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 panose="05020102010507070707" pitchFamily="18" charset="2"/>
        <a:buChar char="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1"/>
        </a:buClr>
        <a:buFont typeface="Wingdings 2" panose="05020102010507070707" pitchFamily="18" charset="2"/>
        <a:buChar char="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1"/>
        </a:buClr>
        <a:buFont typeface="Wingdings 2" panose="05020102010507070707" pitchFamily="18" charset="2"/>
        <a:buChar char="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1"/>
        </a:buClr>
        <a:buFont typeface="Wingdings 2" panose="05020102010507070707" pitchFamily="18" charset="2"/>
        <a:buChar char="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1"/>
        </a:buClr>
        <a:buFont typeface="Wingdings 2" panose="05020102010507070707" pitchFamily="18" charset="2"/>
        <a:buChar char=""/>
        <a:defRPr kumimoji="0" sz="1500" kern="1200">
          <a:solidFill>
            <a:schemeClr val="tx2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1"/>
        </a:buClr>
        <a:buFont typeface="Wingdings 2" panose="05020102010507070707" pitchFamily="18" charset="2"/>
        <a:buChar char="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0" orient="horz" pos="2160" userDrawn="1">
          <p15:clr>
            <a:srgbClr val="F26B43"/>
          </p15:clr>
        </p15:guide>
        <p15:guide id="1" pos="3840" userDrawn="1">
          <p15:clr>
            <a:srgbClr val="F26B43"/>
          </p15:clr>
        </p15:guide>
        <p15:guide id="2" orient="horz" pos="4152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2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15686" y="4999395"/>
            <a:ext cx="6604000" cy="1752600"/>
          </a:xfrm>
        </p:spPr>
        <p:txBody>
          <a:bodyPr/>
          <a:lstStyle/>
          <a:p>
            <a:endParaRPr lang="en-US" dirty="0"/>
          </a:p>
          <a:p>
            <a:r>
              <a:rPr lang="en-US" dirty="0"/>
              <a:t>Country Team </a:t>
            </a:r>
          </a:p>
          <a:p>
            <a:r>
              <a:rPr lang="en-US" dirty="0"/>
              <a:t>Ministry of Health; Ministry of Justice and General Statistics Office of Vietnam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6828" y="1295398"/>
            <a:ext cx="11473543" cy="1237571"/>
          </a:xfrm>
        </p:spPr>
        <p:txBody>
          <a:bodyPr>
            <a:normAutofit/>
          </a:bodyPr>
          <a:lstStyle/>
          <a:p>
            <a:pPr algn="ctr"/>
            <a:r>
              <a:rPr lang="pt-BR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IMPROVE CRVS SYSTEM  IN VIETNAM</a:t>
            </a:r>
            <a:br>
              <a:rPr lang="en-US" sz="2800" dirty="0"/>
            </a:br>
            <a:endParaRPr lang="en-US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63055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2249424"/>
            <a:ext cx="10972800" cy="3998976"/>
          </a:xfrm>
        </p:spPr>
        <p:txBody>
          <a:bodyPr/>
          <a:lstStyle/>
          <a:p>
            <a:r>
              <a:rPr lang="en-US" dirty="0"/>
              <a:t>The main obstacles for achieving complete coverage of vital events registration and accuracy of registered information </a:t>
            </a:r>
          </a:p>
          <a:p>
            <a:endParaRPr lang="en-US" dirty="0"/>
          </a:p>
          <a:p>
            <a:r>
              <a:rPr lang="en-US" dirty="0"/>
              <a:t>The main obstacles for compiling the vital statistics based on civil registration data as the main source.</a:t>
            </a:r>
          </a:p>
          <a:p>
            <a:endParaRPr lang="en-US" dirty="0"/>
          </a:p>
          <a:p>
            <a:r>
              <a:rPr lang="en-US" dirty="0"/>
              <a:t>Efforts to access and improve the quality and interoperability of CRVS systems </a:t>
            </a:r>
          </a:p>
          <a:p>
            <a:endParaRPr lang="en-US" dirty="0"/>
          </a:p>
          <a:p>
            <a:pPr marL="109728" indent="0">
              <a:buNone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Contents</a:t>
            </a:r>
          </a:p>
        </p:txBody>
      </p:sp>
    </p:spTree>
    <p:extLst>
      <p:ext uri="{BB962C8B-B14F-4D97-AF65-F5344CB8AC3E}">
        <p14:creationId xmlns:p14="http://schemas.microsoft.com/office/powerpoint/2010/main" val="18518960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/>
          </a:p>
          <a:p>
            <a:r>
              <a:rPr lang="en-US" dirty="0"/>
              <a:t>Inadequate legal framework;</a:t>
            </a:r>
          </a:p>
          <a:p>
            <a:r>
              <a:rPr lang="en-US" dirty="0"/>
              <a:t>Lack of unique national ID number;</a:t>
            </a:r>
          </a:p>
          <a:p>
            <a:r>
              <a:rPr lang="en-US" dirty="0"/>
              <a:t>Lack of intersectional coordination (No cross-checking and validating mechanism data provided by MOJ, MOH &amp; GSO);</a:t>
            </a:r>
          </a:p>
          <a:p>
            <a:r>
              <a:rPr lang="en-US" dirty="0"/>
              <a:t>The quality/capacity of human resources (registrars, heath staff, statisticians)</a:t>
            </a:r>
          </a:p>
          <a:p>
            <a:r>
              <a:rPr lang="en-US" dirty="0"/>
              <a:t>Lack of database on CRVS;</a:t>
            </a:r>
          </a:p>
          <a:p>
            <a:r>
              <a:rPr lang="en-US" dirty="0"/>
              <a:t>Inadequate CoD information (underlying Cause).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The main obstacles for achieving complete coverage of vital events registration and accuracy of registered information</a:t>
            </a:r>
          </a:p>
        </p:txBody>
      </p:sp>
    </p:spTree>
    <p:extLst>
      <p:ext uri="{BB962C8B-B14F-4D97-AF65-F5344CB8AC3E}">
        <p14:creationId xmlns:p14="http://schemas.microsoft.com/office/powerpoint/2010/main" val="35143411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/>
              <a:t>Establish Steering Committee on CRVS;</a:t>
            </a:r>
          </a:p>
          <a:p>
            <a:pPr algn="just"/>
            <a:r>
              <a:rPr lang="en-US" dirty="0"/>
              <a:t>National Action Programme on CRVS for period of 2017 – 2024 (Specific targets on CRVS);</a:t>
            </a:r>
          </a:p>
          <a:p>
            <a:pPr algn="just"/>
            <a:r>
              <a:rPr lang="en-US" dirty="0"/>
              <a:t>Detailed plan for the implementation of CRVS Programme in Justice Sector.;</a:t>
            </a:r>
          </a:p>
          <a:p>
            <a:pPr algn="just"/>
            <a:r>
              <a:rPr lang="en-US" dirty="0"/>
              <a:t>e-CRD has been conducting in 17/ 63 provinces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CRVS implemented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624078" indent="-514350" algn="just">
              <a:buAutoNum type="arabicPeriod"/>
            </a:pPr>
            <a:r>
              <a:rPr lang="en-US" sz="2700" dirty="0"/>
              <a:t>Low quality of data: </a:t>
            </a:r>
            <a:r>
              <a:rPr lang="en-GB" sz="2700" dirty="0"/>
              <a:t>Registered birth and death indicators are clarified by time of registration (on-time/late registration/re-registration). Calcification of these indictors by age groups, not included causes of death, so are not consistent with international standard;</a:t>
            </a:r>
          </a:p>
          <a:p>
            <a:pPr marL="566928" indent="-457200" algn="just">
              <a:buAutoNum type="arabicPeriod"/>
            </a:pPr>
            <a:r>
              <a:rPr lang="en-GB" sz="2700" dirty="0"/>
              <a:t>Coordination mechanism in statistical evaluation and analysis is not in place.</a:t>
            </a:r>
            <a:endParaRPr lang="en-US" sz="2700" dirty="0"/>
          </a:p>
          <a:p>
            <a:pPr algn="just">
              <a:buNone/>
            </a:pPr>
            <a:r>
              <a:rPr lang="en-US" sz="2700" dirty="0"/>
              <a:t>3. IT application and modernization have not been properly invested for CRVS, therefore, most of CRVS work is manually handled and IT only plays a role in the last stage of statistics, leading to unreliable statistical quality. At the present, e-CRD have been implementing only in 17/63 provinces;</a:t>
            </a:r>
          </a:p>
          <a:p>
            <a:pPr algn="just">
              <a:buNone/>
            </a:pPr>
            <a:r>
              <a:rPr lang="en-US" sz="2700" dirty="0"/>
              <a:t>4. Lack of CoD, ICD-10 coding in health sector.</a:t>
            </a:r>
          </a:p>
          <a:p>
            <a:pPr algn="just">
              <a:buNone/>
            </a:pPr>
            <a:r>
              <a:rPr lang="en-US" sz="2700" dirty="0"/>
              <a:t>5. Population Census conducted every 10 years. Therefore, it’s hard to compare the data annually with MOJ and MOH;</a:t>
            </a:r>
          </a:p>
          <a:p>
            <a:pPr algn="just">
              <a:buNone/>
            </a:pPr>
            <a:r>
              <a:rPr lang="en-US" sz="2700" dirty="0"/>
              <a:t>6. </a:t>
            </a:r>
            <a:r>
              <a:rPr lang="en-US" sz="2900" dirty="0"/>
              <a:t>Civil </a:t>
            </a:r>
            <a:r>
              <a:rPr lang="en-GB" sz="2900" dirty="0"/>
              <a:t>Registrars at different levels fall short of specialized standards, lack in-depth training in statistics and sufficient skills at work;</a:t>
            </a:r>
          </a:p>
          <a:p>
            <a:pPr algn="just">
              <a:buNone/>
            </a:pPr>
            <a:r>
              <a:rPr lang="en-GB" dirty="0"/>
              <a:t>7. Limited infrastructures, technology, and budget for CRVS. There is not yet extensive investment on information technology, modernization of CRVS work</a:t>
            </a:r>
            <a:endParaRPr lang="en-US" sz="2900" dirty="0"/>
          </a:p>
          <a:p>
            <a:pPr algn="just">
              <a:buNone/>
            </a:pPr>
            <a:endParaRPr lang="en-US" sz="2500" dirty="0"/>
          </a:p>
          <a:p>
            <a:pPr marL="365760" lvl="2" indent="-256032">
              <a:buClr>
                <a:schemeClr val="accent3"/>
              </a:buClr>
              <a:buNone/>
            </a:pPr>
            <a:endParaRPr lang="en-US" dirty="0"/>
          </a:p>
          <a:p>
            <a:pPr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The main obstacles for compiling the vital statistics based on civil registration data as the main source</a:t>
            </a:r>
            <a:br>
              <a:rPr lang="en-US" b="1" dirty="0"/>
            </a:b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5143411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GB" dirty="0"/>
              <a:t>Improve awareness of key stakeholders on CRVS;</a:t>
            </a:r>
          </a:p>
          <a:p>
            <a:r>
              <a:rPr lang="en-GB" dirty="0"/>
              <a:t>Standardize vital statistics forms, international form of cause of death; apply verbal autopsy for the death outside of health facilities; develop CRVS indicator system &amp; method, responsible for data collecting and dissemination;</a:t>
            </a:r>
            <a:endParaRPr lang="en-GB" b="1" dirty="0"/>
          </a:p>
          <a:p>
            <a:r>
              <a:rPr lang="en-GB" dirty="0"/>
              <a:t>Increase completeness and improve vital statistics quality</a:t>
            </a:r>
          </a:p>
          <a:p>
            <a:r>
              <a:rPr lang="en-GB" dirty="0"/>
              <a:t>Improve capacity of for vital statistics officers;</a:t>
            </a:r>
          </a:p>
          <a:p>
            <a:r>
              <a:rPr lang="en-GB" dirty="0"/>
              <a:t>Improve monitoring of vital statistics works according to regulations;</a:t>
            </a:r>
          </a:p>
          <a:p>
            <a:r>
              <a:rPr lang="en-GB" dirty="0"/>
              <a:t>Strengthen coordination among related agencies in vital st</a:t>
            </a:r>
            <a:r>
              <a:rPr lang="nb-NO" dirty="0"/>
              <a:t>a</a:t>
            </a:r>
            <a:r>
              <a:rPr lang="en-GB" dirty="0"/>
              <a:t>tistics collection and use</a:t>
            </a:r>
          </a:p>
          <a:p>
            <a:r>
              <a:rPr lang="en-GB" dirty="0"/>
              <a:t>Strengthen IT application and development and communication on statistical activities of the Judiciary Sector, connecting with ID number (By 2020, National Database on Population and PIN has been finalized);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/>
              <a:t>Efforts to access and improve the quality and interoperability of CRVS systems </a:t>
            </a:r>
            <a:br>
              <a:rPr lang="en-US" dirty="0"/>
            </a:b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609600" y="1524000"/>
          <a:ext cx="10972800" cy="50498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990600" y="330200"/>
            <a:ext cx="11036300" cy="939800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Coordination mechanism to improve quality of CRVS system</a:t>
            </a:r>
            <a:endParaRPr lang="en-GB" b="1" dirty="0"/>
          </a:p>
        </p:txBody>
      </p:sp>
      <p:sp>
        <p:nvSpPr>
          <p:cNvPr id="5" name="Oval 4"/>
          <p:cNvSpPr/>
          <p:nvPr/>
        </p:nvSpPr>
        <p:spPr>
          <a:xfrm>
            <a:off x="4197927" y="762000"/>
            <a:ext cx="2687782" cy="21751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Ministry of Health</a:t>
            </a:r>
          </a:p>
          <a:p>
            <a:pPr algn="ctr"/>
            <a:r>
              <a:rPr lang="en-US" sz="1600" dirty="0"/>
              <a:t>(Medical facilities)</a:t>
            </a:r>
          </a:p>
          <a:p>
            <a:pPr algn="ctr">
              <a:buFontTx/>
              <a:buChar char="-"/>
            </a:pPr>
            <a:r>
              <a:rPr lang="en-US" sz="1600" dirty="0"/>
              <a:t>Live birth, death, </a:t>
            </a:r>
            <a:r>
              <a:rPr lang="en-US" sz="1600" dirty="0" err="1"/>
              <a:t>CoD</a:t>
            </a:r>
            <a:r>
              <a:rPr lang="en-US" sz="1600" dirty="0"/>
              <a:t> notification;</a:t>
            </a:r>
          </a:p>
          <a:p>
            <a:pPr algn="ctr">
              <a:buFontTx/>
              <a:buChar char="-"/>
            </a:pPr>
            <a:r>
              <a:rPr lang="en-US" sz="1600" dirty="0"/>
              <a:t>registration</a:t>
            </a:r>
          </a:p>
          <a:p>
            <a:pPr algn="ctr"/>
            <a:endParaRPr lang="en-GB" sz="1600" dirty="0"/>
          </a:p>
        </p:txBody>
      </p:sp>
      <p:pic>
        <p:nvPicPr>
          <p:cNvPr id="6" name="Picture 5" descr="Database_1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3455" y="2154381"/>
            <a:ext cx="2092036" cy="2092036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845128" y="2549235"/>
            <a:ext cx="177338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Consolidate database</a:t>
            </a:r>
          </a:p>
          <a:p>
            <a:pPr algn="ctr"/>
            <a:r>
              <a:rPr lang="en-US" dirty="0">
                <a:solidFill>
                  <a:srgbClr val="FF0000"/>
                </a:solidFill>
              </a:rPr>
              <a:t>(Ministry of Public Security)</a:t>
            </a:r>
          </a:p>
          <a:p>
            <a:pPr algn="ctr"/>
            <a:r>
              <a:rPr lang="en-US" dirty="0">
                <a:solidFill>
                  <a:srgbClr val="FF0000"/>
                </a:solidFill>
              </a:rPr>
              <a:t> </a:t>
            </a:r>
            <a:endParaRPr lang="en-GB" dirty="0">
              <a:solidFill>
                <a:srgbClr val="FF0000"/>
              </a:solidFill>
            </a:endParaRPr>
          </a:p>
        </p:txBody>
      </p:sp>
      <p:cxnSp>
        <p:nvCxnSpPr>
          <p:cNvPr id="9" name="Straight Arrow Connector 8"/>
          <p:cNvCxnSpPr/>
          <p:nvPr/>
        </p:nvCxnSpPr>
        <p:spPr>
          <a:xfrm flipV="1">
            <a:off x="2535382" y="1316182"/>
            <a:ext cx="1759527" cy="88669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 rot="20119355">
            <a:off x="2535381" y="1385455"/>
            <a:ext cx="12607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PIN</a:t>
            </a:r>
            <a:endParaRPr lang="en-GB" dirty="0"/>
          </a:p>
        </p:txBody>
      </p:sp>
      <p:sp>
        <p:nvSpPr>
          <p:cNvPr id="11" name="Oval 10"/>
          <p:cNvSpPr/>
          <p:nvPr/>
        </p:nvSpPr>
        <p:spPr>
          <a:xfrm>
            <a:off x="6650180" y="2216727"/>
            <a:ext cx="2715492" cy="21751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Ministry of Justice</a:t>
            </a:r>
          </a:p>
          <a:p>
            <a:pPr algn="ctr">
              <a:buFontTx/>
              <a:buChar char="-"/>
            </a:pPr>
            <a:r>
              <a:rPr lang="en-US" sz="1600" dirty="0"/>
              <a:t>Birth registration</a:t>
            </a:r>
          </a:p>
          <a:p>
            <a:pPr algn="ctr">
              <a:buFontTx/>
              <a:buChar char="-"/>
            </a:pPr>
            <a:r>
              <a:rPr lang="en-US" sz="1600" dirty="0"/>
              <a:t>- Update PIN for all citizens/e-ID/Biometric ID </a:t>
            </a:r>
          </a:p>
          <a:p>
            <a:pPr algn="ctr">
              <a:buFontTx/>
              <a:buChar char="-"/>
            </a:pPr>
            <a:r>
              <a:rPr lang="en-US" sz="1600" dirty="0"/>
              <a:t>- Death, marriage, divorce registration; - CRVS Reports</a:t>
            </a:r>
          </a:p>
          <a:p>
            <a:pPr algn="ctr">
              <a:buFontTx/>
              <a:buChar char="-"/>
            </a:pPr>
            <a:endParaRPr lang="en-GB" sz="1600" dirty="0"/>
          </a:p>
        </p:txBody>
      </p:sp>
      <p:sp>
        <p:nvSpPr>
          <p:cNvPr id="12" name="Oval 11"/>
          <p:cNvSpPr/>
          <p:nvPr/>
        </p:nvSpPr>
        <p:spPr>
          <a:xfrm>
            <a:off x="6530109" y="4682836"/>
            <a:ext cx="2715492" cy="21751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General Statistics Office</a:t>
            </a:r>
          </a:p>
          <a:p>
            <a:pPr algn="ctr">
              <a:buFontTx/>
              <a:buChar char="-"/>
            </a:pPr>
            <a:r>
              <a:rPr lang="en-US" sz="1600" dirty="0"/>
              <a:t>- Use database as input for census, surveys. </a:t>
            </a:r>
            <a:endParaRPr lang="en-GB" sz="1600" dirty="0"/>
          </a:p>
        </p:txBody>
      </p:sp>
      <p:sp>
        <p:nvSpPr>
          <p:cNvPr id="13" name="TextBox 12"/>
          <p:cNvSpPr txBox="1"/>
          <p:nvPr/>
        </p:nvSpPr>
        <p:spPr>
          <a:xfrm>
            <a:off x="595745" y="4142510"/>
            <a:ext cx="2272146" cy="1200329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/>
              <a:t>Birth, death, marriage, divorce, sex, place of birth, ethnic, nationality</a:t>
            </a:r>
            <a:endParaRPr lang="en-GB" dirty="0"/>
          </a:p>
        </p:txBody>
      </p:sp>
      <p:cxnSp>
        <p:nvCxnSpPr>
          <p:cNvPr id="15" name="Straight Arrow Connector 14"/>
          <p:cNvCxnSpPr/>
          <p:nvPr/>
        </p:nvCxnSpPr>
        <p:spPr>
          <a:xfrm>
            <a:off x="2549236" y="3435927"/>
            <a:ext cx="410094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2701635" y="3061856"/>
            <a:ext cx="12607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PIN</a:t>
            </a:r>
            <a:endParaRPr lang="en-GB" dirty="0"/>
          </a:p>
        </p:txBody>
      </p:sp>
      <p:cxnSp>
        <p:nvCxnSpPr>
          <p:cNvPr id="18" name="Straight Arrow Connector 17"/>
          <p:cNvCxnSpPr/>
          <p:nvPr/>
        </p:nvCxnSpPr>
        <p:spPr>
          <a:xfrm rot="10800000" flipV="1">
            <a:off x="2493818" y="3782291"/>
            <a:ext cx="4253346" cy="1385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rot="10800000" flipV="1">
            <a:off x="2493819" y="2092036"/>
            <a:ext cx="1634837" cy="59574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>
            <a:off x="2479964" y="3948545"/>
            <a:ext cx="4142509" cy="144087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Curved Left Arrow 23"/>
          <p:cNvSpPr/>
          <p:nvPr/>
        </p:nvSpPr>
        <p:spPr>
          <a:xfrm>
            <a:off x="9407236" y="3200400"/>
            <a:ext cx="1413164" cy="2826327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9989127" y="3713018"/>
            <a:ext cx="1191491" cy="92333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dirty="0"/>
              <a:t>Statistical reports on CRVS</a:t>
            </a:r>
            <a:endParaRPr lang="en-GB" dirty="0"/>
          </a:p>
        </p:txBody>
      </p:sp>
      <p:cxnSp>
        <p:nvCxnSpPr>
          <p:cNvPr id="29" name="Straight Arrow Connector 28"/>
          <p:cNvCxnSpPr/>
          <p:nvPr/>
        </p:nvCxnSpPr>
        <p:spPr>
          <a:xfrm rot="16200000" flipH="1">
            <a:off x="6945742" y="2032000"/>
            <a:ext cx="350982" cy="314036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 rot="5400000">
            <a:off x="8123389" y="4511964"/>
            <a:ext cx="314036" cy="83127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362200" y="2489200"/>
            <a:ext cx="7924800" cy="707886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pPr algn="ctr"/>
            <a:r>
              <a:rPr lang="en-US" sz="40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cs typeface="Arial" pitchFamily="34" charset="0"/>
              </a:rPr>
              <a:t>Thank you! 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3098800" y="3597209"/>
            <a:ext cx="5257800" cy="1588"/>
          </a:xfrm>
          <a:prstGeom prst="line">
            <a:avLst/>
          </a:prstGeom>
          <a:ln w="47625">
            <a:solidFill>
              <a:srgbClr val="E4E4E4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2274712" y="5127978"/>
            <a:ext cx="7973935" cy="400110"/>
          </a:xfrm>
          <a:prstGeom prst="rect">
            <a:avLst/>
          </a:prstGeom>
          <a:noFill/>
        </p:spPr>
        <p:txBody>
          <a:bodyPr wrap="none" rtlCol="0">
            <a:normAutofit/>
          </a:bodyPr>
          <a:lstStyle/>
          <a:p>
            <a:pPr algn="r"/>
            <a:endParaRPr lang="en-US" sz="20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0210800" y="5284486"/>
            <a:ext cx="457200" cy="9667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FF6600"/>
                </a:solidFill>
              </a:rPr>
              <a:t>           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253822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aining presentation">
  <a:themeElements>
    <a:clrScheme name="Green Yellow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Calibri">
      <a:majorFont>
        <a:latin typeface="Calibri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raining presentation" id="{9308F140-5CDC-477D-BC4D-9C1906451284}" vid="{11C5112C-663B-4E6D-9D3D-2361F8FA32D6}"/>
    </a:ext>
  </a:extLst>
</a:theme>
</file>

<file path=ppt/theme/theme2.xml><?xml version="1.0" encoding="utf-8"?>
<a:theme xmlns:a="http://schemas.openxmlformats.org/drawingml/2006/main" name="Office Theme">
  <a:themeElements>
    <a:clrScheme name="Green Yellow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Calibri">
      <a:majorFont>
        <a:latin typeface="Calibri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Green Yellow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Calibri">
      <a:majorFont>
        <a:latin typeface="Calibri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0FD44557-C150-4AA7-97B1-62E80215203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Training presentation</Template>
  <TotalTime>0</TotalTime>
  <Words>684</Words>
  <Application>Microsoft Office PowerPoint</Application>
  <PresentationFormat>Widescreen</PresentationFormat>
  <Paragraphs>66</Paragraphs>
  <Slides>8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Georgia</vt:lpstr>
      <vt:lpstr>Times New Roman</vt:lpstr>
      <vt:lpstr>Wingdings 2</vt:lpstr>
      <vt:lpstr>Training presentation</vt:lpstr>
      <vt:lpstr>IMPROVE CRVS SYSTEM  IN VIETNAM </vt:lpstr>
      <vt:lpstr>Contents</vt:lpstr>
      <vt:lpstr>The main obstacles for achieving complete coverage of vital events registration and accuracy of registered information</vt:lpstr>
      <vt:lpstr>CRVS implemented</vt:lpstr>
      <vt:lpstr>The main obstacles for compiling the vital statistics based on civil registration data as the main source </vt:lpstr>
      <vt:lpstr>Efforts to access and improve the quality and interoperability of CRVS systems  </vt:lpstr>
      <vt:lpstr>Coordination mechanism to improve quality of CRVS system</vt:lpstr>
      <vt:lpstr>PowerPoint Presentation</vt:lpstr>
    </vt:vector>
  </TitlesOfParts>
  <Manager/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2016-07-18T02:17:01Z</dcterms:created>
  <dcterms:modified xsi:type="dcterms:W3CDTF">2017-11-20T21:55:28Z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TC034606049991</vt:lpwstr>
  </property>
</Properties>
</file>