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7" r:id="rId1"/>
  </p:sldMasterIdLst>
  <p:notesMasterIdLst>
    <p:notesMasterId r:id="rId18"/>
  </p:notesMasterIdLst>
  <p:handoutMasterIdLst>
    <p:handoutMasterId r:id="rId19"/>
  </p:handoutMasterIdLst>
  <p:sldIdLst>
    <p:sldId id="292" r:id="rId2"/>
    <p:sldId id="313" r:id="rId3"/>
    <p:sldId id="361" r:id="rId4"/>
    <p:sldId id="362" r:id="rId5"/>
    <p:sldId id="363" r:id="rId6"/>
    <p:sldId id="364" r:id="rId7"/>
    <p:sldId id="365" r:id="rId8"/>
    <p:sldId id="366" r:id="rId9"/>
    <p:sldId id="367" r:id="rId10"/>
    <p:sldId id="368" r:id="rId11"/>
    <p:sldId id="359" r:id="rId12"/>
    <p:sldId id="357" r:id="rId13"/>
    <p:sldId id="369" r:id="rId14"/>
    <p:sldId id="360" r:id="rId15"/>
    <p:sldId id="370" r:id="rId16"/>
    <p:sldId id="315" r:id="rId17"/>
  </p:sldIdLst>
  <p:sldSz cx="9144000" cy="6858000" type="screen4x3"/>
  <p:notesSz cx="6797675" cy="99282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D200"/>
    <a:srgbClr val="FFFF99"/>
    <a:srgbClr val="FFFFCC"/>
    <a:srgbClr val="E89FFF"/>
    <a:srgbClr val="F79521"/>
    <a:srgbClr val="0066FF"/>
    <a:srgbClr val="00FF00"/>
    <a:srgbClr val="00FFCC"/>
    <a:srgbClr val="FD03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18" autoAdjust="0"/>
    <p:restoredTop sz="93768" autoAdjust="0"/>
  </p:normalViewPr>
  <p:slideViewPr>
    <p:cSldViewPr>
      <p:cViewPr varScale="1">
        <p:scale>
          <a:sx n="103" d="100"/>
          <a:sy n="103" d="100"/>
        </p:scale>
        <p:origin x="1404" y="1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83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3486" y="504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B708342B-E735-4673-9A69-75C5D27BB4F3}" type="datetime1">
              <a:rPr lang="en-US" altLang="en-US"/>
              <a:pPr>
                <a:defRPr/>
              </a:pPr>
              <a:t>20/11/2017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4621498A-204E-41F0-A3C4-509754CE3B9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57253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FF357FE5-6622-49D2-ACB7-95C5BF442D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30919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05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6F7BF4-7E20-5B4D-83B0-157555368A9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0486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357FE5-6622-49D2-ACB7-95C5BF442DAD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357FE5-6622-49D2-ACB7-95C5BF442DAD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357FE5-6622-49D2-ACB7-95C5BF442DAD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357FE5-6622-49D2-ACB7-95C5BF442DAD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357FE5-6622-49D2-ACB7-95C5BF442DAD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357FE5-6622-49D2-ACB7-95C5BF442DAD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357FE5-6622-49D2-ACB7-95C5BF442DAD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357FE5-6622-49D2-ACB7-95C5BF442DAD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357FE5-6622-49D2-ACB7-95C5BF442DAD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357FE5-6622-49D2-ACB7-95C5BF442DAD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P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C91C9-0581-439E-9BE3-C9AB3B65188D}" type="datetimeFigureOut">
              <a:rPr lang="en-PH" smtClean="0"/>
              <a:pPr/>
              <a:t>11/20/2017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2084E-476D-4D6D-9A0A-299AFB3A7CC2}" type="slidenum">
              <a:rPr lang="en-PH" smtClean="0"/>
              <a:pPr/>
              <a:t>‹#›</a:t>
            </a:fld>
            <a:endParaRPr lang="en-PH"/>
          </a:p>
        </p:txBody>
      </p:sp>
    </p:spTree>
  </p:cSld>
  <p:clrMapOvr>
    <a:masterClrMapping/>
  </p:clrMapOvr>
  <p:transition advClick="0" advTm="5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Statistics Division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ESCAP and Plan: Working together to ‘Make Every Life Count’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2084E-476D-4D6D-9A0A-299AFB3A7CC2}" type="slidenum">
              <a:rPr lang="en-PH" smtClean="0"/>
              <a:pPr/>
              <a:t>‹#›</a:t>
            </a:fld>
            <a:endParaRPr lang="en-PH"/>
          </a:p>
        </p:txBody>
      </p:sp>
    </p:spTree>
  </p:cSld>
  <p:clrMapOvr>
    <a:masterClrMapping/>
  </p:clrMapOvr>
  <p:transition advClick="0" advTm="5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Statistics Division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ESCAP and Plan: Working together to ‘Make Every Life Count’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2084E-476D-4D6D-9A0A-299AFB3A7CC2}" type="slidenum">
              <a:rPr lang="en-PH" smtClean="0"/>
              <a:pPr/>
              <a:t>‹#›</a:t>
            </a:fld>
            <a:endParaRPr lang="en-PH"/>
          </a:p>
        </p:txBody>
      </p:sp>
    </p:spTree>
  </p:cSld>
  <p:clrMapOvr>
    <a:masterClrMapping/>
  </p:clrMapOvr>
  <p:transition advClick="0" advTm="500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bg-stamp.png"/>
          <p:cNvPicPr>
            <a:picLocks noChangeAspect="1"/>
          </p:cNvPicPr>
          <p:nvPr userDrawn="1"/>
        </p:nvPicPr>
        <p:blipFill rotWithShape="1">
          <a:blip r:embed="rId2" cstate="email">
            <a:alphaModFix amt="43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42334" y="0"/>
            <a:ext cx="8917700" cy="6858000"/>
          </a:xfrm>
          <a:prstGeom prst="rect">
            <a:avLst/>
          </a:prstGeom>
        </p:spPr>
      </p:pic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651638" y="2305403"/>
            <a:ext cx="7840724" cy="1470025"/>
          </a:xfrm>
        </p:spPr>
        <p:txBody>
          <a:bodyPr/>
          <a:lstStyle>
            <a:lvl1pPr algn="ctr">
              <a:defRPr b="1">
                <a:solidFill>
                  <a:srgbClr val="000000"/>
                </a:solidFill>
              </a:defRPr>
            </a:lvl1pPr>
          </a:lstStyle>
          <a:p>
            <a:r>
              <a:rPr lang="en-AU" dirty="0"/>
              <a:t>Click to edit Master title style</a:t>
            </a:r>
            <a:endParaRPr lang="en-US" dirty="0"/>
          </a:p>
        </p:txBody>
      </p:sp>
      <p:sp>
        <p:nvSpPr>
          <p:cNvPr id="38914" name="AutoShape 2" descr="new psa logo.jpg"/>
          <p:cNvSpPr>
            <a:spLocks noChangeAspect="1" noChangeArrowheads="1"/>
          </p:cNvSpPr>
          <p:nvPr userDrawn="1"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-1" y="76200"/>
            <a:ext cx="9144001" cy="1345911"/>
            <a:chOff x="-1" y="415011"/>
            <a:chExt cx="9144001" cy="1345911"/>
          </a:xfrm>
        </p:grpSpPr>
        <p:pic>
          <p:nvPicPr>
            <p:cNvPr id="15" name="Picture 14" descr="bg-2-01-01.png"/>
            <p:cNvPicPr>
              <a:picLocks noChangeAspect="1"/>
            </p:cNvPicPr>
            <p:nvPr userDrawn="1"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49401" r="829"/>
            <a:stretch>
              <a:fillRect/>
            </a:stretch>
          </p:blipFill>
          <p:spPr>
            <a:xfrm>
              <a:off x="4572001" y="423334"/>
              <a:ext cx="4571999" cy="1337588"/>
            </a:xfrm>
            <a:prstGeom prst="rect">
              <a:avLst/>
            </a:prstGeom>
          </p:spPr>
        </p:pic>
        <p:pic>
          <p:nvPicPr>
            <p:cNvPr id="8" name="Picture 7" descr="bg-2-01-01.png"/>
            <p:cNvPicPr>
              <a:picLocks noChangeAspect="1"/>
            </p:cNvPicPr>
            <p:nvPr userDrawn="1"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48940"/>
            <a:stretch>
              <a:fillRect/>
            </a:stretch>
          </p:blipFill>
          <p:spPr>
            <a:xfrm rot="10800000">
              <a:off x="381000" y="415011"/>
              <a:ext cx="4690533" cy="1337588"/>
            </a:xfrm>
            <a:prstGeom prst="rect">
              <a:avLst/>
            </a:prstGeom>
          </p:spPr>
        </p:pic>
        <p:pic>
          <p:nvPicPr>
            <p:cNvPr id="9" name="Picture 8" descr="bg-2-01-01.png"/>
            <p:cNvPicPr>
              <a:picLocks noChangeAspect="1"/>
            </p:cNvPicPr>
            <p:nvPr userDrawn="1"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48940" r="36959"/>
            <a:stretch>
              <a:fillRect/>
            </a:stretch>
          </p:blipFill>
          <p:spPr>
            <a:xfrm rot="10800000">
              <a:off x="-1" y="415011"/>
              <a:ext cx="1295400" cy="133758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6230171"/>
      </p:ext>
    </p:extLst>
  </p:cSld>
  <p:clrMapOvr>
    <a:masterClrMapping/>
  </p:clrMapOvr>
  <p:transition advClick="0" advTm="500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4422"/>
            <a:ext cx="5111750" cy="491174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dirty="0"/>
              <a:t>Click to edit Master text styles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4422"/>
            <a:ext cx="3008313" cy="491174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06358"/>
            <a:ext cx="5843588" cy="793750"/>
          </a:xfrm>
        </p:spPr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11" name="Rectangle 117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ESCAP and Plan: Working together to ‘Make Every Life Count’</a:t>
            </a:r>
          </a:p>
        </p:txBody>
      </p:sp>
    </p:spTree>
  </p:cSld>
  <p:clrMapOvr>
    <a:masterClrMapping/>
  </p:clrMapOvr>
  <p:transition advClick="0" advTm="5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C91C9-0581-439E-9BE3-C9AB3B65188D}" type="datetimeFigureOut">
              <a:rPr lang="en-PH" smtClean="0"/>
              <a:pPr/>
              <a:t>11/20/2017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2084E-476D-4D6D-9A0A-299AFB3A7CC2}" type="slidenum">
              <a:rPr lang="en-PH" smtClean="0"/>
              <a:pPr/>
              <a:t>‹#›</a:t>
            </a:fld>
            <a:endParaRPr lang="en-PH"/>
          </a:p>
        </p:txBody>
      </p:sp>
      <p:sp>
        <p:nvSpPr>
          <p:cNvPr id="8" name="Line 8"/>
          <p:cNvSpPr>
            <a:spLocks noChangeShapeType="1"/>
          </p:cNvSpPr>
          <p:nvPr userDrawn="1"/>
        </p:nvSpPr>
        <p:spPr bwMode="auto">
          <a:xfrm>
            <a:off x="0" y="989013"/>
            <a:ext cx="9144000" cy="0"/>
          </a:xfrm>
          <a:prstGeom prst="line">
            <a:avLst/>
          </a:prstGeom>
          <a:noFill/>
          <a:ln w="20955">
            <a:solidFill>
              <a:srgbClr val="E17B1C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pic>
        <p:nvPicPr>
          <p:cNvPr id="7" name="Picture 6" descr="content-bg-01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61" r="22134"/>
          <a:stretch/>
        </p:blipFill>
        <p:spPr>
          <a:xfrm>
            <a:off x="7409031" y="0"/>
            <a:ext cx="1734969" cy="2167115"/>
          </a:xfrm>
          <a:prstGeom prst="rect">
            <a:avLst/>
          </a:prstGeom>
        </p:spPr>
      </p:pic>
    </p:spTree>
  </p:cSld>
  <p:clrMapOvr>
    <a:masterClrMapping/>
  </p:clrMapOvr>
  <p:transition advClick="0" advTm="5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Statistics Division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ESCAP and Plan: Working together to ‘Make Every Life Count’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2084E-476D-4D6D-9A0A-299AFB3A7CC2}" type="slidenum">
              <a:rPr lang="en-PH" smtClean="0"/>
              <a:pPr/>
              <a:t>‹#›</a:t>
            </a:fld>
            <a:endParaRPr lang="en-PH"/>
          </a:p>
        </p:txBody>
      </p:sp>
    </p:spTree>
  </p:cSld>
  <p:clrMapOvr>
    <a:masterClrMapping/>
  </p:clrMapOvr>
  <p:transition advClick="0" advTm="5000"/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Statistics Division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ESCAP and Plan: Working together to ‘Make Every Life Count’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2084E-476D-4D6D-9A0A-299AFB3A7CC2}" type="slidenum">
              <a:rPr lang="en-PH" smtClean="0"/>
              <a:pPr/>
              <a:t>‹#›</a:t>
            </a:fld>
            <a:endParaRPr lang="en-PH"/>
          </a:p>
        </p:txBody>
      </p:sp>
    </p:spTree>
  </p:cSld>
  <p:clrMapOvr>
    <a:masterClrMapping/>
  </p:clrMapOvr>
  <p:transition advClick="0" advTm="5000"/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Statistics Division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ESCAP and Plan: Working together to ‘Make Every Life Count’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2084E-476D-4D6D-9A0A-299AFB3A7CC2}" type="slidenum">
              <a:rPr lang="en-PH" smtClean="0"/>
              <a:pPr/>
              <a:t>‹#›</a:t>
            </a:fld>
            <a:endParaRPr lang="en-PH"/>
          </a:p>
        </p:txBody>
      </p:sp>
    </p:spTree>
  </p:cSld>
  <p:clrMapOvr>
    <a:masterClrMapping/>
  </p:clrMapOvr>
  <p:transition advClick="0" advTm="5000"/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Statistics Division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ESCAP and Plan: Working together to ‘Make Every Life Count’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2084E-476D-4D6D-9A0A-299AFB3A7CC2}" type="slidenum">
              <a:rPr lang="en-PH" smtClean="0"/>
              <a:pPr/>
              <a:t>‹#›</a:t>
            </a:fld>
            <a:endParaRPr lang="en-PH"/>
          </a:p>
        </p:txBody>
      </p:sp>
    </p:spTree>
  </p:cSld>
  <p:clrMapOvr>
    <a:masterClrMapping/>
  </p:clrMapOvr>
  <p:transition advClick="0" advTm="5000"/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Statistics Division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ESCAP and Plan: Working together to ‘Make Every Life Count’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2084E-476D-4D6D-9A0A-299AFB3A7CC2}" type="slidenum">
              <a:rPr lang="en-PH" smtClean="0"/>
              <a:pPr/>
              <a:t>‹#›</a:t>
            </a:fld>
            <a:endParaRPr lang="en-PH"/>
          </a:p>
        </p:txBody>
      </p:sp>
    </p:spTree>
  </p:cSld>
  <p:clrMapOvr>
    <a:masterClrMapping/>
  </p:clrMapOvr>
  <p:transition advClick="0" advTm="5000"/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C91C9-0581-439E-9BE3-C9AB3B65188D}" type="datetimeFigureOut">
              <a:rPr lang="en-PH" smtClean="0"/>
              <a:pPr/>
              <a:t>11/20/2017</a:t>
            </a:fld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ESCAP and Plan: Working together to ‘Make Every Life Count’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2084E-476D-4D6D-9A0A-299AFB3A7CC2}" type="slidenum">
              <a:rPr lang="en-PH" smtClean="0"/>
              <a:pPr/>
              <a:t>‹#›</a:t>
            </a:fld>
            <a:endParaRPr lang="en-PH"/>
          </a:p>
        </p:txBody>
      </p:sp>
    </p:spTree>
  </p:cSld>
  <p:clrMapOvr>
    <a:masterClrMapping/>
  </p:clrMapOvr>
  <p:transition advClick="0" advTm="5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P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Statistics Division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ESCAP and Plan: Working together to ‘Make Every Life Count’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2084E-476D-4D6D-9A0A-299AFB3A7CC2}" type="slidenum">
              <a:rPr lang="en-PH" smtClean="0"/>
              <a:pPr/>
              <a:t>‹#›</a:t>
            </a:fld>
            <a:endParaRPr lang="en-PH"/>
          </a:p>
        </p:txBody>
      </p:sp>
    </p:spTree>
  </p:cSld>
  <p:clrMapOvr>
    <a:masterClrMapping/>
  </p:clrMapOvr>
  <p:transition advClick="0" advTm="5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altLang="en-US"/>
              <a:t>Statistics Division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altLang="en-US"/>
              <a:t>ESCAP and Plan: Working together to ‘Make Every Life Count’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C2084E-476D-4D6D-9A0A-299AFB3A7CC2}" type="slidenum">
              <a:rPr lang="en-PH" smtClean="0"/>
              <a:pPr/>
              <a:t>‹#›</a:t>
            </a:fld>
            <a:endParaRPr lang="en-PH"/>
          </a:p>
        </p:txBody>
      </p:sp>
      <p:pic>
        <p:nvPicPr>
          <p:cNvPr id="7" name="Picture 6" descr="bg-stamp.png"/>
          <p:cNvPicPr>
            <a:picLocks noChangeAspect="1"/>
          </p:cNvPicPr>
          <p:nvPr userDrawn="1"/>
        </p:nvPicPr>
        <p:blipFill rotWithShape="1">
          <a:blip r:embed="rId15" cstate="email">
            <a:alphaModFix amt="43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42334" y="-206588"/>
            <a:ext cx="9186334" cy="706458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  <p:sldLayoutId id="2147483661" r:id="rId13"/>
  </p:sldLayoutIdLst>
  <p:transition advClick="0" advTm="5000"/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7850" y="3034936"/>
            <a:ext cx="8431481" cy="1613263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rgbClr val="0000FF"/>
                </a:solidFill>
                <a:cs typeface="Arial" pitchFamily="34" charset="0"/>
              </a:rPr>
              <a:t>Strategies for Improving Civil Registration and Vital Statistics : Philippines</a:t>
            </a:r>
            <a:endParaRPr lang="en-US" sz="3600" dirty="0">
              <a:solidFill>
                <a:srgbClr val="0000FF"/>
              </a:solidFill>
              <a:ea typeface="+mn-ea"/>
              <a:cs typeface="Arial" pitchFamily="34" charset="0"/>
            </a:endParaRPr>
          </a:p>
        </p:txBody>
      </p:sp>
      <p:sp>
        <p:nvSpPr>
          <p:cNvPr id="36866" name="AutoShape 2" descr="new psa logo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PH"/>
          </a:p>
        </p:txBody>
      </p:sp>
      <p:sp>
        <p:nvSpPr>
          <p:cNvPr id="6" name="Rectangle 5"/>
          <p:cNvSpPr/>
          <p:nvPr/>
        </p:nvSpPr>
        <p:spPr>
          <a:xfrm>
            <a:off x="2860875" y="4953000"/>
            <a:ext cx="3429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Presented by:</a:t>
            </a:r>
          </a:p>
          <a:p>
            <a:pPr algn="ctr" eaLnBrk="1" hangingPunct="1"/>
            <a:endParaRPr lang="en-US" sz="2000" b="1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  <a:p>
            <a:pPr algn="ctr" eaLnBrk="1" hangingPunct="1"/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Philippine Statistics Authority</a:t>
            </a:r>
            <a:endParaRPr lang="en-PH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cs typeface="Arial" pitchFamily="34" charset="0"/>
            </a:endParaRPr>
          </a:p>
        </p:txBody>
      </p:sp>
      <p:pic>
        <p:nvPicPr>
          <p:cNvPr id="5" name="Picture 4" descr="PSA png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600" y="1676400"/>
            <a:ext cx="914400" cy="9144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119630" y="1915180"/>
            <a:ext cx="37732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PH" sz="1400" b="1" dirty="0">
                <a:latin typeface="Trajan Pro" pitchFamily="18" charset="0"/>
              </a:rPr>
              <a:t>Republic of the Philippines</a:t>
            </a:r>
          </a:p>
          <a:p>
            <a:r>
              <a:rPr lang="en-PH" sz="1400" b="1" dirty="0">
                <a:latin typeface="Trajan Pro" pitchFamily="18" charset="0"/>
              </a:rPr>
              <a:t>PHILIPPINE STATISTICS AUTHORITY</a:t>
            </a:r>
          </a:p>
        </p:txBody>
      </p:sp>
    </p:spTree>
    <p:extLst>
      <p:ext uri="{BB962C8B-B14F-4D97-AF65-F5344CB8AC3E}">
        <p14:creationId xmlns:p14="http://schemas.microsoft.com/office/powerpoint/2010/main" val="4116947750"/>
      </p:ext>
    </p:extLst>
  </p:cSld>
  <p:clrMapOvr>
    <a:masterClrMapping/>
  </p:clrMapOvr>
  <p:transition advClick="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13C2084E-476D-4D6D-9A0A-299AFB3A7CC2}" type="slidenum">
              <a:rPr lang="en-PH" smtClean="0"/>
              <a:pPr/>
              <a:t>10</a:t>
            </a:fld>
            <a:endParaRPr lang="en-PH" dirty="0"/>
          </a:p>
        </p:txBody>
      </p:sp>
      <p:sp>
        <p:nvSpPr>
          <p:cNvPr id="2" name="TextBox 1"/>
          <p:cNvSpPr txBox="1"/>
          <p:nvPr/>
        </p:nvSpPr>
        <p:spPr>
          <a:xfrm>
            <a:off x="304801" y="1371600"/>
            <a:ext cx="815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PH" dirty="0"/>
          </a:p>
          <a:p>
            <a:endParaRPr lang="en-PH" dirty="0"/>
          </a:p>
        </p:txBody>
      </p:sp>
      <p:sp>
        <p:nvSpPr>
          <p:cNvPr id="3" name="TextBox 2"/>
          <p:cNvSpPr txBox="1"/>
          <p:nvPr/>
        </p:nvSpPr>
        <p:spPr>
          <a:xfrm>
            <a:off x="76200" y="304800"/>
            <a:ext cx="8915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2400" b="1" dirty="0">
                <a:latin typeface="+mn-lt"/>
              </a:rPr>
              <a:t>2. Main obstacles for improving accuracy of  registered information</a:t>
            </a:r>
            <a:endParaRPr lang="en-GB" sz="2400" b="1" dirty="0">
              <a:latin typeface="+mn-lt"/>
            </a:endParaRPr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1219200"/>
            <a:ext cx="861060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PH" sz="2800" dirty="0">
                <a:latin typeface="+mn-lt"/>
              </a:rPr>
              <a:t>Incorporating core items of information not included in the current certificates of live birth, death, marriage, divorce:</a:t>
            </a:r>
          </a:p>
          <a:p>
            <a:pPr marL="457200" indent="-457200">
              <a:buFont typeface="Wingdings"/>
              <a:buChar char="Ø"/>
            </a:pPr>
            <a:r>
              <a:rPr lang="en-PH" sz="2800" dirty="0">
                <a:latin typeface="+mn-lt"/>
              </a:rPr>
              <a:t>Marriage</a:t>
            </a:r>
          </a:p>
          <a:p>
            <a:pPr marL="457200" indent="-457200">
              <a:buFont typeface="Wingdings"/>
              <a:buChar char="Ø"/>
            </a:pPr>
            <a:endParaRPr lang="en-PH" sz="2800" dirty="0">
              <a:latin typeface="+mn-lt"/>
            </a:endParaRPr>
          </a:p>
          <a:p>
            <a:pPr marL="457200" indent="-457200">
              <a:buFont typeface="Wingdings"/>
              <a:buChar char="Ø"/>
            </a:pPr>
            <a:endParaRPr lang="en-PH" sz="2800" dirty="0">
              <a:latin typeface="+mn-lt"/>
            </a:endParaRPr>
          </a:p>
          <a:p>
            <a:pPr marL="457200" indent="-457200">
              <a:buFont typeface="Wingdings"/>
              <a:buChar char="Ø"/>
            </a:pPr>
            <a:endParaRPr lang="en-PH" sz="2800" dirty="0">
              <a:latin typeface="+mn-lt"/>
            </a:endParaRPr>
          </a:p>
          <a:p>
            <a:pPr marL="457200" indent="-457200">
              <a:buFont typeface="Wingdings"/>
              <a:buChar char="Ø"/>
            </a:pPr>
            <a:endParaRPr lang="en-PH" sz="2800" dirty="0">
              <a:latin typeface="+mn-lt"/>
            </a:endParaRPr>
          </a:p>
          <a:p>
            <a:pPr marL="457200" indent="-457200">
              <a:buFont typeface="Wingdings"/>
              <a:buChar char="Ø"/>
            </a:pPr>
            <a:r>
              <a:rPr lang="en-PH" sz="2800" dirty="0">
                <a:latin typeface="+mn-lt"/>
              </a:rPr>
              <a:t>Divorce</a:t>
            </a:r>
          </a:p>
          <a:p>
            <a:r>
              <a:rPr lang="en-PH" sz="3200" dirty="0">
                <a:latin typeface="+mn-lt"/>
              </a:rPr>
              <a:t>            </a:t>
            </a:r>
          </a:p>
          <a:p>
            <a:endParaRPr lang="en-PH" sz="3200" dirty="0">
              <a:latin typeface="+mn-lt"/>
            </a:endParaRPr>
          </a:p>
          <a:p>
            <a:endParaRPr lang="en-PH" sz="3200" dirty="0">
              <a:latin typeface="+mn-lt"/>
            </a:endParaRPr>
          </a:p>
          <a:p>
            <a:endParaRPr lang="en-PH" sz="2800" dirty="0">
              <a:latin typeface="+mn-lt"/>
            </a:endParaRPr>
          </a:p>
          <a:p>
            <a:pPr marL="285750" indent="-285750">
              <a:buFont typeface="Arial" pitchFamily="34" charset="0"/>
              <a:buChar char="•"/>
            </a:pPr>
            <a:endParaRPr lang="en-PH" sz="3200" b="1" dirty="0">
              <a:latin typeface="+mn-lt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4818238"/>
              </p:ext>
            </p:extLst>
          </p:nvPr>
        </p:nvGraphicFramePr>
        <p:xfrm>
          <a:off x="914400" y="3352800"/>
          <a:ext cx="6934200" cy="8045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34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78">
                <a:tc>
                  <a:txBody>
                    <a:bodyPr/>
                    <a:lstStyle/>
                    <a:p>
                      <a:r>
                        <a:rPr lang="en-PH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Characteristics of bride and groom (separately)</a:t>
                      </a:r>
                      <a:endParaRPr lang="en-GB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679">
                <a:tc>
                  <a:txBody>
                    <a:bodyPr/>
                    <a:lstStyle/>
                    <a:p>
                      <a:r>
                        <a:rPr lang="en-PH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Place of usual residence</a:t>
                      </a:r>
                      <a:endParaRPr lang="en-GB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5517233"/>
              </p:ext>
            </p:extLst>
          </p:nvPr>
        </p:nvGraphicFramePr>
        <p:xfrm>
          <a:off x="990600" y="5126454"/>
          <a:ext cx="6858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PH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Characteristics of divorcees (husband and wife separately)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PH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Date of birth 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PH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Place of usual residence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4730238"/>
      </p:ext>
    </p:extLst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13C2084E-476D-4D6D-9A0A-299AFB3A7CC2}" type="slidenum">
              <a:rPr lang="en-PH" smtClean="0"/>
              <a:pPr/>
              <a:t>11</a:t>
            </a:fld>
            <a:endParaRPr lang="en-PH" dirty="0"/>
          </a:p>
        </p:txBody>
      </p:sp>
      <p:sp>
        <p:nvSpPr>
          <p:cNvPr id="2" name="TextBox 1"/>
          <p:cNvSpPr txBox="1"/>
          <p:nvPr/>
        </p:nvSpPr>
        <p:spPr>
          <a:xfrm>
            <a:off x="304801" y="1371600"/>
            <a:ext cx="815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PH" dirty="0"/>
          </a:p>
          <a:p>
            <a:endParaRPr lang="en-PH" dirty="0"/>
          </a:p>
        </p:txBody>
      </p:sp>
      <p:sp>
        <p:nvSpPr>
          <p:cNvPr id="3" name="TextBox 2"/>
          <p:cNvSpPr txBox="1"/>
          <p:nvPr/>
        </p:nvSpPr>
        <p:spPr>
          <a:xfrm>
            <a:off x="90055" y="152400"/>
            <a:ext cx="8915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2400" b="1" dirty="0">
                <a:latin typeface="+mn-lt"/>
              </a:rPr>
              <a:t>3. Main obstacles for compiling vital statistics  based on civil</a:t>
            </a:r>
          </a:p>
          <a:p>
            <a:r>
              <a:rPr lang="en-PH" sz="2400" b="1" dirty="0">
                <a:latin typeface="+mn-lt"/>
              </a:rPr>
              <a:t>    registration data as the main source</a:t>
            </a:r>
            <a:endParaRPr lang="en-GB" sz="2400" b="1" dirty="0">
              <a:latin typeface="+mn-lt"/>
            </a:endParaRPr>
          </a:p>
          <a:p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304801" y="1143000"/>
            <a:ext cx="815340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2800" dirty="0">
                <a:latin typeface="+mn-lt"/>
              </a:rPr>
              <a:t>In the Philippines, the civil registration data is the main source of vital statistics.  Challenges:</a:t>
            </a:r>
          </a:p>
          <a:p>
            <a:endParaRPr lang="en-PH" sz="2800" dirty="0">
              <a:latin typeface="+mn-l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PH" sz="2800" dirty="0">
                <a:latin typeface="+mn-lt"/>
              </a:rPr>
              <a:t>Timeliness in the </a:t>
            </a:r>
            <a:r>
              <a:rPr lang="en-PH" sz="2800" b="1" dirty="0">
                <a:latin typeface="+mn-lt"/>
              </a:rPr>
              <a:t>submission of monthly reports </a:t>
            </a:r>
            <a:r>
              <a:rPr lang="en-PH" sz="2800" dirty="0">
                <a:latin typeface="+mn-lt"/>
              </a:rPr>
              <a:t>from the Local Civil Registry Offices  and PSA Field Offices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PH" sz="2800" dirty="0">
                <a:latin typeface="+mn-lt"/>
              </a:rPr>
              <a:t> Timeliness in the </a:t>
            </a:r>
            <a:r>
              <a:rPr lang="en-PH" sz="2800" b="1" dirty="0">
                <a:latin typeface="+mn-lt"/>
              </a:rPr>
              <a:t>processing and generation </a:t>
            </a:r>
            <a:r>
              <a:rPr lang="en-PH" sz="2800" dirty="0">
                <a:latin typeface="+mn-lt"/>
              </a:rPr>
              <a:t>of vital statistics Reports</a:t>
            </a:r>
          </a:p>
          <a:p>
            <a:pPr marL="285750" indent="-285750">
              <a:buFont typeface="Arial" pitchFamily="34" charset="0"/>
              <a:buChar char="•"/>
            </a:pPr>
            <a:endParaRPr lang="en-PH" sz="2800" dirty="0">
              <a:latin typeface="+mn-l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PH" sz="2800" b="1" dirty="0">
                <a:latin typeface="+mn-lt"/>
              </a:rPr>
              <a:t>Checking/evaluating </a:t>
            </a:r>
            <a:r>
              <a:rPr lang="en-PH" sz="2800" dirty="0">
                <a:latin typeface="+mn-lt"/>
              </a:rPr>
              <a:t>the entries, specially on the cause of death</a:t>
            </a:r>
          </a:p>
          <a:p>
            <a:pPr marL="285750" indent="-285750">
              <a:buFont typeface="Arial" pitchFamily="34" charset="0"/>
              <a:buChar char="•"/>
            </a:pPr>
            <a:endParaRPr lang="en-PH" sz="2800" dirty="0">
              <a:latin typeface="+mn-l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PH" sz="2800" dirty="0">
                <a:latin typeface="+mn-lt"/>
              </a:rPr>
              <a:t>Dedicated personnel in the </a:t>
            </a:r>
            <a:r>
              <a:rPr lang="en-PH" sz="2800" b="1" dirty="0">
                <a:latin typeface="+mn-lt"/>
              </a:rPr>
              <a:t>data processing </a:t>
            </a:r>
          </a:p>
          <a:p>
            <a:pPr marL="285750" indent="-285750">
              <a:buFont typeface="Arial" pitchFamily="34" charset="0"/>
              <a:buChar char="•"/>
            </a:pPr>
            <a:endParaRPr lang="en-GB" sz="2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41029871"/>
      </p:ext>
    </p:extLst>
  </p:cSld>
  <p:clrMapOvr>
    <a:masterClrMapping/>
  </p:clrMapOvr>
  <p:transition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13C2084E-476D-4D6D-9A0A-299AFB3A7CC2}" type="slidenum">
              <a:rPr lang="en-PH" smtClean="0"/>
              <a:pPr/>
              <a:t>12</a:t>
            </a:fld>
            <a:endParaRPr lang="en-PH" dirty="0"/>
          </a:p>
        </p:txBody>
      </p:sp>
      <p:sp>
        <p:nvSpPr>
          <p:cNvPr id="2" name="TextBox 1"/>
          <p:cNvSpPr txBox="1"/>
          <p:nvPr/>
        </p:nvSpPr>
        <p:spPr>
          <a:xfrm>
            <a:off x="20782" y="76200"/>
            <a:ext cx="815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2400" b="1" dirty="0">
                <a:latin typeface="+mn-lt"/>
              </a:rPr>
              <a:t>4. Efforts carried out or underway for assessing the quality of</a:t>
            </a:r>
          </a:p>
          <a:p>
            <a:r>
              <a:rPr lang="en-PH" sz="2400" b="1" dirty="0">
                <a:latin typeface="+mn-lt"/>
              </a:rPr>
              <a:t>    CRVS Systems</a:t>
            </a:r>
            <a:endParaRPr lang="en-GB" sz="2400" b="1" dirty="0"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371600"/>
            <a:ext cx="845820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PH" sz="2800" b="1" dirty="0">
                <a:latin typeface="+mn-lt"/>
              </a:rPr>
              <a:t>The Philippine Statistics Authority ensures that the work programs on CRVS are aligned with its committed strategic plans and target indicators.</a:t>
            </a:r>
          </a:p>
          <a:p>
            <a:pPr marL="285750" indent="-285750">
              <a:buFont typeface="Arial" pitchFamily="34" charset="0"/>
              <a:buChar char="•"/>
            </a:pPr>
            <a:endParaRPr lang="en-PH" sz="2800" b="1" dirty="0">
              <a:latin typeface="+mn-l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PH" sz="2800" b="1" dirty="0">
                <a:latin typeface="+mn-lt"/>
              </a:rPr>
              <a:t>Implementation of the interventions from D4H Project of Bloomberg </a:t>
            </a:r>
            <a:r>
              <a:rPr lang="en-PH" sz="2800" b="1" dirty="0" err="1">
                <a:latin typeface="+mn-lt"/>
              </a:rPr>
              <a:t>Philantrophies</a:t>
            </a:r>
            <a:r>
              <a:rPr lang="en-PH" sz="2800" b="1" dirty="0">
                <a:latin typeface="+mn-lt"/>
              </a:rPr>
              <a:t> ( Enterprise Architecture, Completeness Check, IRIS, ANACONDA)</a:t>
            </a:r>
          </a:p>
          <a:p>
            <a:pPr marL="285750" indent="-285750">
              <a:buFont typeface="Arial" pitchFamily="34" charset="0"/>
              <a:buChar char="•"/>
            </a:pPr>
            <a:endParaRPr lang="en-PH" sz="2800" b="1" dirty="0">
              <a:latin typeface="+mn-l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PH" sz="2800" b="1" dirty="0">
                <a:latin typeface="+mn-lt"/>
              </a:rPr>
              <a:t>Conduct of Workshops/Seminars/Trainings on CRVS to ensure that standard implementation of policies and procedures</a:t>
            </a:r>
          </a:p>
          <a:p>
            <a:endParaRPr lang="en-PH" dirty="0"/>
          </a:p>
          <a:p>
            <a:r>
              <a:rPr lang="en-PH" dirty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2933848"/>
      </p:ext>
    </p:extLst>
  </p:cSld>
  <p:clrMapOvr>
    <a:masterClrMapping/>
  </p:clrMapOvr>
  <p:transition advClick="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13C2084E-476D-4D6D-9A0A-299AFB3A7CC2}" type="slidenum">
              <a:rPr lang="en-PH" smtClean="0"/>
              <a:pPr/>
              <a:t>13</a:t>
            </a:fld>
            <a:endParaRPr lang="en-PH" dirty="0"/>
          </a:p>
        </p:txBody>
      </p:sp>
      <p:sp>
        <p:nvSpPr>
          <p:cNvPr id="2" name="TextBox 1"/>
          <p:cNvSpPr txBox="1"/>
          <p:nvPr/>
        </p:nvSpPr>
        <p:spPr>
          <a:xfrm>
            <a:off x="20782" y="76200"/>
            <a:ext cx="815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2400" b="1" dirty="0">
                <a:latin typeface="+mn-lt"/>
              </a:rPr>
              <a:t>4. Efforts carried out or underway for assessing the quality of</a:t>
            </a:r>
          </a:p>
          <a:p>
            <a:r>
              <a:rPr lang="en-PH" sz="2400" b="1" dirty="0">
                <a:latin typeface="+mn-lt"/>
              </a:rPr>
              <a:t>    CRVS Systems</a:t>
            </a:r>
            <a:endParaRPr lang="en-GB" sz="2400" b="1" dirty="0"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371600"/>
            <a:ext cx="84582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3200" b="1" dirty="0">
                <a:latin typeface="+mn-lt"/>
              </a:rPr>
              <a:t>Capability Building</a:t>
            </a:r>
          </a:p>
          <a:p>
            <a:pPr marL="285750" indent="-285750">
              <a:buFont typeface="Arial" pitchFamily="34" charset="0"/>
              <a:buChar char="•"/>
            </a:pPr>
            <a:endParaRPr lang="en-PH" sz="3200" dirty="0">
              <a:latin typeface="+mn-l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PH" sz="3200" dirty="0">
                <a:latin typeface="+mn-lt"/>
              </a:rPr>
              <a:t>Completeness Check Training on Birth and Death Registration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PH" sz="3200" dirty="0">
                <a:latin typeface="+mn-lt"/>
              </a:rPr>
              <a:t>Face-to-Face Training on Vital Statistics conducted by South Korea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PH" sz="3200" dirty="0">
                <a:latin typeface="+mn-lt"/>
              </a:rPr>
              <a:t>Communicating Statistics thru </a:t>
            </a:r>
            <a:r>
              <a:rPr lang="en-PH" sz="3200" dirty="0" err="1">
                <a:latin typeface="+mn-lt"/>
              </a:rPr>
              <a:t>Infographics</a:t>
            </a:r>
            <a:endParaRPr lang="en-PH" sz="3200" dirty="0">
              <a:latin typeface="+mn-l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PH" sz="3200" dirty="0">
                <a:latin typeface="+mn-lt"/>
              </a:rPr>
              <a:t>Basic Statistics and Demography Training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PH" sz="3200" dirty="0">
                <a:latin typeface="+mn-lt"/>
              </a:rPr>
              <a:t>Small Area Estimation</a:t>
            </a:r>
          </a:p>
          <a:p>
            <a:r>
              <a:rPr lang="en-PH" dirty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36100680"/>
      </p:ext>
    </p:extLst>
  </p:cSld>
  <p:clrMapOvr>
    <a:masterClrMapping/>
  </p:clrMapOvr>
  <p:transition advClick="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13C2084E-476D-4D6D-9A0A-299AFB3A7CC2}" type="slidenum">
              <a:rPr lang="en-PH" smtClean="0"/>
              <a:pPr/>
              <a:t>14</a:t>
            </a:fld>
            <a:endParaRPr lang="en-PH" dirty="0"/>
          </a:p>
        </p:txBody>
      </p:sp>
      <p:sp>
        <p:nvSpPr>
          <p:cNvPr id="2" name="TextBox 1"/>
          <p:cNvSpPr txBox="1"/>
          <p:nvPr/>
        </p:nvSpPr>
        <p:spPr>
          <a:xfrm>
            <a:off x="76200" y="76200"/>
            <a:ext cx="8915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2800" b="1" dirty="0">
                <a:latin typeface="+mn-lt"/>
              </a:rPr>
              <a:t>5. Measures taken to improve quality and interoperability</a:t>
            </a:r>
          </a:p>
          <a:p>
            <a:r>
              <a:rPr lang="en-PH" sz="2800" b="1" dirty="0">
                <a:latin typeface="+mn-lt"/>
              </a:rPr>
              <a:t>    of CRVS</a:t>
            </a:r>
            <a:endParaRPr lang="en-GB" sz="2800" b="1" dirty="0"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1030308"/>
            <a:ext cx="824345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3000" b="1" dirty="0">
                <a:latin typeface="+mn-lt"/>
              </a:rPr>
              <a:t>Right now, the Philippine CRVS database is not yet shared to any government agency.  Issue on data privacy and confidentiality of information is still a challenge.</a:t>
            </a:r>
          </a:p>
          <a:p>
            <a:endParaRPr lang="en-PH" sz="3000" b="1" dirty="0">
              <a:latin typeface="+mn-lt"/>
            </a:endParaRPr>
          </a:p>
          <a:p>
            <a:r>
              <a:rPr lang="en-PH" sz="3000" b="1" dirty="0">
                <a:latin typeface="+mn-lt"/>
              </a:rPr>
              <a:t>However, the Philippines has a MOA for Data Matching with GSIS, SSS, PVAO, NKI, AFP. The databases of death and marriage records are used in this Data Matching Project. </a:t>
            </a:r>
          </a:p>
          <a:p>
            <a:endParaRPr lang="en-PH" sz="3000" b="1" dirty="0">
              <a:latin typeface="+mn-lt"/>
            </a:endParaRPr>
          </a:p>
          <a:p>
            <a:r>
              <a:rPr lang="en-PH" sz="3000" b="1" dirty="0">
                <a:latin typeface="+mn-lt"/>
              </a:rPr>
              <a:t>The Philippines is still in the process of establishing its identity management system.</a:t>
            </a:r>
            <a:endParaRPr lang="en-GB" sz="30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600602"/>
      </p:ext>
    </p:extLst>
  </p:cSld>
  <p:clrMapOvr>
    <a:masterClrMapping/>
  </p:clrMapOvr>
  <p:transition advClick="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13C2084E-476D-4D6D-9A0A-299AFB3A7CC2}" type="slidenum">
              <a:rPr lang="en-PH" smtClean="0"/>
              <a:pPr/>
              <a:t>15</a:t>
            </a:fld>
            <a:endParaRPr lang="en-PH" dirty="0"/>
          </a:p>
        </p:txBody>
      </p:sp>
      <p:sp>
        <p:nvSpPr>
          <p:cNvPr id="2" name="TextBox 1"/>
          <p:cNvSpPr txBox="1"/>
          <p:nvPr/>
        </p:nvSpPr>
        <p:spPr>
          <a:xfrm>
            <a:off x="76200" y="76200"/>
            <a:ext cx="891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2800" b="1" dirty="0">
                <a:latin typeface="+mn-lt"/>
              </a:rPr>
              <a:t>5. Moving forward…..</a:t>
            </a:r>
            <a:endParaRPr lang="en-GB" sz="2800" b="1" dirty="0"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1030308"/>
            <a:ext cx="8243455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PH" sz="3000" b="1" dirty="0">
              <a:latin typeface="+mn-lt"/>
            </a:endParaRPr>
          </a:p>
          <a:p>
            <a:endParaRPr lang="en-PH" sz="3000" b="1" dirty="0">
              <a:latin typeface="+mn-lt"/>
            </a:endParaRPr>
          </a:p>
          <a:p>
            <a:r>
              <a:rPr lang="en-PH" sz="3000" b="1" dirty="0">
                <a:latin typeface="+mn-lt"/>
              </a:rPr>
              <a:t>Need to study further the </a:t>
            </a:r>
            <a:r>
              <a:rPr lang="en-PH" sz="3000" b="1" i="1" dirty="0">
                <a:latin typeface="+mn-lt"/>
              </a:rPr>
              <a:t>standards</a:t>
            </a:r>
            <a:r>
              <a:rPr lang="en-PH" sz="3000" b="1" dirty="0">
                <a:latin typeface="+mn-lt"/>
              </a:rPr>
              <a:t> set by the UN to ensure that the Civil Registration and Vital Statistics System in the Philippines is within the bounds of the said </a:t>
            </a:r>
            <a:r>
              <a:rPr lang="en-PH" sz="3000" b="1" i="1" dirty="0">
                <a:latin typeface="+mn-lt"/>
              </a:rPr>
              <a:t>standards</a:t>
            </a:r>
            <a:r>
              <a:rPr lang="en-PH" sz="3000" b="1" dirty="0">
                <a:latin typeface="+mn-lt"/>
              </a:rPr>
              <a:t> and be at  par with other countries.</a:t>
            </a:r>
            <a:endParaRPr lang="en-GB" sz="30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3131116"/>
      </p:ext>
    </p:extLst>
  </p:cSld>
  <p:clrMapOvr>
    <a:masterClrMapping/>
  </p:clrMapOvr>
  <p:transition advClick="0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447800" y="2438400"/>
            <a:ext cx="5902130" cy="2519065"/>
            <a:chOff x="1447800" y="2438400"/>
            <a:chExt cx="5902130" cy="2519065"/>
          </a:xfrm>
        </p:grpSpPr>
        <p:pic>
          <p:nvPicPr>
            <p:cNvPr id="3" name="Picture 2" descr="people logo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343400" y="2438400"/>
              <a:ext cx="3006530" cy="2209800"/>
            </a:xfrm>
            <a:prstGeom prst="rect">
              <a:avLst/>
            </a:prstGeom>
          </p:spPr>
        </p:pic>
        <p:pic>
          <p:nvPicPr>
            <p:cNvPr id="4" name="Picture 3" descr="a11e5f4f-b06c-4533-938e-c836f28cbcfc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447800" y="2867025"/>
              <a:ext cx="3200400" cy="1400175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5715000" y="2971800"/>
              <a:ext cx="66415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PH" sz="2400" b="1" dirty="0"/>
                <a:t>CRS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416300" y="4495800"/>
              <a:ext cx="23078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PH" sz="2400" b="1" dirty="0"/>
                <a:t>www.psa.gov.ph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80466793"/>
      </p:ext>
    </p:extLst>
  </p:cSld>
  <p:clrMapOvr>
    <a:masterClrMapping/>
  </p:clrMapOvr>
  <p:transition advClick="0" advTm="500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13C2084E-476D-4D6D-9A0A-299AFB3A7CC2}" type="slidenum">
              <a:rPr lang="en-PH" smtClean="0"/>
              <a:pPr/>
              <a:t>2</a:t>
            </a:fld>
            <a:endParaRPr lang="en-PH" dirty="0"/>
          </a:p>
        </p:txBody>
      </p:sp>
      <p:sp>
        <p:nvSpPr>
          <p:cNvPr id="5" name="TextBox 4"/>
          <p:cNvSpPr txBox="1"/>
          <p:nvPr/>
        </p:nvSpPr>
        <p:spPr>
          <a:xfrm>
            <a:off x="374074" y="20552"/>
            <a:ext cx="793172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4400" b="1" dirty="0">
                <a:latin typeface="+mn-lt"/>
              </a:rPr>
              <a:t>Introduction</a:t>
            </a:r>
          </a:p>
          <a:p>
            <a:endParaRPr lang="en-PH" dirty="0"/>
          </a:p>
          <a:p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228600" y="1219200"/>
            <a:ext cx="7620000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b="1" dirty="0">
                <a:latin typeface="+mn-lt"/>
              </a:rPr>
              <a:t>Philippines……</a:t>
            </a:r>
          </a:p>
          <a:p>
            <a:endParaRPr lang="en-PH" b="1" dirty="0">
              <a:latin typeface="+mn-l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PH" b="1" dirty="0">
                <a:latin typeface="+mn-lt"/>
              </a:rPr>
              <a:t>Composed of 7100 islands , low tide</a:t>
            </a:r>
          </a:p>
          <a:p>
            <a:pPr marL="285750" indent="-285750">
              <a:buFont typeface="Arial" pitchFamily="34" charset="0"/>
              <a:buChar char="•"/>
            </a:pPr>
            <a:endParaRPr lang="en-PH" b="1" dirty="0">
              <a:latin typeface="+mn-l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PH" b="1" dirty="0">
                <a:latin typeface="+mn-lt"/>
              </a:rPr>
              <a:t>Population of more than 100M people, 2015 Population Census</a:t>
            </a:r>
          </a:p>
          <a:p>
            <a:pPr marL="285750" indent="-285750">
              <a:buFont typeface="Arial" pitchFamily="34" charset="0"/>
              <a:buChar char="•"/>
            </a:pPr>
            <a:endParaRPr lang="en-PH" b="1" dirty="0">
              <a:latin typeface="+mn-l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PH" b="1" dirty="0">
                <a:latin typeface="+mn-lt"/>
              </a:rPr>
              <a:t>Three major islands (Luzon, </a:t>
            </a:r>
            <a:r>
              <a:rPr lang="en-PH" b="1" dirty="0" err="1">
                <a:latin typeface="+mn-lt"/>
              </a:rPr>
              <a:t>Visayas</a:t>
            </a:r>
            <a:r>
              <a:rPr lang="en-PH" b="1" dirty="0">
                <a:latin typeface="+mn-lt"/>
              </a:rPr>
              <a:t>, Mindanao)</a:t>
            </a:r>
          </a:p>
          <a:p>
            <a:pPr marL="285750" indent="-285750">
              <a:buFont typeface="Arial" pitchFamily="34" charset="0"/>
              <a:buChar char="•"/>
            </a:pPr>
            <a:endParaRPr lang="en-PH" b="1" dirty="0">
              <a:latin typeface="+mn-l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PH" b="1" dirty="0">
                <a:latin typeface="+mn-lt"/>
              </a:rPr>
              <a:t>1600 cities &amp; municipalities ( each city and municipality has a city/municipal civil registry office headed by a Local Civil Registrar)</a:t>
            </a:r>
          </a:p>
          <a:p>
            <a:pPr marL="285750" indent="-285750">
              <a:buFont typeface="Arial" pitchFamily="34" charset="0"/>
              <a:buChar char="•"/>
            </a:pPr>
            <a:endParaRPr lang="en-PH" b="1" dirty="0">
              <a:latin typeface="+mn-l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PH" b="1" dirty="0">
                <a:latin typeface="+mn-lt"/>
              </a:rPr>
              <a:t>Philippine Statistics Authority has technical supervision over all Local Civil Registrars in the country.  Policies  on CRVS emanates from PSA-Office of the Civil Registrar General.  </a:t>
            </a:r>
          </a:p>
          <a:p>
            <a:pPr marL="285750" indent="-285750">
              <a:buFont typeface="Arial" pitchFamily="34" charset="0"/>
              <a:buChar char="•"/>
            </a:pPr>
            <a:endParaRPr lang="en-PH" b="1" dirty="0">
              <a:latin typeface="+mn-l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PH" b="1" dirty="0">
                <a:latin typeface="+mn-lt"/>
              </a:rPr>
              <a:t>CRVS functions is lodged with the Philippine Statistics Authority</a:t>
            </a:r>
          </a:p>
          <a:p>
            <a:pPr marL="285750" indent="-285750">
              <a:buFont typeface="Arial" pitchFamily="34" charset="0"/>
              <a:buChar char="•"/>
            </a:pPr>
            <a:endParaRPr lang="en-PH" b="1" dirty="0">
              <a:latin typeface="+mn-l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PH" b="1" dirty="0">
                <a:latin typeface="+mn-lt"/>
              </a:rPr>
              <a:t>The Local Civil Registrars are under the administrative supervision of the Local Chief Executives (Mayors)</a:t>
            </a:r>
          </a:p>
          <a:p>
            <a:pPr marL="285750" indent="-285750">
              <a:buFont typeface="Arial" pitchFamily="34" charset="0"/>
              <a:buChar char="•"/>
            </a:pPr>
            <a:endParaRPr lang="en-PH" b="1" dirty="0">
              <a:latin typeface="+mn-lt"/>
            </a:endParaRPr>
          </a:p>
          <a:p>
            <a:pPr marL="285750" indent="-285750">
              <a:buFont typeface="Arial" pitchFamily="34" charset="0"/>
              <a:buChar char="•"/>
            </a:pPr>
            <a:endParaRPr lang="en-PH" dirty="0"/>
          </a:p>
          <a:p>
            <a:pPr marL="285750" indent="-285750">
              <a:buFont typeface="Arial" pitchFamily="34" charset="0"/>
              <a:buChar char="•"/>
            </a:pPr>
            <a:endParaRPr lang="en-PH" dirty="0"/>
          </a:p>
          <a:p>
            <a:pPr marL="285750" indent="-285750">
              <a:buFont typeface="Arial" pitchFamily="34" charset="0"/>
              <a:buChar char="•"/>
            </a:pPr>
            <a:endParaRPr lang="en-PH" dirty="0"/>
          </a:p>
          <a:p>
            <a:pPr marL="285750" indent="-285750">
              <a:buFont typeface="Arial" pitchFamily="34" charset="0"/>
              <a:buChar char="•"/>
            </a:pPr>
            <a:endParaRPr lang="en-PH" dirty="0"/>
          </a:p>
          <a:p>
            <a:pPr marL="285750" indent="-285750">
              <a:buFont typeface="Arial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2933848"/>
      </p:ext>
    </p:extLst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13C2084E-476D-4D6D-9A0A-299AFB3A7CC2}" type="slidenum">
              <a:rPr lang="en-PH" smtClean="0"/>
              <a:pPr/>
              <a:t>3</a:t>
            </a:fld>
            <a:endParaRPr lang="en-PH" dirty="0"/>
          </a:p>
        </p:txBody>
      </p:sp>
      <p:sp>
        <p:nvSpPr>
          <p:cNvPr id="5" name="TextBox 4"/>
          <p:cNvSpPr txBox="1"/>
          <p:nvPr/>
        </p:nvSpPr>
        <p:spPr>
          <a:xfrm>
            <a:off x="152400" y="20552"/>
            <a:ext cx="8153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PH" sz="2400" b="1" dirty="0">
                <a:latin typeface="+mn-lt"/>
              </a:rPr>
              <a:t>Main obstacles for achieving complete coverage of vital </a:t>
            </a:r>
          </a:p>
          <a:p>
            <a:r>
              <a:rPr lang="en-PH" sz="2400" b="1" dirty="0">
                <a:latin typeface="+mn-lt"/>
              </a:rPr>
              <a:t>       events registration</a:t>
            </a:r>
          </a:p>
          <a:p>
            <a:endParaRPr lang="en-PH" dirty="0"/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152400" y="1219200"/>
            <a:ext cx="86106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PH" sz="3200" b="1" dirty="0">
                <a:latin typeface="+mn-lt"/>
              </a:rPr>
              <a:t>Customs and Traditions (marginalized sectors , Muslims and Indigenous Peoples)</a:t>
            </a:r>
          </a:p>
          <a:p>
            <a:pPr marL="285750" indent="-285750">
              <a:buFont typeface="Arial" pitchFamily="34" charset="0"/>
              <a:buChar char="•"/>
            </a:pPr>
            <a:endParaRPr lang="en-PH" sz="3200" b="1" dirty="0">
              <a:latin typeface="+mn-l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PH" sz="3200" b="1" dirty="0">
                <a:latin typeface="+mn-lt"/>
              </a:rPr>
              <a:t>Registration Fees</a:t>
            </a:r>
          </a:p>
          <a:p>
            <a:pPr marL="285750" indent="-285750">
              <a:buFont typeface="Arial" pitchFamily="34" charset="0"/>
              <a:buChar char="•"/>
            </a:pPr>
            <a:endParaRPr lang="en-PH" sz="3200" b="1" dirty="0">
              <a:latin typeface="+mn-l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PH" sz="3200" b="1" dirty="0">
                <a:latin typeface="+mn-lt"/>
              </a:rPr>
              <a:t>Not a priority (incentives)</a:t>
            </a:r>
          </a:p>
          <a:p>
            <a:pPr marL="285750" indent="-285750">
              <a:buFont typeface="Arial" pitchFamily="34" charset="0"/>
              <a:buChar char="•"/>
            </a:pPr>
            <a:endParaRPr lang="en-PH" sz="3200" b="1" dirty="0">
              <a:latin typeface="+mn-l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PH" sz="3200" b="1" dirty="0">
                <a:latin typeface="+mn-lt"/>
              </a:rPr>
              <a:t>Not aware of the importance of registration</a:t>
            </a:r>
          </a:p>
          <a:p>
            <a:pPr marL="285750" indent="-285750">
              <a:buFont typeface="Arial" pitchFamily="34" charset="0"/>
              <a:buChar char="•"/>
            </a:pPr>
            <a:endParaRPr lang="en-PH" sz="3200" b="1" dirty="0">
              <a:latin typeface="+mn-l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PH" sz="3200" b="1" dirty="0">
                <a:latin typeface="+mn-lt"/>
              </a:rPr>
              <a:t>Geographical Distance</a:t>
            </a:r>
            <a:endParaRPr lang="en-GB" sz="32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03296376"/>
      </p:ext>
    </p:extLst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13C2084E-476D-4D6D-9A0A-299AFB3A7CC2}" type="slidenum">
              <a:rPr lang="en-PH" smtClean="0"/>
              <a:pPr/>
              <a:t>4</a:t>
            </a:fld>
            <a:endParaRPr lang="en-PH" dirty="0"/>
          </a:p>
        </p:txBody>
      </p:sp>
      <p:sp>
        <p:nvSpPr>
          <p:cNvPr id="5" name="TextBox 4"/>
          <p:cNvSpPr txBox="1"/>
          <p:nvPr/>
        </p:nvSpPr>
        <p:spPr>
          <a:xfrm>
            <a:off x="0" y="20552"/>
            <a:ext cx="8305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PH" sz="2400" b="1" dirty="0">
                <a:latin typeface="+mn-lt"/>
              </a:rPr>
              <a:t>Main obstacles for achieving complete coverage of vital</a:t>
            </a:r>
          </a:p>
          <a:p>
            <a:r>
              <a:rPr lang="en-PH" sz="2400" b="1" dirty="0">
                <a:latin typeface="+mn-lt"/>
              </a:rPr>
              <a:t>      events registration</a:t>
            </a:r>
          </a:p>
          <a:p>
            <a:endParaRPr lang="en-PH" dirty="0"/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152400" y="1219200"/>
            <a:ext cx="86106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PH" sz="3200" b="1" dirty="0">
                <a:latin typeface="+mn-lt"/>
              </a:rPr>
              <a:t>No permanent Local Civil Registry Office</a:t>
            </a:r>
          </a:p>
          <a:p>
            <a:endParaRPr lang="en-PH" sz="3200" b="1" dirty="0">
              <a:latin typeface="+mn-l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PH" sz="3200" b="1" dirty="0">
                <a:latin typeface="+mn-lt"/>
              </a:rPr>
              <a:t>Supporting documents required</a:t>
            </a:r>
          </a:p>
          <a:p>
            <a:pPr marL="285750" indent="-285750">
              <a:buFont typeface="Arial" pitchFamily="34" charset="0"/>
              <a:buChar char="•"/>
            </a:pPr>
            <a:endParaRPr lang="en-PH" sz="3200" b="1" dirty="0">
              <a:latin typeface="+mn-l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PH" sz="3200" b="1" dirty="0">
                <a:latin typeface="+mn-lt"/>
              </a:rPr>
              <a:t>Lack of coordination between some Local Civil Registry Offices and  PSA Field Offices</a:t>
            </a:r>
            <a:endParaRPr lang="en-GB" sz="3200" b="1" dirty="0">
              <a:latin typeface="+mn-lt"/>
            </a:endParaRPr>
          </a:p>
          <a:p>
            <a:pPr marL="285750" indent="-285750">
              <a:buFont typeface="Arial" pitchFamily="34" charset="0"/>
              <a:buChar char="•"/>
            </a:pPr>
            <a:endParaRPr lang="en-GB" sz="32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82977911"/>
      </p:ext>
    </p:extLst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13C2084E-476D-4D6D-9A0A-299AFB3A7CC2}" type="slidenum">
              <a:rPr lang="en-PH" smtClean="0"/>
              <a:pPr/>
              <a:t>5</a:t>
            </a:fld>
            <a:endParaRPr lang="en-PH" dirty="0"/>
          </a:p>
        </p:txBody>
      </p:sp>
      <p:sp>
        <p:nvSpPr>
          <p:cNvPr id="2" name="TextBox 1"/>
          <p:cNvSpPr txBox="1"/>
          <p:nvPr/>
        </p:nvSpPr>
        <p:spPr>
          <a:xfrm>
            <a:off x="304801" y="1371600"/>
            <a:ext cx="815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PH" dirty="0"/>
          </a:p>
          <a:p>
            <a:endParaRPr lang="en-PH" dirty="0"/>
          </a:p>
        </p:txBody>
      </p:sp>
      <p:sp>
        <p:nvSpPr>
          <p:cNvPr id="3" name="TextBox 2"/>
          <p:cNvSpPr txBox="1"/>
          <p:nvPr/>
        </p:nvSpPr>
        <p:spPr>
          <a:xfrm>
            <a:off x="76200" y="304800"/>
            <a:ext cx="8915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2400" b="1" dirty="0">
                <a:latin typeface="+mn-lt"/>
              </a:rPr>
              <a:t>2. Main obstacles for improving accuracy of  registered information</a:t>
            </a:r>
            <a:endParaRPr lang="en-GB" sz="2400" b="1" dirty="0">
              <a:latin typeface="+mn-lt"/>
            </a:endParaRPr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1219200"/>
            <a:ext cx="7696200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PH" sz="2800" b="1" dirty="0">
                <a:latin typeface="+mn-lt"/>
              </a:rPr>
              <a:t>Undermanned Local Civil Registry Offices</a:t>
            </a:r>
          </a:p>
          <a:p>
            <a:pPr marL="285750" indent="-285750">
              <a:buFont typeface="Arial" pitchFamily="34" charset="0"/>
              <a:buChar char="•"/>
            </a:pPr>
            <a:endParaRPr lang="en-PH" sz="2800" b="1" dirty="0">
              <a:latin typeface="+mn-l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PH" sz="2800" b="1" dirty="0">
                <a:latin typeface="+mn-lt"/>
              </a:rPr>
              <a:t>Local Civil Registry Staff doing civil registration work not properly trained</a:t>
            </a:r>
          </a:p>
          <a:p>
            <a:endParaRPr lang="en-PH" sz="2800" b="1" dirty="0">
              <a:latin typeface="+mn-l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PH" sz="2800" b="1" dirty="0">
                <a:latin typeface="+mn-lt"/>
              </a:rPr>
              <a:t>Absence of CRVS reference materials and compilation of policies in some of the Local Civil Registry Offices</a:t>
            </a:r>
          </a:p>
          <a:p>
            <a:pPr marL="285750" indent="-285750">
              <a:buFont typeface="Arial" pitchFamily="34" charset="0"/>
              <a:buChar char="•"/>
            </a:pPr>
            <a:endParaRPr lang="en-PH" sz="2800" b="1" dirty="0">
              <a:latin typeface="+mn-l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PH" sz="2800" b="1" dirty="0">
                <a:latin typeface="+mn-lt"/>
              </a:rPr>
              <a:t>Some Local Civil Registry Offices are   not using the computerized system offered  by PSA in preparing/filling up of forms since they are using their own system.</a:t>
            </a:r>
          </a:p>
          <a:p>
            <a:pPr marL="285750" indent="-285750">
              <a:buFont typeface="Arial" pitchFamily="34" charset="0"/>
              <a:buChar char="•"/>
            </a:pPr>
            <a:endParaRPr lang="en-PH" b="1" dirty="0"/>
          </a:p>
        </p:txBody>
      </p:sp>
    </p:spTree>
    <p:extLst>
      <p:ext uri="{BB962C8B-B14F-4D97-AF65-F5344CB8AC3E}">
        <p14:creationId xmlns:p14="http://schemas.microsoft.com/office/powerpoint/2010/main" val="512029606"/>
      </p:ext>
    </p:extLst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13C2084E-476D-4D6D-9A0A-299AFB3A7CC2}" type="slidenum">
              <a:rPr lang="en-PH" smtClean="0"/>
              <a:pPr/>
              <a:t>6</a:t>
            </a:fld>
            <a:endParaRPr lang="en-PH" dirty="0"/>
          </a:p>
        </p:txBody>
      </p:sp>
      <p:sp>
        <p:nvSpPr>
          <p:cNvPr id="2" name="TextBox 1"/>
          <p:cNvSpPr txBox="1"/>
          <p:nvPr/>
        </p:nvSpPr>
        <p:spPr>
          <a:xfrm>
            <a:off x="304801" y="1371600"/>
            <a:ext cx="815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PH" dirty="0"/>
          </a:p>
          <a:p>
            <a:endParaRPr lang="en-PH" dirty="0"/>
          </a:p>
        </p:txBody>
      </p:sp>
      <p:sp>
        <p:nvSpPr>
          <p:cNvPr id="3" name="TextBox 2"/>
          <p:cNvSpPr txBox="1"/>
          <p:nvPr/>
        </p:nvSpPr>
        <p:spPr>
          <a:xfrm>
            <a:off x="76200" y="304800"/>
            <a:ext cx="8915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2400" b="1" dirty="0">
                <a:latin typeface="+mn-lt"/>
              </a:rPr>
              <a:t>2. Main obstacles for improving accuracy of  registered information</a:t>
            </a:r>
            <a:endParaRPr lang="en-GB" sz="2400" b="1" dirty="0">
              <a:latin typeface="+mn-lt"/>
            </a:endParaRPr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1219200"/>
            <a:ext cx="7696200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endParaRPr lang="en-PH" b="1" dirty="0"/>
          </a:p>
          <a:p>
            <a:pPr marL="285750" indent="-285750">
              <a:buFont typeface="Arial" pitchFamily="34" charset="0"/>
              <a:buChar char="•"/>
            </a:pPr>
            <a:r>
              <a:rPr lang="en-PH" sz="3200" b="1" dirty="0">
                <a:latin typeface="+mn-lt"/>
              </a:rPr>
              <a:t>Budget considerations</a:t>
            </a:r>
          </a:p>
          <a:p>
            <a:pPr marL="285750" indent="-285750">
              <a:buFont typeface="Arial" pitchFamily="34" charset="0"/>
              <a:buChar char="•"/>
            </a:pPr>
            <a:endParaRPr lang="en-PH" sz="3200" b="1" dirty="0">
              <a:latin typeface="+mn-l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PH" sz="3200" b="1" dirty="0">
                <a:latin typeface="+mn-lt"/>
              </a:rPr>
              <a:t>Non-attendance to National/Local Workshops, meetings, seminars</a:t>
            </a:r>
          </a:p>
          <a:p>
            <a:pPr marL="285750" indent="-285750">
              <a:buFont typeface="Arial" pitchFamily="34" charset="0"/>
              <a:buChar char="•"/>
            </a:pPr>
            <a:endParaRPr lang="en-PH" sz="3200" b="1" dirty="0">
              <a:latin typeface="+mn-l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PH" sz="3200" b="1" dirty="0">
                <a:latin typeface="+mn-lt"/>
              </a:rPr>
              <a:t>On Death Certificates, some doctors are not trained on how to properly fill up the cause of death.</a:t>
            </a:r>
          </a:p>
          <a:p>
            <a:pPr marL="285750" indent="-285750">
              <a:buFont typeface="Arial" pitchFamily="34" charset="0"/>
              <a:buChar char="•"/>
            </a:pPr>
            <a:endParaRPr lang="en-PH" sz="3200" b="1" dirty="0">
              <a:latin typeface="+mn-l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PH" sz="3200" b="1" dirty="0">
                <a:latin typeface="+mn-lt"/>
              </a:rPr>
              <a:t>Not all Municipal Health Officers are  trained in ICD 10 coding</a:t>
            </a:r>
            <a:endParaRPr lang="en-GB" sz="32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56650850"/>
      </p:ext>
    </p:extLst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13C2084E-476D-4D6D-9A0A-299AFB3A7CC2}" type="slidenum">
              <a:rPr lang="en-PH" smtClean="0"/>
              <a:pPr/>
              <a:t>7</a:t>
            </a:fld>
            <a:endParaRPr lang="en-PH" dirty="0"/>
          </a:p>
        </p:txBody>
      </p:sp>
      <p:sp>
        <p:nvSpPr>
          <p:cNvPr id="2" name="TextBox 1"/>
          <p:cNvSpPr txBox="1"/>
          <p:nvPr/>
        </p:nvSpPr>
        <p:spPr>
          <a:xfrm>
            <a:off x="304801" y="1371600"/>
            <a:ext cx="815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PH" dirty="0"/>
          </a:p>
          <a:p>
            <a:endParaRPr lang="en-PH" dirty="0"/>
          </a:p>
        </p:txBody>
      </p:sp>
      <p:sp>
        <p:nvSpPr>
          <p:cNvPr id="3" name="TextBox 2"/>
          <p:cNvSpPr txBox="1"/>
          <p:nvPr/>
        </p:nvSpPr>
        <p:spPr>
          <a:xfrm>
            <a:off x="76200" y="304800"/>
            <a:ext cx="8915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2400" b="1" dirty="0">
                <a:latin typeface="+mn-lt"/>
              </a:rPr>
              <a:t>2. Main obstacles for improving accuracy of  registered information</a:t>
            </a:r>
            <a:endParaRPr lang="en-GB" sz="2400" b="1" dirty="0">
              <a:latin typeface="+mn-lt"/>
            </a:endParaRPr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1219200"/>
            <a:ext cx="86106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PH" sz="2600" b="1" dirty="0">
                <a:latin typeface="+mn-lt"/>
              </a:rPr>
              <a:t>Incorporating core items of information not included in the current certificates of live birth, death, marriage, divorce:</a:t>
            </a:r>
          </a:p>
          <a:p>
            <a:pPr marL="457200" indent="-457200">
              <a:buFont typeface="Wingdings"/>
              <a:buChar char="Ø"/>
            </a:pPr>
            <a:r>
              <a:rPr lang="en-PH" sz="2800" dirty="0">
                <a:latin typeface="+mn-lt"/>
              </a:rPr>
              <a:t>Live Birth</a:t>
            </a:r>
          </a:p>
          <a:p>
            <a:r>
              <a:rPr lang="en-PH" sz="3200" dirty="0">
                <a:latin typeface="+mn-lt"/>
              </a:rPr>
              <a:t>            </a:t>
            </a:r>
          </a:p>
          <a:p>
            <a:endParaRPr lang="en-PH" sz="3200" dirty="0">
              <a:latin typeface="+mn-lt"/>
            </a:endParaRPr>
          </a:p>
          <a:p>
            <a:pPr marL="285750" indent="-285750">
              <a:buFont typeface="Arial" pitchFamily="34" charset="0"/>
              <a:buChar char="•"/>
            </a:pPr>
            <a:endParaRPr lang="en-PH" sz="3200" b="1" dirty="0">
              <a:latin typeface="+mn-lt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7656059"/>
              </p:ext>
            </p:extLst>
          </p:nvPr>
        </p:nvGraphicFramePr>
        <p:xfrm>
          <a:off x="2133600" y="2514600"/>
          <a:ext cx="5943600" cy="42095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3278">
                <a:tc>
                  <a:txBody>
                    <a:bodyPr/>
                    <a:lstStyle/>
                    <a:p>
                      <a:r>
                        <a:rPr lang="en-PH" dirty="0"/>
                        <a:t>Characteristics of the Mother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PH" dirty="0"/>
                        <a:t>Characteristics of the Father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679">
                <a:tc>
                  <a:txBody>
                    <a:bodyPr/>
                    <a:lstStyle/>
                    <a:p>
                      <a:r>
                        <a:rPr lang="en-PH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Date of birth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Date of birth 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3679">
                <a:tc>
                  <a:txBody>
                    <a:bodyPr/>
                    <a:lstStyle/>
                    <a:p>
                      <a:r>
                        <a:rPr lang="en-PH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Marital Status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Marital Status 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3679">
                <a:tc>
                  <a:txBody>
                    <a:bodyPr/>
                    <a:lstStyle/>
                    <a:p>
                      <a:r>
                        <a:rPr lang="en-PH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Educational Attainment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Educational Attainment 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8938">
                <a:tc>
                  <a:txBody>
                    <a:bodyPr/>
                    <a:lstStyle/>
                    <a:p>
                      <a:r>
                        <a:rPr lang="en-PH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Duration of residence in usual place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Place of usual residence 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3679">
                <a:tc>
                  <a:txBody>
                    <a:bodyPr/>
                    <a:lstStyle/>
                    <a:p>
                      <a:r>
                        <a:rPr lang="en-PH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Place/country of birth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58938">
                <a:tc>
                  <a:txBody>
                    <a:bodyPr/>
                    <a:lstStyle/>
                    <a:p>
                      <a:r>
                        <a:rPr lang="en-PH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Foetal deaths to mother during her  entire lifetime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3679">
                <a:tc>
                  <a:txBody>
                    <a:bodyPr/>
                    <a:lstStyle/>
                    <a:p>
                      <a:r>
                        <a:rPr lang="en-PH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Date of last previous live birth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5737062"/>
      </p:ext>
    </p:extLst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13C2084E-476D-4D6D-9A0A-299AFB3A7CC2}" type="slidenum">
              <a:rPr lang="en-PH" smtClean="0"/>
              <a:pPr/>
              <a:t>8</a:t>
            </a:fld>
            <a:endParaRPr lang="en-PH" dirty="0"/>
          </a:p>
        </p:txBody>
      </p:sp>
      <p:sp>
        <p:nvSpPr>
          <p:cNvPr id="2" name="TextBox 1"/>
          <p:cNvSpPr txBox="1"/>
          <p:nvPr/>
        </p:nvSpPr>
        <p:spPr>
          <a:xfrm>
            <a:off x="304801" y="1371600"/>
            <a:ext cx="815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PH" dirty="0"/>
          </a:p>
          <a:p>
            <a:endParaRPr lang="en-PH" dirty="0"/>
          </a:p>
        </p:txBody>
      </p:sp>
      <p:sp>
        <p:nvSpPr>
          <p:cNvPr id="3" name="TextBox 2"/>
          <p:cNvSpPr txBox="1"/>
          <p:nvPr/>
        </p:nvSpPr>
        <p:spPr>
          <a:xfrm>
            <a:off x="76200" y="304800"/>
            <a:ext cx="8915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2400" b="1" dirty="0">
                <a:latin typeface="+mn-lt"/>
              </a:rPr>
              <a:t>2. Main obstacles for improving accuracy of  registered information</a:t>
            </a:r>
            <a:endParaRPr lang="en-GB" sz="2400" b="1" dirty="0">
              <a:latin typeface="+mn-lt"/>
            </a:endParaRPr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1219200"/>
            <a:ext cx="8610600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PH" sz="2800" dirty="0">
                <a:latin typeface="+mn-lt"/>
              </a:rPr>
              <a:t>Incorporating core items of information not included in the current certificates of live birth, death, marriage, divorce:</a:t>
            </a:r>
          </a:p>
          <a:p>
            <a:endParaRPr lang="en-PH" sz="2800" dirty="0">
              <a:latin typeface="+mn-lt"/>
            </a:endParaRPr>
          </a:p>
          <a:p>
            <a:pPr marL="457200" indent="-457200">
              <a:buFont typeface="Wingdings"/>
              <a:buChar char="Ø"/>
            </a:pPr>
            <a:r>
              <a:rPr lang="en-PH" sz="2800" dirty="0">
                <a:latin typeface="+mn-lt"/>
              </a:rPr>
              <a:t>Death</a:t>
            </a:r>
          </a:p>
          <a:p>
            <a:r>
              <a:rPr lang="en-PH" sz="3200" dirty="0">
                <a:latin typeface="+mn-lt"/>
              </a:rPr>
              <a:t>            </a:t>
            </a:r>
          </a:p>
          <a:p>
            <a:endParaRPr lang="en-PH" sz="3200" dirty="0">
              <a:latin typeface="+mn-lt"/>
            </a:endParaRPr>
          </a:p>
          <a:p>
            <a:pPr marL="285750" indent="-285750">
              <a:buFont typeface="Arial" pitchFamily="34" charset="0"/>
              <a:buChar char="•"/>
            </a:pPr>
            <a:endParaRPr lang="en-PH" sz="3200" b="1" dirty="0">
              <a:latin typeface="+mn-lt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0033103"/>
              </p:ext>
            </p:extLst>
          </p:nvPr>
        </p:nvGraphicFramePr>
        <p:xfrm>
          <a:off x="533400" y="3352800"/>
          <a:ext cx="8153400" cy="198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5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42278">
                <a:tc>
                  <a:txBody>
                    <a:bodyPr/>
                    <a:lstStyle/>
                    <a:p>
                      <a:r>
                        <a:rPr lang="en-PH" sz="2800" dirty="0"/>
                        <a:t>Characteristics of the</a:t>
                      </a:r>
                      <a:r>
                        <a:rPr lang="en-PH" sz="2800" baseline="0" dirty="0"/>
                        <a:t> decedent</a:t>
                      </a:r>
                      <a:endParaRPr lang="en-GB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679">
                <a:tc>
                  <a:txBody>
                    <a:bodyPr/>
                    <a:lstStyle/>
                    <a:p>
                      <a:r>
                        <a:rPr lang="en-PH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Place of usual residence </a:t>
                      </a:r>
                      <a:endParaRPr lang="en-GB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3679">
                <a:tc>
                  <a:txBody>
                    <a:bodyPr/>
                    <a:lstStyle/>
                    <a:p>
                      <a:r>
                        <a:rPr lang="en-PH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Place of usual residence of the mother (for deaths under 1 year of age) </a:t>
                      </a:r>
                      <a:endParaRPr lang="en-GB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1431658"/>
      </p:ext>
    </p:extLst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13C2084E-476D-4D6D-9A0A-299AFB3A7CC2}" type="slidenum">
              <a:rPr lang="en-PH" smtClean="0"/>
              <a:pPr/>
              <a:t>9</a:t>
            </a:fld>
            <a:endParaRPr lang="en-PH" dirty="0"/>
          </a:p>
        </p:txBody>
      </p:sp>
      <p:sp>
        <p:nvSpPr>
          <p:cNvPr id="2" name="TextBox 1"/>
          <p:cNvSpPr txBox="1"/>
          <p:nvPr/>
        </p:nvSpPr>
        <p:spPr>
          <a:xfrm>
            <a:off x="304801" y="1371600"/>
            <a:ext cx="815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PH" dirty="0"/>
          </a:p>
          <a:p>
            <a:endParaRPr lang="en-PH" dirty="0"/>
          </a:p>
        </p:txBody>
      </p:sp>
      <p:sp>
        <p:nvSpPr>
          <p:cNvPr id="3" name="TextBox 2"/>
          <p:cNvSpPr txBox="1"/>
          <p:nvPr/>
        </p:nvSpPr>
        <p:spPr>
          <a:xfrm>
            <a:off x="76200" y="304800"/>
            <a:ext cx="8915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2400" b="1" dirty="0">
                <a:latin typeface="+mn-lt"/>
              </a:rPr>
              <a:t>2. Main obstacles for improving accuracy of  registered information</a:t>
            </a:r>
            <a:endParaRPr lang="en-GB" sz="2400" b="1" dirty="0">
              <a:latin typeface="+mn-lt"/>
            </a:endParaRPr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1219200"/>
            <a:ext cx="8610600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PH" sz="2800" dirty="0">
                <a:latin typeface="+mn-lt"/>
              </a:rPr>
              <a:t>Incorporating core items of information not included in the current certificates of live birth, death, marriage, divorce:</a:t>
            </a:r>
          </a:p>
          <a:p>
            <a:endParaRPr lang="en-PH" sz="2800" dirty="0">
              <a:latin typeface="+mn-lt"/>
            </a:endParaRPr>
          </a:p>
          <a:p>
            <a:pPr marL="457200" indent="-457200">
              <a:buFont typeface="Wingdings"/>
              <a:buChar char="Ø"/>
            </a:pPr>
            <a:r>
              <a:rPr lang="en-PH" sz="2800" dirty="0">
                <a:latin typeface="+mn-lt"/>
              </a:rPr>
              <a:t>Foetal Death</a:t>
            </a:r>
          </a:p>
          <a:p>
            <a:r>
              <a:rPr lang="en-PH" sz="3200" dirty="0">
                <a:latin typeface="+mn-lt"/>
              </a:rPr>
              <a:t>            </a:t>
            </a:r>
          </a:p>
          <a:p>
            <a:endParaRPr lang="en-PH" sz="3200" dirty="0">
              <a:latin typeface="+mn-lt"/>
            </a:endParaRPr>
          </a:p>
          <a:p>
            <a:pPr marL="285750" indent="-285750">
              <a:buFont typeface="Arial" pitchFamily="34" charset="0"/>
              <a:buChar char="•"/>
            </a:pPr>
            <a:endParaRPr lang="en-PH" sz="3200" b="1" dirty="0">
              <a:latin typeface="+mn-lt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0560832"/>
              </p:ext>
            </p:extLst>
          </p:nvPr>
        </p:nvGraphicFramePr>
        <p:xfrm>
          <a:off x="914400" y="3352800"/>
          <a:ext cx="7467600" cy="29025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195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480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78">
                <a:tc>
                  <a:txBody>
                    <a:bodyPr/>
                    <a:lstStyle/>
                    <a:p>
                      <a:r>
                        <a:rPr lang="en-PH" sz="1800" dirty="0"/>
                        <a:t>Characteristics of the</a:t>
                      </a:r>
                      <a:r>
                        <a:rPr lang="en-PH" sz="1800" baseline="0" dirty="0"/>
                        <a:t> mother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PH" sz="1800" dirty="0"/>
                        <a:t>Characteristics of the</a:t>
                      </a:r>
                      <a:r>
                        <a:rPr lang="en-PH" sz="1800" baseline="0" dirty="0"/>
                        <a:t> father</a:t>
                      </a:r>
                      <a:endParaRPr lang="en-GB" sz="1800" dirty="0"/>
                    </a:p>
                    <a:p>
                      <a:endParaRPr lang="en-GB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679">
                <a:tc>
                  <a:txBody>
                    <a:bodyPr/>
                    <a:lstStyle/>
                    <a:p>
                      <a:r>
                        <a:rPr lang="en-PH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Foetal deaths to mother during her entire lifetime 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Date of birth </a:t>
                      </a:r>
                      <a:endParaRPr lang="en-GB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3679">
                <a:tc>
                  <a:txBody>
                    <a:bodyPr/>
                    <a:lstStyle/>
                    <a:p>
                      <a:r>
                        <a:rPr lang="en-PH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Date of last previous live birth 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Place of usual residence </a:t>
                      </a:r>
                      <a:endParaRPr lang="en-GB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3679">
                <a:tc>
                  <a:txBody>
                    <a:bodyPr/>
                    <a:lstStyle/>
                    <a:p>
                      <a:r>
                        <a:rPr lang="en-PH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Date of marriage 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3679">
                <a:tc>
                  <a:txBody>
                    <a:bodyPr/>
                    <a:lstStyle/>
                    <a:p>
                      <a:r>
                        <a:rPr lang="en-PH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Place of usual residence 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8944991"/>
      </p:ext>
    </p:extLst>
  </p:cSld>
  <p:clrMapOvr>
    <a:masterClrMapping/>
  </p:clrMapOvr>
  <p:transition advClick="0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6301</TotalTime>
  <Words>976</Words>
  <Application>Microsoft Office PowerPoint</Application>
  <PresentationFormat>On-screen Show (4:3)</PresentationFormat>
  <Paragraphs>182</Paragraphs>
  <Slides>16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Trajan Pro</vt:lpstr>
      <vt:lpstr>Arial</vt:lpstr>
      <vt:lpstr>Calibri</vt:lpstr>
      <vt:lpstr>Times New Roman</vt:lpstr>
      <vt:lpstr>Wingdings</vt:lpstr>
      <vt:lpstr>Office Theme</vt:lpstr>
      <vt:lpstr>Strategies for Improving Civil Registration and Vital Statistics : Philippines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United Nations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Maria Isabel Cobos</cp:lastModifiedBy>
  <cp:revision>704</cp:revision>
  <dcterms:created xsi:type="dcterms:W3CDTF">2013-12-01T12:42:23Z</dcterms:created>
  <dcterms:modified xsi:type="dcterms:W3CDTF">2017-11-20T21:54:09Z</dcterms:modified>
</cp:coreProperties>
</file>