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7340263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46"/>
  </p:normalViewPr>
  <p:slideViewPr>
    <p:cSldViewPr snapToGrid="0" snapToObjects="1">
      <p:cViewPr varScale="1">
        <p:scale>
          <a:sx n="58" d="100"/>
          <a:sy n="58" d="100"/>
        </p:scale>
        <p:origin x="-856" y="-104"/>
      </p:cViewPr>
      <p:guideLst>
        <p:guide orient="horz" pos="3072"/>
        <p:guide pos="54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1672538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12041"/>
            <a:ext cx="17340263" cy="9765642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3450" y="3419782"/>
            <a:ext cx="11046646" cy="2341407"/>
          </a:xfrm>
        </p:spPr>
        <p:txBody>
          <a:bodyPr anchor="b">
            <a:noAutofit/>
          </a:bodyPr>
          <a:lstStyle>
            <a:lvl1pPr algn="r">
              <a:defRPr sz="768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43450" y="5761185"/>
            <a:ext cx="11046646" cy="156003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502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04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0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009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511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01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51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01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350" y="866986"/>
            <a:ext cx="12226746" cy="4840676"/>
          </a:xfrm>
        </p:spPr>
        <p:txBody>
          <a:bodyPr anchor="ctr">
            <a:normAutofit/>
          </a:bodyPr>
          <a:lstStyle>
            <a:lvl1pPr algn="l">
              <a:defRPr sz="6258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350" y="6357902"/>
            <a:ext cx="12226746" cy="2234257"/>
          </a:xfrm>
        </p:spPr>
        <p:txBody>
          <a:bodyPr anchor="ctr">
            <a:normAutofit/>
          </a:bodyPr>
          <a:lstStyle>
            <a:lvl1pPr marL="0" indent="0" algn="l">
              <a:buNone/>
              <a:defRPr sz="256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4604" y="866987"/>
            <a:ext cx="11512009" cy="4298809"/>
          </a:xfrm>
        </p:spPr>
        <p:txBody>
          <a:bodyPr anchor="ctr">
            <a:normAutofit/>
          </a:bodyPr>
          <a:lstStyle>
            <a:lvl1pPr algn="l">
              <a:defRPr sz="6258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3013" y="5165795"/>
            <a:ext cx="10275192" cy="541867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227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50230" indent="0">
              <a:buFontTx/>
              <a:buNone/>
              <a:defRPr/>
            </a:lvl2pPr>
            <a:lvl3pPr marL="1300460" indent="0">
              <a:buFontTx/>
              <a:buNone/>
              <a:defRPr/>
            </a:lvl3pPr>
            <a:lvl4pPr marL="1950690" indent="0">
              <a:buFontTx/>
              <a:buNone/>
              <a:defRPr/>
            </a:lvl4pPr>
            <a:lvl5pPr marL="2600919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350" y="6357902"/>
            <a:ext cx="12226746" cy="2234257"/>
          </a:xfrm>
        </p:spPr>
        <p:txBody>
          <a:bodyPr anchor="ctr">
            <a:normAutofit/>
          </a:bodyPr>
          <a:lstStyle>
            <a:lvl1pPr marL="0" indent="0" algn="l">
              <a:buNone/>
              <a:defRPr sz="256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  <p:sp>
        <p:nvSpPr>
          <p:cNvPr id="20" name="TextBox 19"/>
          <p:cNvSpPr txBox="1"/>
          <p:nvPr/>
        </p:nvSpPr>
        <p:spPr>
          <a:xfrm>
            <a:off x="770683" y="1124093"/>
            <a:ext cx="867013" cy="831681"/>
          </a:xfrm>
          <a:prstGeom prst="rect">
            <a:avLst/>
          </a:prstGeom>
        </p:spPr>
        <p:txBody>
          <a:bodyPr vert="horz" lIns="130048" tIns="65024" rIns="130048" bIns="65024" rtlCol="0" anchor="ctr">
            <a:noAutofit/>
          </a:bodyPr>
          <a:lstStyle/>
          <a:p>
            <a:pPr lvl="0"/>
            <a:r>
              <a:rPr lang="en-US" sz="1137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2648224" y="4105324"/>
            <a:ext cx="867013" cy="831681"/>
          </a:xfrm>
          <a:prstGeom prst="rect">
            <a:avLst/>
          </a:prstGeom>
        </p:spPr>
        <p:txBody>
          <a:bodyPr vert="horz" lIns="130048" tIns="65024" rIns="130048" bIns="65024" rtlCol="0" anchor="ctr">
            <a:noAutofit/>
          </a:bodyPr>
          <a:lstStyle/>
          <a:p>
            <a:pPr lvl="0"/>
            <a:r>
              <a:rPr lang="en-US" sz="1137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sz="3413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350" y="2747716"/>
            <a:ext cx="12226746" cy="3691321"/>
          </a:xfrm>
        </p:spPr>
        <p:txBody>
          <a:bodyPr anchor="b">
            <a:normAutofit/>
          </a:bodyPr>
          <a:lstStyle>
            <a:lvl1pPr algn="l">
              <a:defRPr sz="6258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350" y="6439037"/>
            <a:ext cx="12226746" cy="2153122"/>
          </a:xfrm>
        </p:spPr>
        <p:txBody>
          <a:bodyPr anchor="t">
            <a:normAutofit/>
          </a:bodyPr>
          <a:lstStyle>
            <a:lvl1pPr marL="0" indent="0" algn="l">
              <a:buNone/>
              <a:defRPr sz="256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4604" y="866987"/>
            <a:ext cx="11512009" cy="4298809"/>
          </a:xfrm>
        </p:spPr>
        <p:txBody>
          <a:bodyPr anchor="ctr">
            <a:normAutofit/>
          </a:bodyPr>
          <a:lstStyle>
            <a:lvl1pPr algn="l">
              <a:defRPr sz="6258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63347" y="5707662"/>
            <a:ext cx="12226747" cy="73137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341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50230" indent="0">
              <a:buFontTx/>
              <a:buNone/>
              <a:defRPr/>
            </a:lvl2pPr>
            <a:lvl3pPr marL="1300460" indent="0">
              <a:buFontTx/>
              <a:buNone/>
              <a:defRPr/>
            </a:lvl3pPr>
            <a:lvl4pPr marL="1950690" indent="0">
              <a:buFontTx/>
              <a:buNone/>
              <a:defRPr/>
            </a:lvl4pPr>
            <a:lvl5pPr marL="2600919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350" y="6439037"/>
            <a:ext cx="12226746" cy="2153122"/>
          </a:xfrm>
        </p:spPr>
        <p:txBody>
          <a:bodyPr anchor="t">
            <a:normAutofit/>
          </a:bodyPr>
          <a:lstStyle>
            <a:lvl1pPr marL="0" indent="0" algn="l">
              <a:buNone/>
              <a:defRPr sz="256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770683" y="1124093"/>
            <a:ext cx="867013" cy="831681"/>
          </a:xfrm>
          <a:prstGeom prst="rect">
            <a:avLst/>
          </a:prstGeom>
        </p:spPr>
        <p:txBody>
          <a:bodyPr vert="horz" lIns="130048" tIns="65024" rIns="130048" bIns="65024" rtlCol="0" anchor="ctr">
            <a:noAutofit/>
          </a:bodyPr>
          <a:lstStyle/>
          <a:p>
            <a:pPr lvl="0"/>
            <a:r>
              <a:rPr lang="en-US" sz="1137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2648224" y="4105324"/>
            <a:ext cx="867013" cy="831681"/>
          </a:xfrm>
          <a:prstGeom prst="rect">
            <a:avLst/>
          </a:prstGeom>
        </p:spPr>
        <p:txBody>
          <a:bodyPr vert="horz" lIns="130048" tIns="65024" rIns="130048" bIns="65024" rtlCol="0" anchor="ctr">
            <a:noAutofit/>
          </a:bodyPr>
          <a:lstStyle/>
          <a:p>
            <a:pPr lvl="0"/>
            <a:r>
              <a:rPr lang="en-US" sz="1137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5389" y="866987"/>
            <a:ext cx="12214706" cy="4298809"/>
          </a:xfrm>
        </p:spPr>
        <p:txBody>
          <a:bodyPr anchor="ctr">
            <a:normAutofit/>
          </a:bodyPr>
          <a:lstStyle>
            <a:lvl1pPr algn="l">
              <a:defRPr sz="6258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63347" y="5707662"/>
            <a:ext cx="12226747" cy="73137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3413">
                <a:solidFill>
                  <a:schemeClr val="accent1"/>
                </a:solidFill>
              </a:defRPr>
            </a:lvl1pPr>
            <a:lvl2pPr marL="650230" indent="0">
              <a:buFontTx/>
              <a:buNone/>
              <a:defRPr/>
            </a:lvl2pPr>
            <a:lvl3pPr marL="1300460" indent="0">
              <a:buFontTx/>
              <a:buNone/>
              <a:defRPr/>
            </a:lvl3pPr>
            <a:lvl4pPr marL="1950690" indent="0">
              <a:buFontTx/>
              <a:buNone/>
              <a:defRPr/>
            </a:lvl4pPr>
            <a:lvl5pPr marL="2600919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350" y="6439037"/>
            <a:ext cx="12226746" cy="2153122"/>
          </a:xfrm>
        </p:spPr>
        <p:txBody>
          <a:bodyPr anchor="t">
            <a:normAutofit/>
          </a:bodyPr>
          <a:lstStyle>
            <a:lvl1pPr marL="0" indent="0" algn="l">
              <a:buNone/>
              <a:defRPr sz="256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11/16/17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332149" y="866986"/>
            <a:ext cx="1855691" cy="7468730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3350" y="866987"/>
            <a:ext cx="10041409" cy="7468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67524018"/>
      </p:ext>
    </p:extLst>
  </p:cSld>
  <p:clrMapOvr>
    <a:masterClrMapping/>
  </p:clrMapOvr>
  <p:transition xmlns:p14="http://schemas.microsoft.com/office/powerpoint/2010/main"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17340263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22974020"/>
      </p:ext>
    </p:extLst>
  </p:cSld>
  <p:clrMapOvr>
    <a:masterClrMapping/>
  </p:clrMapOvr>
  <p:transition xmlns:p14="http://schemas.microsoft.com/office/powerpoint/2010/main"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>
            <a:spLocks noGrp="1"/>
          </p:cNvSpPr>
          <p:nvPr>
            <p:ph type="title"/>
          </p:nvPr>
        </p:nvSpPr>
        <p:spPr>
          <a:xfrm>
            <a:off x="1693385" y="3225800"/>
            <a:ext cx="13953493" cy="33020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58368703"/>
      </p:ext>
    </p:extLst>
  </p:cSld>
  <p:clrMapOvr>
    <a:masterClrMapping/>
  </p:clrMapOvr>
  <p:transition xmlns:p14="http://schemas.microsoft.com/office/powerpoint/2010/main"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1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11/16/17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350" y="3841234"/>
            <a:ext cx="12226746" cy="2597804"/>
          </a:xfrm>
        </p:spPr>
        <p:txBody>
          <a:bodyPr anchor="b"/>
          <a:lstStyle>
            <a:lvl1pPr algn="l">
              <a:defRPr sz="5689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350" y="6439037"/>
            <a:ext cx="12226746" cy="1223680"/>
          </a:xfrm>
        </p:spPr>
        <p:txBody>
          <a:bodyPr anchor="t"/>
          <a:lstStyle>
            <a:lvl1pPr marL="0" indent="0" algn="l">
              <a:buNone/>
              <a:defRPr sz="2844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63350" y="3072838"/>
            <a:ext cx="5950809" cy="55193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39290" y="3072838"/>
            <a:ext cx="5950808" cy="55193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11/16/17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090" y="3073398"/>
            <a:ext cx="5953068" cy="819573"/>
          </a:xfrm>
        </p:spPr>
        <p:txBody>
          <a:bodyPr anchor="b">
            <a:noAutofit/>
          </a:bodyPr>
          <a:lstStyle>
            <a:lvl1pPr marL="0" indent="0">
              <a:buNone/>
              <a:defRPr sz="3413" b="0"/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1090" y="3892971"/>
            <a:ext cx="5953068" cy="469918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237032" y="3073398"/>
            <a:ext cx="5953061" cy="819573"/>
          </a:xfrm>
        </p:spPr>
        <p:txBody>
          <a:bodyPr anchor="b">
            <a:noAutofit/>
          </a:bodyPr>
          <a:lstStyle>
            <a:lvl1pPr marL="0" indent="0">
              <a:buNone/>
              <a:defRPr sz="3413" b="0"/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237035" y="3892971"/>
            <a:ext cx="5953059" cy="469918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11/16/17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349" y="866987"/>
            <a:ext cx="12226746" cy="187847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11/16/17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11/16/17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349" y="2131348"/>
            <a:ext cx="5482163" cy="1818263"/>
          </a:xfrm>
        </p:spPr>
        <p:txBody>
          <a:bodyPr anchor="b">
            <a:normAutofit/>
          </a:bodyPr>
          <a:lstStyle>
            <a:lvl1pPr>
              <a:defRPr sz="2844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0641" y="732337"/>
            <a:ext cx="6419454" cy="78598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3349" y="3949610"/>
            <a:ext cx="5482163" cy="3675661"/>
          </a:xfrm>
        </p:spPr>
        <p:txBody>
          <a:bodyPr>
            <a:normAutofit/>
          </a:bodyPr>
          <a:lstStyle>
            <a:lvl1pPr marL="0" indent="0">
              <a:buNone/>
              <a:defRPr sz="1991"/>
            </a:lvl1pPr>
            <a:lvl2pPr marL="650035" indent="0">
              <a:buNone/>
              <a:defRPr sz="1991"/>
            </a:lvl2pPr>
            <a:lvl3pPr marL="1300070" indent="0">
              <a:buNone/>
              <a:defRPr sz="1707"/>
            </a:lvl3pPr>
            <a:lvl4pPr marL="1950105" indent="0">
              <a:buNone/>
              <a:defRPr sz="1422"/>
            </a:lvl4pPr>
            <a:lvl5pPr marL="2600139" indent="0">
              <a:buNone/>
              <a:defRPr sz="1422"/>
            </a:lvl5pPr>
            <a:lvl6pPr marL="3250174" indent="0">
              <a:buNone/>
              <a:defRPr sz="1422"/>
            </a:lvl6pPr>
            <a:lvl7pPr marL="3900209" indent="0">
              <a:buNone/>
              <a:defRPr sz="1422"/>
            </a:lvl7pPr>
            <a:lvl8pPr marL="4550244" indent="0">
              <a:buNone/>
              <a:defRPr sz="1422"/>
            </a:lvl8pPr>
            <a:lvl9pPr marL="5200279" indent="0">
              <a:buNone/>
              <a:defRPr sz="142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11/16/17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350" y="6827520"/>
            <a:ext cx="12226744" cy="806027"/>
          </a:xfrm>
        </p:spPr>
        <p:txBody>
          <a:bodyPr anchor="b">
            <a:normAutofit/>
          </a:bodyPr>
          <a:lstStyle>
            <a:lvl1pPr algn="l">
              <a:defRPr sz="3413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63349" y="866986"/>
            <a:ext cx="12226746" cy="5469466"/>
          </a:xfrm>
        </p:spPr>
        <p:txBody>
          <a:bodyPr anchor="t">
            <a:normAutofit/>
          </a:bodyPr>
          <a:lstStyle>
            <a:lvl1pPr marL="0" indent="0" algn="ctr">
              <a:buNone/>
              <a:defRPr sz="2276"/>
            </a:lvl1pPr>
            <a:lvl2pPr marL="650230" indent="0">
              <a:buNone/>
              <a:defRPr sz="2276"/>
            </a:lvl2pPr>
            <a:lvl3pPr marL="1300460" indent="0">
              <a:buNone/>
              <a:defRPr sz="2276"/>
            </a:lvl3pPr>
            <a:lvl4pPr marL="1950690" indent="0">
              <a:buNone/>
              <a:defRPr sz="2276"/>
            </a:lvl4pPr>
            <a:lvl5pPr marL="2600919" indent="0">
              <a:buNone/>
              <a:defRPr sz="2276"/>
            </a:lvl5pPr>
            <a:lvl6pPr marL="3251149" indent="0">
              <a:buNone/>
              <a:defRPr sz="2276"/>
            </a:lvl6pPr>
            <a:lvl7pPr marL="3901379" indent="0">
              <a:buNone/>
              <a:defRPr sz="2276"/>
            </a:lvl7pPr>
            <a:lvl8pPr marL="4551609" indent="0">
              <a:buNone/>
              <a:defRPr sz="2276"/>
            </a:lvl8pPr>
            <a:lvl9pPr marL="5201839" indent="0">
              <a:buNone/>
              <a:defRPr sz="2276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3350" y="7633547"/>
            <a:ext cx="12226744" cy="958612"/>
          </a:xfrm>
        </p:spPr>
        <p:txBody>
          <a:bodyPr>
            <a:normAutofit/>
          </a:bodyPr>
          <a:lstStyle>
            <a:lvl1pPr marL="0" indent="0">
              <a:buNone/>
              <a:defRPr sz="1707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11/16/17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12041"/>
            <a:ext cx="17340263" cy="9765642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63349" y="866987"/>
            <a:ext cx="12226746" cy="187847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349" y="3072838"/>
            <a:ext cx="12226746" cy="55193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7614" y="8592160"/>
            <a:ext cx="129702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11/16/17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63349" y="8592160"/>
            <a:ext cx="8956877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218206" y="8592160"/>
            <a:ext cx="97189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80">
                <a:solidFill>
                  <a:schemeClr val="accent1"/>
                </a:solidFill>
              </a:defRPr>
            </a:lvl1pPr>
          </a:lstStyle>
          <a:p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8435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  <p:sldLayoutId id="2147483696" r:id="rId15"/>
    <p:sldLayoutId id="2147483697" r:id="rId16"/>
    <p:sldLayoutId id="2147483698" r:id="rId17"/>
    <p:sldLayoutId id="2147483699" r:id="rId18"/>
    <p:sldLayoutId id="2147483700" r:id="rId19"/>
  </p:sldLayoutIdLst>
  <p:txStyles>
    <p:titleStyle>
      <a:lvl1pPr algn="l" defTabSz="650230" rtl="0" eaLnBrk="1" latinLnBrk="0" hangingPunct="1">
        <a:spcBef>
          <a:spcPct val="0"/>
        </a:spcBef>
        <a:buNone/>
        <a:defRPr sz="512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87672" indent="-487672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56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1056623" indent="-406394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27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625575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99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227580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92603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357626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422649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487672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552695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1pPr>
      <a:lvl2pPr marL="65023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2pPr>
      <a:lvl3pPr marL="130046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3pPr>
      <a:lvl4pPr marL="195069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4pPr>
      <a:lvl5pPr marL="260091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5pPr>
      <a:lvl6pPr marL="325114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390137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55160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20183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Digitising Civil Registration and Vital Statistic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>
            <a:lvl1pPr defTabSz="502412">
              <a:defRPr sz="6880"/>
            </a:lvl1pPr>
          </a:lstStyle>
          <a:p>
            <a:r>
              <a:t>Digitising Civil Registration and Vital Statistic</a:t>
            </a:r>
          </a:p>
        </p:txBody>
      </p:sp>
      <p:sp>
        <p:nvSpPr>
          <p:cNvPr id="6" name="Shape 144"/>
          <p:cNvSpPr txBox="1">
            <a:spLocks noGrp="1"/>
          </p:cNvSpPr>
          <p:nvPr>
            <p:ph type="subTitle" idx="1"/>
          </p:nvPr>
        </p:nvSpPr>
        <p:spPr>
          <a:xfrm>
            <a:off x="2768351" y="7477296"/>
            <a:ext cx="7767037" cy="1515285"/>
          </a:xfrm>
          <a:prstGeom prst="rect">
            <a:avLst/>
          </a:prstGeom>
        </p:spPr>
        <p:txBody>
          <a:bodyPr vert="horz" lIns="91436" tIns="91436" rIns="91436" bIns="91436" rtlCol="0" anchor="t" anchorCtr="0">
            <a:noAutofit/>
          </a:bodyPr>
          <a:lstStyle/>
          <a:p>
            <a:pPr algn="l">
              <a:spcBef>
                <a:spcPts val="0"/>
              </a:spcBef>
            </a:pPr>
            <a:r>
              <a:rPr lang="en" sz="2667" dirty="0">
                <a:solidFill>
                  <a:schemeClr val="tx1"/>
                </a:solidFill>
                <a:latin typeface="Cambria"/>
                <a:cs typeface="Cambria"/>
              </a:rPr>
              <a:t>General Department of Identification</a:t>
            </a:r>
            <a:r>
              <a:rPr lang="en-US" sz="2667" dirty="0">
                <a:solidFill>
                  <a:schemeClr val="tx1"/>
                </a:solidFill>
                <a:latin typeface="Cambria"/>
                <a:cs typeface="Cambria"/>
              </a:rPr>
              <a:t> (GDI)</a:t>
            </a:r>
            <a:endParaRPr lang="en" sz="2667" dirty="0">
              <a:solidFill>
                <a:schemeClr val="tx1"/>
              </a:solidFill>
              <a:latin typeface="Cambria"/>
              <a:cs typeface="Cambria"/>
            </a:endParaRPr>
          </a:p>
          <a:p>
            <a:pPr algn="l">
              <a:spcBef>
                <a:spcPts val="0"/>
              </a:spcBef>
            </a:pPr>
            <a:r>
              <a:rPr lang="en" sz="2667" dirty="0">
                <a:solidFill>
                  <a:schemeClr val="tx1"/>
                </a:solidFill>
                <a:latin typeface="Cambria"/>
                <a:cs typeface="Cambria"/>
              </a:rPr>
              <a:t>Ministry of Interior</a:t>
            </a:r>
          </a:p>
          <a:p>
            <a:pPr algn="l">
              <a:spcBef>
                <a:spcPts val="0"/>
              </a:spcBef>
            </a:pPr>
            <a:r>
              <a:rPr lang="en" sz="2667" dirty="0">
                <a:solidFill>
                  <a:schemeClr val="tx1"/>
                </a:solidFill>
                <a:latin typeface="Cambria"/>
                <a:cs typeface="Cambria"/>
              </a:rPr>
              <a:t>Kingdom of Cambodia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671017" y="7477296"/>
            <a:ext cx="1730511" cy="16994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74213" y="789045"/>
            <a:ext cx="2769817" cy="177268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Thank you"/>
          <p:cNvSpPr txBox="1">
            <a:spLocks noGrp="1"/>
          </p:cNvSpPr>
          <p:nvPr>
            <p:ph type="title"/>
          </p:nvPr>
        </p:nvSpPr>
        <p:spPr>
          <a:xfrm>
            <a:off x="1693385" y="4023468"/>
            <a:ext cx="9162683" cy="1871494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800"/>
              <a:t>Thank you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Agenda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Outline</a:t>
            </a:r>
            <a:endParaRPr dirty="0"/>
          </a:p>
        </p:txBody>
      </p:sp>
      <p:sp>
        <p:nvSpPr>
          <p:cNvPr id="123" name="General Overview…"/>
          <p:cNvSpPr txBox="1">
            <a:spLocks noGrp="1"/>
          </p:cNvSpPr>
          <p:nvPr>
            <p:ph type="body" idx="1"/>
          </p:nvPr>
        </p:nvSpPr>
        <p:spPr>
          <a:xfrm>
            <a:off x="963348" y="2412460"/>
            <a:ext cx="12694285" cy="61797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4800" dirty="0" smtClean="0"/>
              <a:t>Current </a:t>
            </a:r>
            <a:r>
              <a:rPr sz="4800" dirty="0"/>
              <a:t>Status of CRVS in Cambodia</a:t>
            </a:r>
          </a:p>
          <a:p>
            <a:r>
              <a:rPr lang="en-US" sz="4800" dirty="0"/>
              <a:t>New development of CRVS &amp; ID Management System </a:t>
            </a:r>
            <a:endParaRPr lang="en-US" sz="4800" dirty="0" smtClean="0"/>
          </a:p>
          <a:p>
            <a:r>
              <a:rPr sz="4800" dirty="0" smtClean="0"/>
              <a:t>Preservation </a:t>
            </a:r>
            <a:r>
              <a:rPr sz="4800" dirty="0"/>
              <a:t>of store records</a:t>
            </a:r>
          </a:p>
          <a:p>
            <a:r>
              <a:rPr sz="4800" dirty="0"/>
              <a:t>Operational Workflow</a:t>
            </a:r>
          </a:p>
          <a:p>
            <a:r>
              <a:rPr sz="4800" dirty="0"/>
              <a:t>Future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eneral Overview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Current Status of CRVS in Cambodia</a:t>
            </a:r>
            <a:endParaRPr dirty="0"/>
          </a:p>
        </p:txBody>
      </p:sp>
      <p:sp>
        <p:nvSpPr>
          <p:cNvPr id="126" name="Body"/>
          <p:cNvSpPr txBox="1">
            <a:spLocks noGrp="1"/>
          </p:cNvSpPr>
          <p:nvPr>
            <p:ph type="body" idx="1"/>
          </p:nvPr>
        </p:nvSpPr>
        <p:spPr>
          <a:xfrm>
            <a:off x="963349" y="5428034"/>
            <a:ext cx="12226746" cy="316412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6075" indent="-346075">
              <a:lnSpc>
                <a:spcPct val="150000"/>
              </a:lnSpc>
              <a:buSzPct val="75000"/>
              <a:buFont typeface="Arial" panose="020B0604020202020204" pitchFamily="34" charset="0"/>
              <a:buChar char="►"/>
            </a:pPr>
            <a:r>
              <a:rPr lang="en-IN" sz="3600" dirty="0">
                <a:solidFill>
                  <a:schemeClr val="tx2"/>
                </a:solidFill>
              </a:rPr>
              <a:t>Most systems are still  paper-based</a:t>
            </a:r>
          </a:p>
          <a:p>
            <a:pPr marL="346075" indent="-346075">
              <a:lnSpc>
                <a:spcPct val="150000"/>
              </a:lnSpc>
              <a:buSzPct val="75000"/>
              <a:buFont typeface="Arial" panose="020B0604020202020204" pitchFamily="34" charset="0"/>
              <a:buChar char="►"/>
            </a:pPr>
            <a:r>
              <a:rPr lang="en-IN" sz="3600" dirty="0">
                <a:solidFill>
                  <a:schemeClr val="tx2"/>
                </a:solidFill>
              </a:rPr>
              <a:t>Authentication services are not available online between the various </a:t>
            </a:r>
            <a:r>
              <a:rPr lang="en-IN" sz="3600" dirty="0" smtClean="0">
                <a:solidFill>
                  <a:schemeClr val="tx2"/>
                </a:solidFill>
              </a:rPr>
              <a:t>systems</a:t>
            </a:r>
            <a:r>
              <a:rPr lang="en-US" sz="3600" dirty="0" smtClean="0">
                <a:solidFill>
                  <a:schemeClr val="tx2"/>
                </a:solidFill>
              </a:rPr>
              <a:t>  </a:t>
            </a:r>
            <a:endParaRPr sz="3600" dirty="0">
              <a:solidFill>
                <a:schemeClr val="tx2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747660" y="2224657"/>
            <a:ext cx="1620000" cy="720000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CRVS </a:t>
            </a:r>
            <a:r>
              <a:rPr lang="en-US" sz="1400" dirty="0" smtClean="0">
                <a:solidFill>
                  <a:schemeClr val="tx1"/>
                </a:solidFill>
              </a:rPr>
              <a:t>system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(Paper Based)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977651" y="2387083"/>
            <a:ext cx="1620000" cy="720000"/>
          </a:xfrm>
          <a:prstGeom prst="rect">
            <a:avLst/>
          </a:prstGeom>
          <a:solidFill>
            <a:schemeClr val="accent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Khmer ID </a:t>
            </a:r>
            <a:r>
              <a:rPr lang="en-US" sz="1400" dirty="0" smtClean="0">
                <a:solidFill>
                  <a:schemeClr val="tx1"/>
                </a:solidFill>
              </a:rPr>
              <a:t>system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(Biometric based)</a:t>
            </a:r>
            <a:endParaRPr lang="en-IN" sz="14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977651" y="3917766"/>
            <a:ext cx="1620000" cy="720000"/>
          </a:xfrm>
          <a:prstGeom prst="rect">
            <a:avLst/>
          </a:prstGeom>
          <a:solidFill>
            <a:schemeClr val="accent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Passport system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(Biometric based)</a:t>
            </a:r>
            <a:endParaRPr lang="en-IN" sz="14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747660" y="4251978"/>
            <a:ext cx="1620000" cy="720000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Residential </a:t>
            </a:r>
            <a:r>
              <a:rPr lang="en-US" sz="1400" dirty="0" smtClean="0">
                <a:solidFill>
                  <a:schemeClr val="tx1"/>
                </a:solidFill>
              </a:rPr>
              <a:t>records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(Paper Based)</a:t>
            </a:r>
            <a:endParaRPr lang="en-IN" sz="14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47660" y="3253357"/>
            <a:ext cx="1620000" cy="720000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Nationality </a:t>
            </a:r>
            <a:r>
              <a:rPr lang="en-US" sz="1400" dirty="0" smtClean="0">
                <a:solidFill>
                  <a:schemeClr val="tx1"/>
                </a:solidFill>
              </a:rPr>
              <a:t>system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(Paper Based)</a:t>
            </a:r>
            <a:endParaRPr lang="en-US" sz="1400" dirty="0" smtClean="0">
              <a:solidFill>
                <a:schemeClr val="tx1"/>
              </a:solidFill>
            </a:endParaRPr>
          </a:p>
        </p:txBody>
      </p:sp>
      <p:cxnSp>
        <p:nvCxnSpPr>
          <p:cNvPr id="10" name="Straight Arrow Connector 9"/>
          <p:cNvCxnSpPr>
            <a:stCxn id="11" idx="2"/>
            <a:endCxn id="12" idx="0"/>
          </p:cNvCxnSpPr>
          <p:nvPr/>
        </p:nvCxnSpPr>
        <p:spPr>
          <a:xfrm>
            <a:off x="8787651" y="3107083"/>
            <a:ext cx="0" cy="810683"/>
          </a:xfrm>
          <a:prstGeom prst="straightConnector1">
            <a:avLst/>
          </a:prstGeom>
          <a:ln w="635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6882843" y="3346781"/>
            <a:ext cx="1962539" cy="311555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100" i="1" dirty="0" smtClean="0">
                <a:solidFill>
                  <a:schemeClr val="tx1"/>
                </a:solidFill>
              </a:rPr>
              <a:t>One way link to retrieve data from Khmer ID system but currently not being used</a:t>
            </a:r>
            <a:endParaRPr lang="en-IN" sz="1100" i="1" dirty="0">
              <a:solidFill>
                <a:schemeClr val="tx1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6312709" y="2658797"/>
            <a:ext cx="1620000" cy="0"/>
          </a:xfrm>
          <a:prstGeom prst="straightConnector1">
            <a:avLst/>
          </a:prstGeom>
          <a:ln w="635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6329752" y="2304000"/>
            <a:ext cx="1591714" cy="124063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100" i="1" dirty="0" smtClean="0">
                <a:solidFill>
                  <a:schemeClr val="tx1"/>
                </a:solidFill>
              </a:rPr>
              <a:t>Birth certificates are mandatory</a:t>
            </a:r>
          </a:p>
          <a:p>
            <a:pPr algn="ctr"/>
            <a:r>
              <a:rPr lang="en-US" sz="1100" i="1" dirty="0" smtClean="0">
                <a:solidFill>
                  <a:schemeClr val="tx1"/>
                </a:solidFill>
              </a:rPr>
              <a:t> for issuing Khmer ID</a:t>
            </a:r>
            <a:endParaRPr lang="en-IN" sz="1100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Current Status of CRVS in Cambodia"/>
          <p:cNvSpPr txBox="1">
            <a:spLocks noGrp="1"/>
          </p:cNvSpPr>
          <p:nvPr>
            <p:ph type="title"/>
          </p:nvPr>
        </p:nvSpPr>
        <p:spPr>
          <a:xfrm>
            <a:off x="963349" y="866988"/>
            <a:ext cx="12908294" cy="1662204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484886">
              <a:defRPr sz="6640"/>
            </a:lvl1pPr>
          </a:lstStyle>
          <a:p>
            <a:r>
              <a:rPr dirty="0"/>
              <a:t>Current Status of CRVS in Cambodia</a:t>
            </a:r>
          </a:p>
        </p:txBody>
      </p:sp>
      <p:pic>
        <p:nvPicPr>
          <p:cNvPr id="129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338767" y="2198452"/>
            <a:ext cx="12532876" cy="730455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New development of CRVS &amp; ID Management System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>
            <a:lvl1pPr defTabSz="484886">
              <a:defRPr sz="6640"/>
            </a:lvl1pPr>
          </a:lstStyle>
          <a:p>
            <a:r>
              <a:rPr dirty="0"/>
              <a:t>New development of CRVS &amp; ID Management System </a:t>
            </a:r>
          </a:p>
        </p:txBody>
      </p:sp>
      <p:sp>
        <p:nvSpPr>
          <p:cNvPr id="132" name="General Department of Identification established in 2014 (GDI)…"/>
          <p:cNvSpPr txBox="1">
            <a:spLocks noGrp="1"/>
          </p:cNvSpPr>
          <p:nvPr>
            <p:ph type="body" idx="1"/>
          </p:nvPr>
        </p:nvSpPr>
        <p:spPr>
          <a:xfrm>
            <a:off x="963348" y="3072838"/>
            <a:ext cx="14075613" cy="5519322"/>
          </a:xfrm>
          <a:prstGeom prst="rect">
            <a:avLst/>
          </a:prstGeom>
        </p:spPr>
        <p:txBody>
          <a:bodyPr>
            <a:noAutofit/>
          </a:bodyPr>
          <a:lstStyle/>
          <a:p>
            <a:pPr marL="474157" indent="-258157" defTabSz="623176">
              <a:spcBef>
                <a:spcPts val="0"/>
              </a:spcBef>
              <a:defRPr sz="2560"/>
            </a:pPr>
            <a:r>
              <a:rPr sz="3600" dirty="0"/>
              <a:t>General Department of Identification established in 2014 (GDI)  </a:t>
            </a:r>
          </a:p>
          <a:p>
            <a:pPr marL="474157" indent="-258157" defTabSz="623176">
              <a:spcBef>
                <a:spcPts val="0"/>
              </a:spcBef>
              <a:defRPr sz="2560"/>
            </a:pPr>
            <a:r>
              <a:rPr sz="3600" dirty="0"/>
              <a:t>National Strategic Plan of Identification approved by government in June 2016  </a:t>
            </a:r>
          </a:p>
          <a:p>
            <a:pPr marL="474157" indent="-258157" defTabSz="623176">
              <a:spcBef>
                <a:spcPts val="0"/>
              </a:spcBef>
              <a:defRPr sz="2560"/>
            </a:pPr>
            <a:r>
              <a:rPr sz="3600" dirty="0"/>
              <a:t>Final draft of NSPI Implementation Plan (2017)  </a:t>
            </a:r>
          </a:p>
          <a:p>
            <a:pPr marL="474157" indent="-258157" defTabSz="623176">
              <a:spcBef>
                <a:spcPts val="0"/>
              </a:spcBef>
              <a:defRPr sz="2560"/>
            </a:pPr>
            <a:r>
              <a:rPr sz="3600" dirty="0"/>
              <a:t>National Steering Committee on CRVS &amp; ID Management (NSCI) established in May 2017, chair by DPM &amp; Minister of Interior </a:t>
            </a:r>
          </a:p>
          <a:p>
            <a:pPr marL="948314" lvl="1" indent="-258157" defTabSz="623176">
              <a:spcBef>
                <a:spcPts val="0"/>
              </a:spcBef>
              <a:defRPr sz="2560"/>
            </a:pPr>
            <a:r>
              <a:rPr sz="3600" dirty="0"/>
              <a:t>National Technical Program Implementation Team (TPIT), chaired by GDI </a:t>
            </a:r>
          </a:p>
          <a:p>
            <a:pPr marL="474157" indent="-258157" defTabSz="623176">
              <a:spcBef>
                <a:spcPts val="0"/>
              </a:spcBef>
              <a:defRPr sz="2560"/>
            </a:pPr>
            <a:r>
              <a:rPr sz="3600" dirty="0"/>
              <a:t>Government agreed on PPP approach to invest in ICT infrastructure and system.   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Conceptual design on integrated CRVS &amp; ID Management System"/>
          <p:cNvSpPr txBox="1">
            <a:spLocks noGrp="1"/>
          </p:cNvSpPr>
          <p:nvPr>
            <p:ph type="title"/>
          </p:nvPr>
        </p:nvSpPr>
        <p:spPr>
          <a:xfrm>
            <a:off x="963349" y="711347"/>
            <a:ext cx="12226746" cy="1878471"/>
          </a:xfrm>
          <a:prstGeom prst="rect">
            <a:avLst/>
          </a:prstGeom>
        </p:spPr>
        <p:txBody>
          <a:bodyPr>
            <a:normAutofit/>
          </a:bodyPr>
          <a:lstStyle>
            <a:lvl1pPr defTabSz="414781">
              <a:defRPr sz="5680"/>
            </a:lvl1pPr>
          </a:lstStyle>
          <a:p>
            <a:r>
              <a:t>Conceptual design on integrated CRVS &amp; ID Management System</a:t>
            </a:r>
          </a:p>
        </p:txBody>
      </p:sp>
      <p:pic>
        <p:nvPicPr>
          <p:cNvPr id="135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99281" y="2561795"/>
            <a:ext cx="13595323" cy="68085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rogress to dat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Progress to date</a:t>
            </a:r>
          </a:p>
        </p:txBody>
      </p:sp>
      <p:sp>
        <p:nvSpPr>
          <p:cNvPr id="138" name="Pilot digitizing CR system in 3 provinces…"/>
          <p:cNvSpPr txBox="1">
            <a:spLocks noGrp="1"/>
          </p:cNvSpPr>
          <p:nvPr>
            <p:ph type="body" idx="1"/>
          </p:nvPr>
        </p:nvSpPr>
        <p:spPr>
          <a:xfrm>
            <a:off x="1270039" y="1837175"/>
            <a:ext cx="14800185" cy="7131727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563061" indent="-563061" defTabSz="740024">
              <a:spcBef>
                <a:spcPts val="0"/>
              </a:spcBef>
              <a:defRPr sz="3040"/>
            </a:pPr>
            <a:r>
              <a:rPr sz="4400" dirty="0"/>
              <a:t>Pilot digitizing </a:t>
            </a:r>
            <a:r>
              <a:rPr sz="4400" dirty="0" smtClean="0"/>
              <a:t>CR </a:t>
            </a:r>
            <a:r>
              <a:rPr sz="4400" dirty="0"/>
              <a:t>system in 3 provinces</a:t>
            </a:r>
          </a:p>
          <a:p>
            <a:pPr marL="563061" indent="-563061" defTabSz="740024">
              <a:spcBef>
                <a:spcPts val="0"/>
              </a:spcBef>
              <a:defRPr sz="3040"/>
            </a:pPr>
            <a:r>
              <a:rPr lang="en-US" sz="4400" dirty="0"/>
              <a:t>Centre of Civil Registration Data Management </a:t>
            </a:r>
            <a:r>
              <a:rPr lang="en-US" sz="4400" dirty="0" smtClean="0"/>
              <a:t>has </a:t>
            </a:r>
            <a:r>
              <a:rPr lang="en-US" sz="4400" dirty="0"/>
              <a:t>currently digitalized approximately six million </a:t>
            </a:r>
            <a:r>
              <a:rPr lang="en-US" sz="4400" dirty="0" smtClean="0"/>
              <a:t>out of 16 million records</a:t>
            </a:r>
            <a:r>
              <a:rPr lang="en-US" sz="4400" dirty="0"/>
              <a:t>. </a:t>
            </a:r>
            <a:endParaRPr sz="4400" dirty="0"/>
          </a:p>
          <a:p>
            <a:pPr marL="563061" indent="-563061" defTabSz="740024">
              <a:spcBef>
                <a:spcPts val="0"/>
              </a:spcBef>
              <a:defRPr sz="3040"/>
            </a:pPr>
            <a:r>
              <a:rPr lang="en-US" sz="4400" dirty="0" smtClean="0"/>
              <a:t>Issuing </a:t>
            </a:r>
            <a:r>
              <a:rPr sz="4400" dirty="0" smtClean="0"/>
              <a:t>e-ID </a:t>
            </a:r>
            <a:r>
              <a:rPr sz="4400" dirty="0"/>
              <a:t>card </a:t>
            </a:r>
            <a:r>
              <a:rPr lang="en-US" sz="4400" dirty="0"/>
              <a:t>approximately</a:t>
            </a:r>
            <a:r>
              <a:rPr sz="4400" dirty="0" smtClean="0"/>
              <a:t> </a:t>
            </a:r>
            <a:r>
              <a:rPr lang="en-US" sz="4400" dirty="0" smtClean="0"/>
              <a:t>ten </a:t>
            </a:r>
            <a:r>
              <a:rPr lang="en-US" sz="4400" dirty="0"/>
              <a:t>million </a:t>
            </a:r>
            <a:r>
              <a:rPr lang="en-US" sz="4400" dirty="0" smtClean="0"/>
              <a:t>out of </a:t>
            </a:r>
            <a:r>
              <a:rPr lang="en-US" sz="4400" smtClean="0"/>
              <a:t>16 million records</a:t>
            </a:r>
            <a:r>
              <a:rPr lang="en-US" sz="4400" dirty="0" smtClean="0"/>
              <a:t>. </a:t>
            </a:r>
            <a:r>
              <a:rPr sz="4400" dirty="0" smtClean="0"/>
              <a:t>Merging </a:t>
            </a:r>
            <a:r>
              <a:rPr sz="4400" dirty="0"/>
              <a:t>and migrate data from e-ID card with </a:t>
            </a:r>
            <a:r>
              <a:rPr lang="en-US" sz="4400" dirty="0"/>
              <a:t>six million digitalized </a:t>
            </a:r>
            <a:r>
              <a:rPr lang="en-US" sz="4400" dirty="0" smtClean="0"/>
              <a:t>records</a:t>
            </a:r>
            <a:r>
              <a:rPr sz="4400" dirty="0" smtClean="0"/>
              <a:t> </a:t>
            </a:r>
            <a:r>
              <a:rPr sz="4400" dirty="0"/>
              <a:t>to CR database</a:t>
            </a:r>
          </a:p>
          <a:p>
            <a:pPr marL="563061" indent="-563061" defTabSz="740024">
              <a:spcBef>
                <a:spcPts val="0"/>
              </a:spcBef>
              <a:defRPr sz="3040"/>
            </a:pPr>
            <a:r>
              <a:rPr sz="4400" dirty="0"/>
              <a:t>Modernize </a:t>
            </a:r>
            <a:r>
              <a:rPr lang="en-US" sz="4400" dirty="0" smtClean="0"/>
              <a:t>existing</a:t>
            </a:r>
            <a:r>
              <a:rPr sz="4400" dirty="0" smtClean="0"/>
              <a:t> </a:t>
            </a:r>
            <a:r>
              <a:rPr sz="4400" dirty="0"/>
              <a:t>CR system to web base system that can link with patient medical registration system (ministry of heath) and will be piloted in 2 provinces in December 2017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reservation of store record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484886">
              <a:defRPr sz="6640"/>
            </a:lvl1pPr>
          </a:lstStyle>
          <a:p>
            <a:r>
              <a:rPr dirty="0"/>
              <a:t>Preservation of store records</a:t>
            </a:r>
          </a:p>
        </p:txBody>
      </p:sp>
      <p:sp>
        <p:nvSpPr>
          <p:cNvPr id="141" name="Electronic records…"/>
          <p:cNvSpPr txBox="1">
            <a:spLocks noGrp="1"/>
          </p:cNvSpPr>
          <p:nvPr>
            <p:ph type="body" idx="1"/>
          </p:nvPr>
        </p:nvSpPr>
        <p:spPr>
          <a:xfrm>
            <a:off x="963348" y="2745458"/>
            <a:ext cx="14425809" cy="5846702"/>
          </a:xfrm>
          <a:prstGeom prst="rect">
            <a:avLst/>
          </a:prstGeom>
        </p:spPr>
        <p:txBody>
          <a:bodyPr>
            <a:noAutofit/>
          </a:bodyPr>
          <a:lstStyle/>
          <a:p>
            <a:pPr marL="509719" indent="-509719" defTabSz="669916">
              <a:spcBef>
                <a:spcPts val="0"/>
              </a:spcBef>
              <a:defRPr sz="2752"/>
            </a:pPr>
            <a:r>
              <a:rPr sz="4400" dirty="0"/>
              <a:t>Electronic records</a:t>
            </a:r>
          </a:p>
          <a:p>
            <a:pPr marL="1019438" lvl="1" indent="-509719" defTabSz="669916">
              <a:spcBef>
                <a:spcPts val="0"/>
              </a:spcBef>
              <a:defRPr sz="2752"/>
            </a:pPr>
            <a:r>
              <a:rPr sz="4400" dirty="0"/>
              <a:t>Centralized database system at national level (MOI)</a:t>
            </a:r>
          </a:p>
          <a:p>
            <a:pPr marL="1019438" lvl="1" indent="-509719" defTabSz="669916">
              <a:spcBef>
                <a:spcPts val="0"/>
              </a:spcBef>
              <a:defRPr sz="2752"/>
            </a:pPr>
            <a:r>
              <a:rPr sz="4400" dirty="0"/>
              <a:t>Daily backup database </a:t>
            </a:r>
          </a:p>
          <a:p>
            <a:pPr marL="1019438" lvl="1" indent="-509719" defTabSz="669916">
              <a:spcBef>
                <a:spcPts val="0"/>
              </a:spcBef>
              <a:defRPr sz="2752"/>
            </a:pPr>
            <a:r>
              <a:rPr sz="4400" dirty="0"/>
              <a:t>Disaster Recovery site</a:t>
            </a:r>
          </a:p>
          <a:p>
            <a:pPr marL="509719" indent="-509719" defTabSz="669916">
              <a:spcBef>
                <a:spcPts val="0"/>
              </a:spcBef>
              <a:defRPr sz="2752"/>
            </a:pPr>
            <a:r>
              <a:rPr sz="4400" dirty="0"/>
              <a:t>Document management: scan all the necessary documents</a:t>
            </a:r>
          </a:p>
          <a:p>
            <a:pPr marL="509719" indent="-509719" defTabSz="669916">
              <a:spcBef>
                <a:spcPts val="0"/>
              </a:spcBef>
              <a:defRPr sz="2752"/>
            </a:pPr>
            <a:r>
              <a:rPr sz="4400" dirty="0"/>
              <a:t>Territories outside the electronic system</a:t>
            </a:r>
          </a:p>
          <a:p>
            <a:pPr marL="1019438" lvl="1" indent="-509719" defTabSz="669916">
              <a:spcBef>
                <a:spcPts val="0"/>
              </a:spcBef>
              <a:defRPr sz="2752"/>
            </a:pPr>
            <a:r>
              <a:rPr sz="4400" dirty="0"/>
              <a:t>Offline system to do registration and transfer to central system when there is Internet connection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Operational Workflow"/>
          <p:cNvSpPr txBox="1">
            <a:spLocks noGrp="1"/>
          </p:cNvSpPr>
          <p:nvPr>
            <p:ph type="title" idx="4294967295"/>
          </p:nvPr>
        </p:nvSpPr>
        <p:spPr>
          <a:xfrm>
            <a:off x="1167319" y="622570"/>
            <a:ext cx="14800263" cy="888426"/>
          </a:xfrm>
          <a:prstGeom prst="rect">
            <a:avLst/>
          </a:prstGeom>
        </p:spPr>
        <p:txBody>
          <a:bodyPr/>
          <a:lstStyle/>
          <a:p>
            <a:r>
              <a:t>Operational Workflow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7319" y="1335899"/>
            <a:ext cx="12451404" cy="8401422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med"/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53</TotalTime>
  <Words>363</Words>
  <Application>Microsoft Macintosh PowerPoint</Application>
  <PresentationFormat>Custom</PresentationFormat>
  <Paragraphs>50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Facet</vt:lpstr>
      <vt:lpstr>Digitising Civil Registration and Vital Statistic</vt:lpstr>
      <vt:lpstr>Outline</vt:lpstr>
      <vt:lpstr>Current Status of CRVS in Cambodia</vt:lpstr>
      <vt:lpstr>Current Status of CRVS in Cambodia</vt:lpstr>
      <vt:lpstr>New development of CRVS &amp; ID Management System </vt:lpstr>
      <vt:lpstr>Conceptual design on integrated CRVS &amp; ID Management System</vt:lpstr>
      <vt:lpstr>Progress to date</vt:lpstr>
      <vt:lpstr>Preservation of store records</vt:lpstr>
      <vt:lpstr>Operational Workflow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Digitising Civil Registration and Vital Statistic</dc:title>
  <cp:lastModifiedBy>Yin Malyna</cp:lastModifiedBy>
  <cp:revision>17</cp:revision>
  <dcterms:modified xsi:type="dcterms:W3CDTF">2017-11-16T03:00:41Z</dcterms:modified>
</cp:coreProperties>
</file>