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47"/>
  </p:notesMasterIdLst>
  <p:handoutMasterIdLst>
    <p:handoutMasterId r:id="rId48"/>
  </p:handoutMasterIdLst>
  <p:sldIdLst>
    <p:sldId id="292" r:id="rId2"/>
    <p:sldId id="521" r:id="rId3"/>
    <p:sldId id="522" r:id="rId4"/>
    <p:sldId id="377" r:id="rId5"/>
    <p:sldId id="378" r:id="rId6"/>
    <p:sldId id="408" r:id="rId7"/>
    <p:sldId id="409" r:id="rId8"/>
    <p:sldId id="410" r:id="rId9"/>
    <p:sldId id="523" r:id="rId10"/>
    <p:sldId id="524" r:id="rId11"/>
    <p:sldId id="411" r:id="rId12"/>
    <p:sldId id="412" r:id="rId13"/>
    <p:sldId id="413" r:id="rId14"/>
    <p:sldId id="414" r:id="rId15"/>
    <p:sldId id="415" r:id="rId16"/>
    <p:sldId id="416" r:id="rId17"/>
    <p:sldId id="417" r:id="rId18"/>
    <p:sldId id="419" r:id="rId19"/>
    <p:sldId id="525" r:id="rId20"/>
    <p:sldId id="526" r:id="rId21"/>
    <p:sldId id="527" r:id="rId22"/>
    <p:sldId id="420" r:id="rId23"/>
    <p:sldId id="528" r:id="rId24"/>
    <p:sldId id="452" r:id="rId25"/>
    <p:sldId id="453" r:id="rId26"/>
    <p:sldId id="455" r:id="rId27"/>
    <p:sldId id="456" r:id="rId28"/>
    <p:sldId id="457" r:id="rId29"/>
    <p:sldId id="458" r:id="rId30"/>
    <p:sldId id="459" r:id="rId31"/>
    <p:sldId id="460" r:id="rId32"/>
    <p:sldId id="461" r:id="rId33"/>
    <p:sldId id="467" r:id="rId34"/>
    <p:sldId id="468" r:id="rId35"/>
    <p:sldId id="476" r:id="rId36"/>
    <p:sldId id="531" r:id="rId37"/>
    <p:sldId id="513" r:id="rId38"/>
    <p:sldId id="514" r:id="rId39"/>
    <p:sldId id="515" r:id="rId40"/>
    <p:sldId id="516" r:id="rId41"/>
    <p:sldId id="380" r:id="rId42"/>
    <p:sldId id="529" r:id="rId43"/>
    <p:sldId id="530" r:id="rId44"/>
    <p:sldId id="381" r:id="rId45"/>
    <p:sldId id="315" r:id="rId4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D200"/>
    <a:srgbClr val="FFFF99"/>
    <a:srgbClr val="FFFFCC"/>
    <a:srgbClr val="E89FFF"/>
    <a:srgbClr val="F79521"/>
    <a:srgbClr val="0066FF"/>
    <a:srgbClr val="00FF00"/>
    <a:srgbClr val="00FFCC"/>
    <a:srgbClr val="FD0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8" autoAdjust="0"/>
    <p:restoredTop sz="93768" autoAdjust="0"/>
  </p:normalViewPr>
  <p:slideViewPr>
    <p:cSldViewPr>
      <p:cViewPr varScale="1">
        <p:scale>
          <a:sx n="69" d="100"/>
          <a:sy n="69" d="100"/>
        </p:scale>
        <p:origin x="-1524" y="-96"/>
      </p:cViewPr>
      <p:guideLst>
        <p:guide orient="horz" pos="2160"/>
        <p:guide pos="2880"/>
      </p:guideLst>
    </p:cSldViewPr>
  </p:slideViewPr>
  <p:outlineViewPr>
    <p:cViewPr>
      <p:scale>
        <a:sx n="33" d="100"/>
        <a:sy n="33" d="100"/>
      </p:scale>
      <p:origin x="0" y="-1839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486" y="50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E5EB9-2DFB-4C09-992C-8E340C1BEB03}" type="doc">
      <dgm:prSet loTypeId="urn:microsoft.com/office/officeart/2005/8/layout/process2" loCatId="process" qsTypeId="urn:microsoft.com/office/officeart/2005/8/quickstyle/3d3" qsCatId="3D" csTypeId="urn:microsoft.com/office/officeart/2005/8/colors/accent1_2" csCatId="accent1" phldr="1"/>
      <dgm:spPr/>
    </dgm:pt>
    <dgm:pt modelId="{7C8B1FA1-1FBF-409B-B306-94B7938BF830}">
      <dgm:prSet phldrT="[Text]" custT="1"/>
      <dgm:spPr/>
      <dgm:t>
        <a:bodyPr/>
        <a:lstStyle/>
        <a:p>
          <a:r>
            <a:rPr lang="en-PH" sz="1600" b="1" dirty="0" smtClean="0">
              <a:solidFill>
                <a:schemeClr val="tx1"/>
              </a:solidFill>
            </a:rPr>
            <a:t>Civil Registrar General (National Statistician) </a:t>
          </a:r>
          <a:endParaRPr lang="en-PH" sz="1600" b="1" dirty="0">
            <a:solidFill>
              <a:schemeClr val="tx1"/>
            </a:solidFill>
          </a:endParaRPr>
        </a:p>
      </dgm:t>
    </dgm:pt>
    <dgm:pt modelId="{665E683F-40FE-494E-BEDF-1A1DB5756EB0}" type="parTrans" cxnId="{92342D00-D078-4DC8-ABC4-412914340D6C}">
      <dgm:prSet/>
      <dgm:spPr/>
      <dgm:t>
        <a:bodyPr/>
        <a:lstStyle/>
        <a:p>
          <a:endParaRPr lang="en-PH">
            <a:solidFill>
              <a:srgbClr val="0070C0"/>
            </a:solidFill>
          </a:endParaRPr>
        </a:p>
      </dgm:t>
    </dgm:pt>
    <dgm:pt modelId="{4DACE027-6261-41F8-916D-7438ED3581A2}" type="sibTrans" cxnId="{92342D00-D078-4DC8-ABC4-412914340D6C}">
      <dgm:prSet/>
      <dgm:spPr/>
      <dgm:t>
        <a:bodyPr/>
        <a:lstStyle/>
        <a:p>
          <a:endParaRPr lang="en-PH">
            <a:solidFill>
              <a:srgbClr val="0070C0"/>
            </a:solidFill>
          </a:endParaRPr>
        </a:p>
      </dgm:t>
    </dgm:pt>
    <dgm:pt modelId="{14CC8B6A-87FB-41DB-A31B-3E1186EFAAA9}">
      <dgm:prSet phldrT="[Text]" custT="1"/>
      <dgm:spPr/>
      <dgm:t>
        <a:bodyPr/>
        <a:lstStyle/>
        <a:p>
          <a:r>
            <a:rPr lang="en-PH" sz="1600" dirty="0" smtClean="0">
              <a:solidFill>
                <a:schemeClr val="tx1"/>
              </a:solidFill>
            </a:rPr>
            <a:t>Deputy National Statistician</a:t>
          </a:r>
          <a:endParaRPr lang="en-PH" sz="1600" dirty="0">
            <a:solidFill>
              <a:schemeClr val="tx1"/>
            </a:solidFill>
          </a:endParaRPr>
        </a:p>
      </dgm:t>
    </dgm:pt>
    <dgm:pt modelId="{EBE53E7A-8969-4007-ADD7-9631E1954E48}" type="parTrans" cxnId="{823A36C7-9447-42A5-899C-F8694850966E}">
      <dgm:prSet/>
      <dgm:spPr/>
      <dgm:t>
        <a:bodyPr/>
        <a:lstStyle/>
        <a:p>
          <a:endParaRPr lang="en-PH">
            <a:solidFill>
              <a:srgbClr val="0070C0"/>
            </a:solidFill>
          </a:endParaRPr>
        </a:p>
      </dgm:t>
    </dgm:pt>
    <dgm:pt modelId="{57BC2F3D-62A8-4EDE-BF00-9F1A8093E1C1}" type="sibTrans" cxnId="{823A36C7-9447-42A5-899C-F8694850966E}">
      <dgm:prSet/>
      <dgm:spPr/>
      <dgm:t>
        <a:bodyPr/>
        <a:lstStyle/>
        <a:p>
          <a:endParaRPr lang="en-PH">
            <a:solidFill>
              <a:srgbClr val="0070C0"/>
            </a:solidFill>
          </a:endParaRPr>
        </a:p>
      </dgm:t>
    </dgm:pt>
    <dgm:pt modelId="{D7F74B2A-4DDF-4BD9-B4E9-B70618987B44}">
      <dgm:prSet phldrT="[Text]" custT="1"/>
      <dgm:spPr/>
      <dgm:t>
        <a:bodyPr/>
        <a:lstStyle/>
        <a:p>
          <a:r>
            <a:rPr lang="en-PH" sz="1600" dirty="0" smtClean="0">
              <a:solidFill>
                <a:schemeClr val="tx1"/>
              </a:solidFill>
            </a:rPr>
            <a:t>PSA Regional Statistical Service Offices</a:t>
          </a:r>
          <a:endParaRPr lang="en-PH" sz="1400" dirty="0">
            <a:solidFill>
              <a:schemeClr val="tx1"/>
            </a:solidFill>
          </a:endParaRPr>
        </a:p>
      </dgm:t>
    </dgm:pt>
    <dgm:pt modelId="{4B010A51-9B57-4979-9E97-AA3E61BDF27E}" type="parTrans" cxnId="{CD8B85C0-D64E-45B9-9B3B-63AC3E5B2E15}">
      <dgm:prSet/>
      <dgm:spPr/>
      <dgm:t>
        <a:bodyPr/>
        <a:lstStyle/>
        <a:p>
          <a:endParaRPr lang="en-PH">
            <a:solidFill>
              <a:srgbClr val="0070C0"/>
            </a:solidFill>
          </a:endParaRPr>
        </a:p>
      </dgm:t>
    </dgm:pt>
    <dgm:pt modelId="{96C43CEB-36C8-4A70-BA17-BDBA4095A68C}" type="sibTrans" cxnId="{CD8B85C0-D64E-45B9-9B3B-63AC3E5B2E15}">
      <dgm:prSet/>
      <dgm:spPr/>
      <dgm:t>
        <a:bodyPr/>
        <a:lstStyle/>
        <a:p>
          <a:endParaRPr lang="en-PH">
            <a:solidFill>
              <a:srgbClr val="0070C0"/>
            </a:solidFill>
          </a:endParaRPr>
        </a:p>
      </dgm:t>
    </dgm:pt>
    <dgm:pt modelId="{A7122B84-E9A7-4752-B336-5733E5C74B7B}">
      <dgm:prSet custT="1"/>
      <dgm:spPr/>
      <dgm:t>
        <a:bodyPr/>
        <a:lstStyle/>
        <a:p>
          <a:r>
            <a:rPr lang="en-PH" sz="1600" dirty="0" smtClean="0">
              <a:solidFill>
                <a:schemeClr val="tx1"/>
              </a:solidFill>
            </a:rPr>
            <a:t>PSA-Provincial Statistical Offices</a:t>
          </a:r>
          <a:endParaRPr lang="en-PH" sz="1600" dirty="0">
            <a:solidFill>
              <a:schemeClr val="tx1"/>
            </a:solidFill>
          </a:endParaRPr>
        </a:p>
      </dgm:t>
    </dgm:pt>
    <dgm:pt modelId="{F6F66F01-639C-4DC2-9D00-9D8A52DA2154}" type="parTrans" cxnId="{C1E02C74-C299-4F9C-B812-9986E3B4D9FC}">
      <dgm:prSet/>
      <dgm:spPr/>
      <dgm:t>
        <a:bodyPr/>
        <a:lstStyle/>
        <a:p>
          <a:endParaRPr lang="en-PH">
            <a:solidFill>
              <a:srgbClr val="0070C0"/>
            </a:solidFill>
          </a:endParaRPr>
        </a:p>
      </dgm:t>
    </dgm:pt>
    <dgm:pt modelId="{703AC694-40BC-431A-A956-E3AF544F0EEF}" type="sibTrans" cxnId="{C1E02C74-C299-4F9C-B812-9986E3B4D9FC}">
      <dgm:prSet/>
      <dgm:spPr/>
      <dgm:t>
        <a:bodyPr/>
        <a:lstStyle/>
        <a:p>
          <a:endParaRPr lang="en-PH">
            <a:solidFill>
              <a:srgbClr val="0070C0"/>
            </a:solidFill>
          </a:endParaRPr>
        </a:p>
      </dgm:t>
    </dgm:pt>
    <dgm:pt modelId="{73E8FC0C-AF9E-4E6E-A417-AF72DB132E8B}">
      <dgm:prSet/>
      <dgm:spPr/>
      <dgm:t>
        <a:bodyPr/>
        <a:lstStyle/>
        <a:p>
          <a:r>
            <a:rPr lang="en-PH" dirty="0" smtClean="0">
              <a:solidFill>
                <a:schemeClr val="tx1"/>
              </a:solidFill>
            </a:rPr>
            <a:t>Civil Registration Services</a:t>
          </a:r>
          <a:endParaRPr lang="en-PH" dirty="0">
            <a:solidFill>
              <a:schemeClr val="tx1"/>
            </a:solidFill>
          </a:endParaRPr>
        </a:p>
      </dgm:t>
    </dgm:pt>
    <dgm:pt modelId="{F70373E5-3CF5-43FC-A9EA-72214057FEDA}" type="parTrans" cxnId="{DDB5801F-F802-4463-9D2F-6C101BC0F1B0}">
      <dgm:prSet/>
      <dgm:spPr/>
      <dgm:t>
        <a:bodyPr/>
        <a:lstStyle/>
        <a:p>
          <a:endParaRPr lang="en-PH"/>
        </a:p>
      </dgm:t>
    </dgm:pt>
    <dgm:pt modelId="{E660C50C-996B-40CA-8718-D4AC8C34BBCA}" type="sibTrans" cxnId="{DDB5801F-F802-4463-9D2F-6C101BC0F1B0}">
      <dgm:prSet/>
      <dgm:spPr/>
      <dgm:t>
        <a:bodyPr/>
        <a:lstStyle/>
        <a:p>
          <a:endParaRPr lang="en-PH"/>
        </a:p>
      </dgm:t>
    </dgm:pt>
    <dgm:pt modelId="{AC84C4ED-6A64-4BF2-9373-431A6E3387A1}" type="pres">
      <dgm:prSet presAssocID="{924E5EB9-2DFB-4C09-992C-8E340C1BEB03}" presName="linearFlow" presStyleCnt="0">
        <dgm:presLayoutVars>
          <dgm:resizeHandles val="exact"/>
        </dgm:presLayoutVars>
      </dgm:prSet>
      <dgm:spPr/>
    </dgm:pt>
    <dgm:pt modelId="{F77A75FB-729E-4E17-8DE8-53E71D5C3D18}" type="pres">
      <dgm:prSet presAssocID="{7C8B1FA1-1FBF-409B-B306-94B7938BF830}" presName="node" presStyleLbl="node1" presStyleIdx="0" presStyleCnt="5">
        <dgm:presLayoutVars>
          <dgm:bulletEnabled val="1"/>
        </dgm:presLayoutVars>
      </dgm:prSet>
      <dgm:spPr/>
      <dgm:t>
        <a:bodyPr/>
        <a:lstStyle/>
        <a:p>
          <a:endParaRPr lang="en-PH"/>
        </a:p>
      </dgm:t>
    </dgm:pt>
    <dgm:pt modelId="{0C21FCF7-B3BE-4513-B6D0-7B6D0B936BE8}" type="pres">
      <dgm:prSet presAssocID="{4DACE027-6261-41F8-916D-7438ED3581A2}" presName="sibTrans" presStyleLbl="sibTrans2D1" presStyleIdx="0" presStyleCnt="4" custAng="10800000"/>
      <dgm:spPr/>
      <dgm:t>
        <a:bodyPr/>
        <a:lstStyle/>
        <a:p>
          <a:endParaRPr lang="en-PH"/>
        </a:p>
      </dgm:t>
    </dgm:pt>
    <dgm:pt modelId="{28B3BC74-5B8E-48BF-BA43-D30CDD34E5E3}" type="pres">
      <dgm:prSet presAssocID="{4DACE027-6261-41F8-916D-7438ED3581A2}" presName="connectorText" presStyleLbl="sibTrans2D1" presStyleIdx="0" presStyleCnt="4"/>
      <dgm:spPr/>
      <dgm:t>
        <a:bodyPr/>
        <a:lstStyle/>
        <a:p>
          <a:endParaRPr lang="en-PH"/>
        </a:p>
      </dgm:t>
    </dgm:pt>
    <dgm:pt modelId="{C41CE392-CF3F-4BA6-A9D8-710041B57E87}" type="pres">
      <dgm:prSet presAssocID="{14CC8B6A-87FB-41DB-A31B-3E1186EFAAA9}" presName="node" presStyleLbl="node1" presStyleIdx="1" presStyleCnt="5">
        <dgm:presLayoutVars>
          <dgm:bulletEnabled val="1"/>
        </dgm:presLayoutVars>
      </dgm:prSet>
      <dgm:spPr/>
      <dgm:t>
        <a:bodyPr/>
        <a:lstStyle/>
        <a:p>
          <a:endParaRPr lang="en-PH"/>
        </a:p>
      </dgm:t>
    </dgm:pt>
    <dgm:pt modelId="{FEB41E84-5692-4CA1-B50E-6A108AA1D78B}" type="pres">
      <dgm:prSet presAssocID="{57BC2F3D-62A8-4EDE-BF00-9F1A8093E1C1}" presName="sibTrans" presStyleLbl="sibTrans2D1" presStyleIdx="1" presStyleCnt="4" custAng="10622386"/>
      <dgm:spPr/>
      <dgm:t>
        <a:bodyPr/>
        <a:lstStyle/>
        <a:p>
          <a:endParaRPr lang="en-PH"/>
        </a:p>
      </dgm:t>
    </dgm:pt>
    <dgm:pt modelId="{CCFBF600-ADEF-4C99-91D4-39C147C59010}" type="pres">
      <dgm:prSet presAssocID="{57BC2F3D-62A8-4EDE-BF00-9F1A8093E1C1}" presName="connectorText" presStyleLbl="sibTrans2D1" presStyleIdx="1" presStyleCnt="4"/>
      <dgm:spPr/>
      <dgm:t>
        <a:bodyPr/>
        <a:lstStyle/>
        <a:p>
          <a:endParaRPr lang="en-PH"/>
        </a:p>
      </dgm:t>
    </dgm:pt>
    <dgm:pt modelId="{FC5BB776-02B1-4270-9853-52561A86A400}" type="pres">
      <dgm:prSet presAssocID="{73E8FC0C-AF9E-4E6E-A417-AF72DB132E8B}" presName="node" presStyleLbl="node1" presStyleIdx="2" presStyleCnt="5">
        <dgm:presLayoutVars>
          <dgm:bulletEnabled val="1"/>
        </dgm:presLayoutVars>
      </dgm:prSet>
      <dgm:spPr/>
      <dgm:t>
        <a:bodyPr/>
        <a:lstStyle/>
        <a:p>
          <a:endParaRPr lang="en-PH"/>
        </a:p>
      </dgm:t>
    </dgm:pt>
    <dgm:pt modelId="{0646AFD7-4E2B-4D9E-85E3-0D3F4736B9E1}" type="pres">
      <dgm:prSet presAssocID="{E660C50C-996B-40CA-8718-D4AC8C34BBCA}" presName="sibTrans" presStyleLbl="sibTrans2D1" presStyleIdx="2" presStyleCnt="4" custAng="10604139" custFlipHor="1" custScaleX="173913"/>
      <dgm:spPr/>
      <dgm:t>
        <a:bodyPr/>
        <a:lstStyle/>
        <a:p>
          <a:endParaRPr lang="en-PH"/>
        </a:p>
      </dgm:t>
    </dgm:pt>
    <dgm:pt modelId="{8ED32E52-5782-4B24-823A-5AC5B4C5FEEE}" type="pres">
      <dgm:prSet presAssocID="{E660C50C-996B-40CA-8718-D4AC8C34BBCA}" presName="connectorText" presStyleLbl="sibTrans2D1" presStyleIdx="2" presStyleCnt="4"/>
      <dgm:spPr/>
      <dgm:t>
        <a:bodyPr/>
        <a:lstStyle/>
        <a:p>
          <a:endParaRPr lang="en-PH"/>
        </a:p>
      </dgm:t>
    </dgm:pt>
    <dgm:pt modelId="{B49DB367-7468-4800-ACB7-DB74AC1A202E}" type="pres">
      <dgm:prSet presAssocID="{D7F74B2A-4DDF-4BD9-B4E9-B70618987B44}" presName="node" presStyleLbl="node1" presStyleIdx="3" presStyleCnt="5">
        <dgm:presLayoutVars>
          <dgm:bulletEnabled val="1"/>
        </dgm:presLayoutVars>
      </dgm:prSet>
      <dgm:spPr/>
      <dgm:t>
        <a:bodyPr/>
        <a:lstStyle/>
        <a:p>
          <a:endParaRPr lang="en-PH"/>
        </a:p>
      </dgm:t>
    </dgm:pt>
    <dgm:pt modelId="{C3600BAD-9B76-4CAC-B8FD-239B3A9BD01F}" type="pres">
      <dgm:prSet presAssocID="{96C43CEB-36C8-4A70-BA17-BDBA4095A68C}" presName="sibTrans" presStyleLbl="sibTrans2D1" presStyleIdx="3" presStyleCnt="4" custAng="10800000"/>
      <dgm:spPr/>
      <dgm:t>
        <a:bodyPr/>
        <a:lstStyle/>
        <a:p>
          <a:endParaRPr lang="en-PH"/>
        </a:p>
      </dgm:t>
    </dgm:pt>
    <dgm:pt modelId="{6BBFD9FA-AB2E-47DC-A0D7-68BD64D6AE9D}" type="pres">
      <dgm:prSet presAssocID="{96C43CEB-36C8-4A70-BA17-BDBA4095A68C}" presName="connectorText" presStyleLbl="sibTrans2D1" presStyleIdx="3" presStyleCnt="4"/>
      <dgm:spPr/>
      <dgm:t>
        <a:bodyPr/>
        <a:lstStyle/>
        <a:p>
          <a:endParaRPr lang="en-PH"/>
        </a:p>
      </dgm:t>
    </dgm:pt>
    <dgm:pt modelId="{9E5D1F22-593B-4B2E-B9B8-700F6ECF143B}" type="pres">
      <dgm:prSet presAssocID="{A7122B84-E9A7-4752-B336-5733E5C74B7B}" presName="node" presStyleLbl="node1" presStyleIdx="4" presStyleCnt="5">
        <dgm:presLayoutVars>
          <dgm:bulletEnabled val="1"/>
        </dgm:presLayoutVars>
      </dgm:prSet>
      <dgm:spPr/>
      <dgm:t>
        <a:bodyPr/>
        <a:lstStyle/>
        <a:p>
          <a:endParaRPr lang="en-PH"/>
        </a:p>
      </dgm:t>
    </dgm:pt>
  </dgm:ptLst>
  <dgm:cxnLst>
    <dgm:cxn modelId="{AC83D64F-873F-4A7C-B7B0-95B33D31627A}" type="presOf" srcId="{96C43CEB-36C8-4A70-BA17-BDBA4095A68C}" destId="{C3600BAD-9B76-4CAC-B8FD-239B3A9BD01F}" srcOrd="0" destOrd="0" presId="urn:microsoft.com/office/officeart/2005/8/layout/process2"/>
    <dgm:cxn modelId="{CD8B85C0-D64E-45B9-9B3B-63AC3E5B2E15}" srcId="{924E5EB9-2DFB-4C09-992C-8E340C1BEB03}" destId="{D7F74B2A-4DDF-4BD9-B4E9-B70618987B44}" srcOrd="3" destOrd="0" parTransId="{4B010A51-9B57-4979-9E97-AA3E61BDF27E}" sibTransId="{96C43CEB-36C8-4A70-BA17-BDBA4095A68C}"/>
    <dgm:cxn modelId="{893FA91A-6FC8-4520-A353-4761C15F11C4}" type="presOf" srcId="{57BC2F3D-62A8-4EDE-BF00-9F1A8093E1C1}" destId="{CCFBF600-ADEF-4C99-91D4-39C147C59010}" srcOrd="1" destOrd="0" presId="urn:microsoft.com/office/officeart/2005/8/layout/process2"/>
    <dgm:cxn modelId="{EAC6D8E4-0576-4440-90B8-9654B19FDCFF}" type="presOf" srcId="{A7122B84-E9A7-4752-B336-5733E5C74B7B}" destId="{9E5D1F22-593B-4B2E-B9B8-700F6ECF143B}" srcOrd="0" destOrd="0" presId="urn:microsoft.com/office/officeart/2005/8/layout/process2"/>
    <dgm:cxn modelId="{CAFCC745-2723-45C0-B7A9-B0D63FFDD341}" type="presOf" srcId="{73E8FC0C-AF9E-4E6E-A417-AF72DB132E8B}" destId="{FC5BB776-02B1-4270-9853-52561A86A400}" srcOrd="0" destOrd="0" presId="urn:microsoft.com/office/officeart/2005/8/layout/process2"/>
    <dgm:cxn modelId="{B3DC389F-8BCB-49DF-8D20-A4137E5D9289}" type="presOf" srcId="{E660C50C-996B-40CA-8718-D4AC8C34BBCA}" destId="{8ED32E52-5782-4B24-823A-5AC5B4C5FEEE}" srcOrd="1" destOrd="0" presId="urn:microsoft.com/office/officeart/2005/8/layout/process2"/>
    <dgm:cxn modelId="{48071DE7-AEC1-4363-9E33-06C9DB05FBAE}" type="presOf" srcId="{E660C50C-996B-40CA-8718-D4AC8C34BBCA}" destId="{0646AFD7-4E2B-4D9E-85E3-0D3F4736B9E1}" srcOrd="0" destOrd="0" presId="urn:microsoft.com/office/officeart/2005/8/layout/process2"/>
    <dgm:cxn modelId="{823A36C7-9447-42A5-899C-F8694850966E}" srcId="{924E5EB9-2DFB-4C09-992C-8E340C1BEB03}" destId="{14CC8B6A-87FB-41DB-A31B-3E1186EFAAA9}" srcOrd="1" destOrd="0" parTransId="{EBE53E7A-8969-4007-ADD7-9631E1954E48}" sibTransId="{57BC2F3D-62A8-4EDE-BF00-9F1A8093E1C1}"/>
    <dgm:cxn modelId="{E000C738-E4B9-472D-A29B-5325224E612A}" type="presOf" srcId="{924E5EB9-2DFB-4C09-992C-8E340C1BEB03}" destId="{AC84C4ED-6A64-4BF2-9373-431A6E3387A1}" srcOrd="0" destOrd="0" presId="urn:microsoft.com/office/officeart/2005/8/layout/process2"/>
    <dgm:cxn modelId="{EF4BAC51-BF97-41E1-AAD6-30EE56BB083E}" type="presOf" srcId="{4DACE027-6261-41F8-916D-7438ED3581A2}" destId="{0C21FCF7-B3BE-4513-B6D0-7B6D0B936BE8}" srcOrd="0" destOrd="0" presId="urn:microsoft.com/office/officeart/2005/8/layout/process2"/>
    <dgm:cxn modelId="{14140F81-A4A8-46F6-86F4-6BF7B49DE0C1}" type="presOf" srcId="{57BC2F3D-62A8-4EDE-BF00-9F1A8093E1C1}" destId="{FEB41E84-5692-4CA1-B50E-6A108AA1D78B}" srcOrd="0" destOrd="0" presId="urn:microsoft.com/office/officeart/2005/8/layout/process2"/>
    <dgm:cxn modelId="{DDB5801F-F802-4463-9D2F-6C101BC0F1B0}" srcId="{924E5EB9-2DFB-4C09-992C-8E340C1BEB03}" destId="{73E8FC0C-AF9E-4E6E-A417-AF72DB132E8B}" srcOrd="2" destOrd="0" parTransId="{F70373E5-3CF5-43FC-A9EA-72214057FEDA}" sibTransId="{E660C50C-996B-40CA-8718-D4AC8C34BBCA}"/>
    <dgm:cxn modelId="{10B89AC3-B8F4-4D13-95D5-561F3730AB58}" type="presOf" srcId="{4DACE027-6261-41F8-916D-7438ED3581A2}" destId="{28B3BC74-5B8E-48BF-BA43-D30CDD34E5E3}" srcOrd="1" destOrd="0" presId="urn:microsoft.com/office/officeart/2005/8/layout/process2"/>
    <dgm:cxn modelId="{C1E02C74-C299-4F9C-B812-9986E3B4D9FC}" srcId="{924E5EB9-2DFB-4C09-992C-8E340C1BEB03}" destId="{A7122B84-E9A7-4752-B336-5733E5C74B7B}" srcOrd="4" destOrd="0" parTransId="{F6F66F01-639C-4DC2-9D00-9D8A52DA2154}" sibTransId="{703AC694-40BC-431A-A956-E3AF544F0EEF}"/>
    <dgm:cxn modelId="{92342D00-D078-4DC8-ABC4-412914340D6C}" srcId="{924E5EB9-2DFB-4C09-992C-8E340C1BEB03}" destId="{7C8B1FA1-1FBF-409B-B306-94B7938BF830}" srcOrd="0" destOrd="0" parTransId="{665E683F-40FE-494E-BEDF-1A1DB5756EB0}" sibTransId="{4DACE027-6261-41F8-916D-7438ED3581A2}"/>
    <dgm:cxn modelId="{7021A835-C50D-447C-8035-3A64AB9A9536}" type="presOf" srcId="{D7F74B2A-4DDF-4BD9-B4E9-B70618987B44}" destId="{B49DB367-7468-4800-ACB7-DB74AC1A202E}" srcOrd="0" destOrd="0" presId="urn:microsoft.com/office/officeart/2005/8/layout/process2"/>
    <dgm:cxn modelId="{96C97367-5B92-479A-8842-0FBC6C663582}" type="presOf" srcId="{14CC8B6A-87FB-41DB-A31B-3E1186EFAAA9}" destId="{C41CE392-CF3F-4BA6-A9D8-710041B57E87}" srcOrd="0" destOrd="0" presId="urn:microsoft.com/office/officeart/2005/8/layout/process2"/>
    <dgm:cxn modelId="{8185F076-BDF6-4366-B932-6E03B131512B}" type="presOf" srcId="{7C8B1FA1-1FBF-409B-B306-94B7938BF830}" destId="{F77A75FB-729E-4E17-8DE8-53E71D5C3D18}" srcOrd="0" destOrd="0" presId="urn:microsoft.com/office/officeart/2005/8/layout/process2"/>
    <dgm:cxn modelId="{88C97B38-B090-4871-806A-447A06D3748D}" type="presOf" srcId="{96C43CEB-36C8-4A70-BA17-BDBA4095A68C}" destId="{6BBFD9FA-AB2E-47DC-A0D7-68BD64D6AE9D}" srcOrd="1" destOrd="0" presId="urn:microsoft.com/office/officeart/2005/8/layout/process2"/>
    <dgm:cxn modelId="{58DC2C4E-B7E5-4834-8BBE-E1C3E8426D5A}" type="presParOf" srcId="{AC84C4ED-6A64-4BF2-9373-431A6E3387A1}" destId="{F77A75FB-729E-4E17-8DE8-53E71D5C3D18}" srcOrd="0" destOrd="0" presId="urn:microsoft.com/office/officeart/2005/8/layout/process2"/>
    <dgm:cxn modelId="{05986E73-5943-4F03-982B-189D18542B8C}" type="presParOf" srcId="{AC84C4ED-6A64-4BF2-9373-431A6E3387A1}" destId="{0C21FCF7-B3BE-4513-B6D0-7B6D0B936BE8}" srcOrd="1" destOrd="0" presId="urn:microsoft.com/office/officeart/2005/8/layout/process2"/>
    <dgm:cxn modelId="{E5AD1FDD-50DC-4772-B60B-641AACBF47F5}" type="presParOf" srcId="{0C21FCF7-B3BE-4513-B6D0-7B6D0B936BE8}" destId="{28B3BC74-5B8E-48BF-BA43-D30CDD34E5E3}" srcOrd="0" destOrd="0" presId="urn:microsoft.com/office/officeart/2005/8/layout/process2"/>
    <dgm:cxn modelId="{EA6A28F5-5BD1-47C5-9547-0AB6A7612EF0}" type="presParOf" srcId="{AC84C4ED-6A64-4BF2-9373-431A6E3387A1}" destId="{C41CE392-CF3F-4BA6-A9D8-710041B57E87}" srcOrd="2" destOrd="0" presId="urn:microsoft.com/office/officeart/2005/8/layout/process2"/>
    <dgm:cxn modelId="{08B95F03-557D-43F2-A882-514F5DDE8E90}" type="presParOf" srcId="{AC84C4ED-6A64-4BF2-9373-431A6E3387A1}" destId="{FEB41E84-5692-4CA1-B50E-6A108AA1D78B}" srcOrd="3" destOrd="0" presId="urn:microsoft.com/office/officeart/2005/8/layout/process2"/>
    <dgm:cxn modelId="{EA24901A-C27B-4CB3-B416-29FC6BABBFF3}" type="presParOf" srcId="{FEB41E84-5692-4CA1-B50E-6A108AA1D78B}" destId="{CCFBF600-ADEF-4C99-91D4-39C147C59010}" srcOrd="0" destOrd="0" presId="urn:microsoft.com/office/officeart/2005/8/layout/process2"/>
    <dgm:cxn modelId="{5C9C7576-DBD2-49FD-A616-1C4B4DC006DD}" type="presParOf" srcId="{AC84C4ED-6A64-4BF2-9373-431A6E3387A1}" destId="{FC5BB776-02B1-4270-9853-52561A86A400}" srcOrd="4" destOrd="0" presId="urn:microsoft.com/office/officeart/2005/8/layout/process2"/>
    <dgm:cxn modelId="{2F45FDA1-0C86-469F-B468-639F69DCF28C}" type="presParOf" srcId="{AC84C4ED-6A64-4BF2-9373-431A6E3387A1}" destId="{0646AFD7-4E2B-4D9E-85E3-0D3F4736B9E1}" srcOrd="5" destOrd="0" presId="urn:microsoft.com/office/officeart/2005/8/layout/process2"/>
    <dgm:cxn modelId="{A9AE5486-0DC9-4F16-ABE7-6F53D54E5091}" type="presParOf" srcId="{0646AFD7-4E2B-4D9E-85E3-0D3F4736B9E1}" destId="{8ED32E52-5782-4B24-823A-5AC5B4C5FEEE}" srcOrd="0" destOrd="0" presId="urn:microsoft.com/office/officeart/2005/8/layout/process2"/>
    <dgm:cxn modelId="{BAC1D764-5151-4003-8034-9668F62B3E5A}" type="presParOf" srcId="{AC84C4ED-6A64-4BF2-9373-431A6E3387A1}" destId="{B49DB367-7468-4800-ACB7-DB74AC1A202E}" srcOrd="6" destOrd="0" presId="urn:microsoft.com/office/officeart/2005/8/layout/process2"/>
    <dgm:cxn modelId="{A289B00C-1F09-4372-9637-2F0693575822}" type="presParOf" srcId="{AC84C4ED-6A64-4BF2-9373-431A6E3387A1}" destId="{C3600BAD-9B76-4CAC-B8FD-239B3A9BD01F}" srcOrd="7" destOrd="0" presId="urn:microsoft.com/office/officeart/2005/8/layout/process2"/>
    <dgm:cxn modelId="{4D8E3809-BBE6-48C9-9A1B-476D7E0DB9E1}" type="presParOf" srcId="{C3600BAD-9B76-4CAC-B8FD-239B3A9BD01F}" destId="{6BBFD9FA-AB2E-47DC-A0D7-68BD64D6AE9D}" srcOrd="0" destOrd="0" presId="urn:microsoft.com/office/officeart/2005/8/layout/process2"/>
    <dgm:cxn modelId="{5BBC1736-034A-45EB-B363-4D3200F9CB7B}" type="presParOf" srcId="{AC84C4ED-6A64-4BF2-9373-431A6E3387A1}" destId="{9E5D1F22-593B-4B2E-B9B8-700F6ECF143B}"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E5EB9-2DFB-4C09-992C-8E340C1BEB03}" type="doc">
      <dgm:prSet loTypeId="urn:microsoft.com/office/officeart/2005/8/layout/process2" loCatId="process" qsTypeId="urn:microsoft.com/office/officeart/2005/8/quickstyle/3d3" qsCatId="3D" csTypeId="urn:microsoft.com/office/officeart/2005/8/colors/accent1_2" csCatId="accent1" phldr="1"/>
      <dgm:spPr/>
    </dgm:pt>
    <dgm:pt modelId="{7C8B1FA1-1FBF-409B-B306-94B7938BF830}">
      <dgm:prSet phldrT="[Text]" custT="1"/>
      <dgm:spPr/>
      <dgm:t>
        <a:bodyPr/>
        <a:lstStyle/>
        <a:p>
          <a:r>
            <a:rPr lang="en-PH" sz="1400" dirty="0" smtClean="0">
              <a:solidFill>
                <a:schemeClr val="tx1"/>
              </a:solidFill>
            </a:rPr>
            <a:t>Office of the Head of the Local Government Unit</a:t>
          </a:r>
          <a:endParaRPr lang="en-PH" sz="1400" dirty="0">
            <a:solidFill>
              <a:schemeClr val="tx1"/>
            </a:solidFill>
          </a:endParaRPr>
        </a:p>
      </dgm:t>
    </dgm:pt>
    <dgm:pt modelId="{665E683F-40FE-494E-BEDF-1A1DB5756EB0}" type="parTrans" cxnId="{92342D00-D078-4DC8-ABC4-412914340D6C}">
      <dgm:prSet/>
      <dgm:spPr/>
      <dgm:t>
        <a:bodyPr/>
        <a:lstStyle/>
        <a:p>
          <a:endParaRPr lang="en-PH">
            <a:solidFill>
              <a:srgbClr val="0070C0"/>
            </a:solidFill>
          </a:endParaRPr>
        </a:p>
      </dgm:t>
    </dgm:pt>
    <dgm:pt modelId="{4DACE027-6261-41F8-916D-7438ED3581A2}" type="sibTrans" cxnId="{92342D00-D078-4DC8-ABC4-412914340D6C}">
      <dgm:prSet/>
      <dgm:spPr/>
      <dgm:t>
        <a:bodyPr/>
        <a:lstStyle/>
        <a:p>
          <a:endParaRPr lang="en-PH">
            <a:solidFill>
              <a:srgbClr val="0070C0"/>
            </a:solidFill>
          </a:endParaRPr>
        </a:p>
      </dgm:t>
    </dgm:pt>
    <dgm:pt modelId="{14CC8B6A-87FB-41DB-A31B-3E1186EFAAA9}">
      <dgm:prSet phldrT="[Text]" custT="1"/>
      <dgm:spPr/>
      <dgm:t>
        <a:bodyPr/>
        <a:lstStyle/>
        <a:p>
          <a:r>
            <a:rPr lang="en-PH" sz="1600" dirty="0" smtClean="0">
              <a:solidFill>
                <a:schemeClr val="tx1"/>
              </a:solidFill>
            </a:rPr>
            <a:t>Local Civil Registrar Offices</a:t>
          </a:r>
          <a:endParaRPr lang="en-PH" sz="1600" dirty="0">
            <a:solidFill>
              <a:schemeClr val="tx1"/>
            </a:solidFill>
          </a:endParaRPr>
        </a:p>
      </dgm:t>
    </dgm:pt>
    <dgm:pt modelId="{EBE53E7A-8969-4007-ADD7-9631E1954E48}" type="parTrans" cxnId="{823A36C7-9447-42A5-899C-F8694850966E}">
      <dgm:prSet/>
      <dgm:spPr/>
      <dgm:t>
        <a:bodyPr/>
        <a:lstStyle/>
        <a:p>
          <a:endParaRPr lang="en-PH">
            <a:solidFill>
              <a:srgbClr val="0070C0"/>
            </a:solidFill>
          </a:endParaRPr>
        </a:p>
      </dgm:t>
    </dgm:pt>
    <dgm:pt modelId="{57BC2F3D-62A8-4EDE-BF00-9F1A8093E1C1}" type="sibTrans" cxnId="{823A36C7-9447-42A5-899C-F8694850966E}">
      <dgm:prSet/>
      <dgm:spPr/>
      <dgm:t>
        <a:bodyPr/>
        <a:lstStyle/>
        <a:p>
          <a:endParaRPr lang="en-PH">
            <a:solidFill>
              <a:srgbClr val="0070C0"/>
            </a:solidFill>
          </a:endParaRPr>
        </a:p>
      </dgm:t>
    </dgm:pt>
    <dgm:pt modelId="{AC84C4ED-6A64-4BF2-9373-431A6E3387A1}" type="pres">
      <dgm:prSet presAssocID="{924E5EB9-2DFB-4C09-992C-8E340C1BEB03}" presName="linearFlow" presStyleCnt="0">
        <dgm:presLayoutVars>
          <dgm:resizeHandles val="exact"/>
        </dgm:presLayoutVars>
      </dgm:prSet>
      <dgm:spPr/>
    </dgm:pt>
    <dgm:pt modelId="{F77A75FB-729E-4E17-8DE8-53E71D5C3D18}" type="pres">
      <dgm:prSet presAssocID="{7C8B1FA1-1FBF-409B-B306-94B7938BF830}" presName="node" presStyleLbl="node1" presStyleIdx="0" presStyleCnt="2">
        <dgm:presLayoutVars>
          <dgm:bulletEnabled val="1"/>
        </dgm:presLayoutVars>
      </dgm:prSet>
      <dgm:spPr/>
      <dgm:t>
        <a:bodyPr/>
        <a:lstStyle/>
        <a:p>
          <a:endParaRPr lang="en-PH"/>
        </a:p>
      </dgm:t>
    </dgm:pt>
    <dgm:pt modelId="{0C21FCF7-B3BE-4513-B6D0-7B6D0B936BE8}" type="pres">
      <dgm:prSet presAssocID="{4DACE027-6261-41F8-916D-7438ED3581A2}" presName="sibTrans" presStyleLbl="sibTrans2D1" presStyleIdx="0" presStyleCnt="1" custAng="10800000"/>
      <dgm:spPr/>
      <dgm:t>
        <a:bodyPr/>
        <a:lstStyle/>
        <a:p>
          <a:endParaRPr lang="en-PH"/>
        </a:p>
      </dgm:t>
    </dgm:pt>
    <dgm:pt modelId="{28B3BC74-5B8E-48BF-BA43-D30CDD34E5E3}" type="pres">
      <dgm:prSet presAssocID="{4DACE027-6261-41F8-916D-7438ED3581A2}" presName="connectorText" presStyleLbl="sibTrans2D1" presStyleIdx="0" presStyleCnt="1"/>
      <dgm:spPr/>
      <dgm:t>
        <a:bodyPr/>
        <a:lstStyle/>
        <a:p>
          <a:endParaRPr lang="en-PH"/>
        </a:p>
      </dgm:t>
    </dgm:pt>
    <dgm:pt modelId="{C41CE392-CF3F-4BA6-A9D8-710041B57E87}" type="pres">
      <dgm:prSet presAssocID="{14CC8B6A-87FB-41DB-A31B-3E1186EFAAA9}" presName="node" presStyleLbl="node1" presStyleIdx="1" presStyleCnt="2">
        <dgm:presLayoutVars>
          <dgm:bulletEnabled val="1"/>
        </dgm:presLayoutVars>
      </dgm:prSet>
      <dgm:spPr/>
      <dgm:t>
        <a:bodyPr/>
        <a:lstStyle/>
        <a:p>
          <a:endParaRPr lang="en-PH"/>
        </a:p>
      </dgm:t>
    </dgm:pt>
  </dgm:ptLst>
  <dgm:cxnLst>
    <dgm:cxn modelId="{12273D85-7153-436C-A9F5-983DC92C9A89}" type="presOf" srcId="{4DACE027-6261-41F8-916D-7438ED3581A2}" destId="{28B3BC74-5B8E-48BF-BA43-D30CDD34E5E3}" srcOrd="1" destOrd="0" presId="urn:microsoft.com/office/officeart/2005/8/layout/process2"/>
    <dgm:cxn modelId="{1FC6E6FD-32DA-416A-9B18-AAB0FB38D987}" type="presOf" srcId="{924E5EB9-2DFB-4C09-992C-8E340C1BEB03}" destId="{AC84C4ED-6A64-4BF2-9373-431A6E3387A1}" srcOrd="0" destOrd="0" presId="urn:microsoft.com/office/officeart/2005/8/layout/process2"/>
    <dgm:cxn modelId="{C94771C5-1608-451D-A1CF-62B1AA12870A}" type="presOf" srcId="{7C8B1FA1-1FBF-409B-B306-94B7938BF830}" destId="{F77A75FB-729E-4E17-8DE8-53E71D5C3D18}" srcOrd="0" destOrd="0" presId="urn:microsoft.com/office/officeart/2005/8/layout/process2"/>
    <dgm:cxn modelId="{D600739C-BF98-4964-9223-ABDBDE27CD39}" type="presOf" srcId="{14CC8B6A-87FB-41DB-A31B-3E1186EFAAA9}" destId="{C41CE392-CF3F-4BA6-A9D8-710041B57E87}" srcOrd="0" destOrd="0" presId="urn:microsoft.com/office/officeart/2005/8/layout/process2"/>
    <dgm:cxn modelId="{823A36C7-9447-42A5-899C-F8694850966E}" srcId="{924E5EB9-2DFB-4C09-992C-8E340C1BEB03}" destId="{14CC8B6A-87FB-41DB-A31B-3E1186EFAAA9}" srcOrd="1" destOrd="0" parTransId="{EBE53E7A-8969-4007-ADD7-9631E1954E48}" sibTransId="{57BC2F3D-62A8-4EDE-BF00-9F1A8093E1C1}"/>
    <dgm:cxn modelId="{92342D00-D078-4DC8-ABC4-412914340D6C}" srcId="{924E5EB9-2DFB-4C09-992C-8E340C1BEB03}" destId="{7C8B1FA1-1FBF-409B-B306-94B7938BF830}" srcOrd="0" destOrd="0" parTransId="{665E683F-40FE-494E-BEDF-1A1DB5756EB0}" sibTransId="{4DACE027-6261-41F8-916D-7438ED3581A2}"/>
    <dgm:cxn modelId="{E6352121-CA4A-4FE7-99D7-888DCF5F7EF3}" type="presOf" srcId="{4DACE027-6261-41F8-916D-7438ED3581A2}" destId="{0C21FCF7-B3BE-4513-B6D0-7B6D0B936BE8}" srcOrd="0" destOrd="0" presId="urn:microsoft.com/office/officeart/2005/8/layout/process2"/>
    <dgm:cxn modelId="{0A87975E-73D2-4DCB-84FD-35002FBBAF35}" type="presParOf" srcId="{AC84C4ED-6A64-4BF2-9373-431A6E3387A1}" destId="{F77A75FB-729E-4E17-8DE8-53E71D5C3D18}" srcOrd="0" destOrd="0" presId="urn:microsoft.com/office/officeart/2005/8/layout/process2"/>
    <dgm:cxn modelId="{55664BB8-6037-4822-B0A5-EB384497C008}" type="presParOf" srcId="{AC84C4ED-6A64-4BF2-9373-431A6E3387A1}" destId="{0C21FCF7-B3BE-4513-B6D0-7B6D0B936BE8}" srcOrd="1" destOrd="0" presId="urn:microsoft.com/office/officeart/2005/8/layout/process2"/>
    <dgm:cxn modelId="{8F8FEC7C-4A12-4626-9693-D0173EA598F4}" type="presParOf" srcId="{0C21FCF7-B3BE-4513-B6D0-7B6D0B936BE8}" destId="{28B3BC74-5B8E-48BF-BA43-D30CDD34E5E3}" srcOrd="0" destOrd="0" presId="urn:microsoft.com/office/officeart/2005/8/layout/process2"/>
    <dgm:cxn modelId="{47CB20DB-4776-4867-9431-1128BC695603}" type="presParOf" srcId="{AC84C4ED-6A64-4BF2-9373-431A6E3387A1}" destId="{C41CE392-CF3F-4BA6-A9D8-710041B57E87}" srcOrd="2"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A75FB-729E-4E17-8DE8-53E71D5C3D18}">
      <dsp:nvSpPr>
        <dsp:cNvPr id="0" name=""/>
        <dsp:cNvSpPr/>
      </dsp:nvSpPr>
      <dsp:spPr>
        <a:xfrm>
          <a:off x="112033" y="522"/>
          <a:ext cx="2391642" cy="61103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PH" sz="1600" b="1" kern="1200" dirty="0" smtClean="0">
              <a:solidFill>
                <a:schemeClr val="tx1"/>
              </a:solidFill>
            </a:rPr>
            <a:t>Civil Registrar General (National Statistician) </a:t>
          </a:r>
          <a:endParaRPr lang="en-PH" sz="1600" b="1" kern="1200" dirty="0">
            <a:solidFill>
              <a:schemeClr val="tx1"/>
            </a:solidFill>
          </a:endParaRPr>
        </a:p>
      </dsp:txBody>
      <dsp:txXfrm>
        <a:off x="129930" y="18419"/>
        <a:ext cx="2355848" cy="575244"/>
      </dsp:txXfrm>
    </dsp:sp>
    <dsp:sp modelId="{0C21FCF7-B3BE-4513-B6D0-7B6D0B936BE8}">
      <dsp:nvSpPr>
        <dsp:cNvPr id="0" name=""/>
        <dsp:cNvSpPr/>
      </dsp:nvSpPr>
      <dsp:spPr>
        <a:xfrm rot="16200000">
          <a:off x="1193285" y="626836"/>
          <a:ext cx="229139" cy="27496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PH" sz="1100" kern="1200">
            <a:solidFill>
              <a:srgbClr val="0070C0"/>
            </a:solidFill>
          </a:endParaRPr>
        </a:p>
      </dsp:txBody>
      <dsp:txXfrm rot="-5400000">
        <a:off x="1225364" y="718492"/>
        <a:ext cx="164981" cy="160397"/>
      </dsp:txXfrm>
    </dsp:sp>
    <dsp:sp modelId="{C41CE392-CF3F-4BA6-A9D8-710041B57E87}">
      <dsp:nvSpPr>
        <dsp:cNvPr id="0" name=""/>
        <dsp:cNvSpPr/>
      </dsp:nvSpPr>
      <dsp:spPr>
        <a:xfrm>
          <a:off x="112033" y="917080"/>
          <a:ext cx="2391642" cy="61103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PH" sz="1600" kern="1200" dirty="0" smtClean="0">
              <a:solidFill>
                <a:schemeClr val="tx1"/>
              </a:solidFill>
            </a:rPr>
            <a:t>Deputy National Statistician</a:t>
          </a:r>
          <a:endParaRPr lang="en-PH" sz="1600" kern="1200" dirty="0">
            <a:solidFill>
              <a:schemeClr val="tx1"/>
            </a:solidFill>
          </a:endParaRPr>
        </a:p>
      </dsp:txBody>
      <dsp:txXfrm>
        <a:off x="129930" y="934977"/>
        <a:ext cx="2355848" cy="575244"/>
      </dsp:txXfrm>
    </dsp:sp>
    <dsp:sp modelId="{FEB41E84-5692-4CA1-B50E-6A108AA1D78B}">
      <dsp:nvSpPr>
        <dsp:cNvPr id="0" name=""/>
        <dsp:cNvSpPr/>
      </dsp:nvSpPr>
      <dsp:spPr>
        <a:xfrm rot="16022386">
          <a:off x="1193285" y="1543394"/>
          <a:ext cx="229139" cy="27496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PH" sz="1100" kern="1200">
            <a:solidFill>
              <a:srgbClr val="0070C0"/>
            </a:solidFill>
          </a:endParaRPr>
        </a:p>
      </dsp:txBody>
      <dsp:txXfrm rot="-5400000">
        <a:off x="1227139" y="1635004"/>
        <a:ext cx="164981" cy="160397"/>
      </dsp:txXfrm>
    </dsp:sp>
    <dsp:sp modelId="{FC5BB776-02B1-4270-9853-52561A86A400}">
      <dsp:nvSpPr>
        <dsp:cNvPr id="0" name=""/>
        <dsp:cNvSpPr/>
      </dsp:nvSpPr>
      <dsp:spPr>
        <a:xfrm>
          <a:off x="112033" y="1833637"/>
          <a:ext cx="2391642" cy="61103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PH" sz="1700" kern="1200" dirty="0" smtClean="0">
              <a:solidFill>
                <a:schemeClr val="tx1"/>
              </a:solidFill>
            </a:rPr>
            <a:t>Civil Registration Services</a:t>
          </a:r>
          <a:endParaRPr lang="en-PH" sz="1700" kern="1200" dirty="0">
            <a:solidFill>
              <a:schemeClr val="tx1"/>
            </a:solidFill>
          </a:endParaRPr>
        </a:p>
      </dsp:txBody>
      <dsp:txXfrm>
        <a:off x="129930" y="1851534"/>
        <a:ext cx="2355848" cy="575244"/>
      </dsp:txXfrm>
    </dsp:sp>
    <dsp:sp modelId="{0646AFD7-4E2B-4D9E-85E3-0D3F4736B9E1}">
      <dsp:nvSpPr>
        <dsp:cNvPr id="0" name=""/>
        <dsp:cNvSpPr/>
      </dsp:nvSpPr>
      <dsp:spPr>
        <a:xfrm rot="5595861" flipH="1">
          <a:off x="1108603" y="2459952"/>
          <a:ext cx="398503" cy="27496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PH" sz="1400" kern="1200"/>
        </a:p>
      </dsp:txBody>
      <dsp:txXfrm rot="-5400000">
        <a:off x="1223015" y="2480607"/>
        <a:ext cx="164981" cy="316013"/>
      </dsp:txXfrm>
    </dsp:sp>
    <dsp:sp modelId="{B49DB367-7468-4800-ACB7-DB74AC1A202E}">
      <dsp:nvSpPr>
        <dsp:cNvPr id="0" name=""/>
        <dsp:cNvSpPr/>
      </dsp:nvSpPr>
      <dsp:spPr>
        <a:xfrm>
          <a:off x="112033" y="2750195"/>
          <a:ext cx="2391642" cy="61103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PH" sz="1600" kern="1200" dirty="0" smtClean="0">
              <a:solidFill>
                <a:schemeClr val="tx1"/>
              </a:solidFill>
            </a:rPr>
            <a:t>PSA Regional Statistical Service Offices</a:t>
          </a:r>
          <a:endParaRPr lang="en-PH" sz="1400" kern="1200" dirty="0">
            <a:solidFill>
              <a:schemeClr val="tx1"/>
            </a:solidFill>
          </a:endParaRPr>
        </a:p>
      </dsp:txBody>
      <dsp:txXfrm>
        <a:off x="129930" y="2768092"/>
        <a:ext cx="2355848" cy="575244"/>
      </dsp:txXfrm>
    </dsp:sp>
    <dsp:sp modelId="{C3600BAD-9B76-4CAC-B8FD-239B3A9BD01F}">
      <dsp:nvSpPr>
        <dsp:cNvPr id="0" name=""/>
        <dsp:cNvSpPr/>
      </dsp:nvSpPr>
      <dsp:spPr>
        <a:xfrm rot="16200000">
          <a:off x="1193285" y="3376509"/>
          <a:ext cx="229139" cy="27496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PH" sz="1100" kern="1200">
            <a:solidFill>
              <a:srgbClr val="0070C0"/>
            </a:solidFill>
          </a:endParaRPr>
        </a:p>
      </dsp:txBody>
      <dsp:txXfrm rot="-5400000">
        <a:off x="1225364" y="3468165"/>
        <a:ext cx="164981" cy="160397"/>
      </dsp:txXfrm>
    </dsp:sp>
    <dsp:sp modelId="{9E5D1F22-593B-4B2E-B9B8-700F6ECF143B}">
      <dsp:nvSpPr>
        <dsp:cNvPr id="0" name=""/>
        <dsp:cNvSpPr/>
      </dsp:nvSpPr>
      <dsp:spPr>
        <a:xfrm>
          <a:off x="112033" y="3666753"/>
          <a:ext cx="2391642" cy="61103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PH" sz="1600" kern="1200" dirty="0" smtClean="0">
              <a:solidFill>
                <a:schemeClr val="tx1"/>
              </a:solidFill>
            </a:rPr>
            <a:t>PSA-Provincial Statistical Offices</a:t>
          </a:r>
          <a:endParaRPr lang="en-PH" sz="1600" kern="1200" dirty="0">
            <a:solidFill>
              <a:schemeClr val="tx1"/>
            </a:solidFill>
          </a:endParaRPr>
        </a:p>
      </dsp:txBody>
      <dsp:txXfrm>
        <a:off x="129930" y="3684650"/>
        <a:ext cx="2355848" cy="575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A75FB-729E-4E17-8DE8-53E71D5C3D18}">
      <dsp:nvSpPr>
        <dsp:cNvPr id="0" name=""/>
        <dsp:cNvSpPr/>
      </dsp:nvSpPr>
      <dsp:spPr>
        <a:xfrm>
          <a:off x="253687" y="357"/>
          <a:ext cx="2108334" cy="117129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PH" sz="1400" kern="1200" dirty="0" smtClean="0">
              <a:solidFill>
                <a:schemeClr val="tx1"/>
              </a:solidFill>
            </a:rPr>
            <a:t>Office of the Head of the Local Government Unit</a:t>
          </a:r>
          <a:endParaRPr lang="en-PH" sz="1400" kern="1200" dirty="0">
            <a:solidFill>
              <a:schemeClr val="tx1"/>
            </a:solidFill>
          </a:endParaRPr>
        </a:p>
      </dsp:txBody>
      <dsp:txXfrm>
        <a:off x="287993" y="34663"/>
        <a:ext cx="2039722" cy="1102685"/>
      </dsp:txXfrm>
    </dsp:sp>
    <dsp:sp modelId="{0C21FCF7-B3BE-4513-B6D0-7B6D0B936BE8}">
      <dsp:nvSpPr>
        <dsp:cNvPr id="0" name=""/>
        <dsp:cNvSpPr/>
      </dsp:nvSpPr>
      <dsp:spPr>
        <a:xfrm rot="16200000">
          <a:off x="1088236" y="1200937"/>
          <a:ext cx="439236" cy="5270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PH" sz="2200" kern="1200">
            <a:solidFill>
              <a:srgbClr val="0070C0"/>
            </a:solidFill>
          </a:endParaRPr>
        </a:p>
      </dsp:txBody>
      <dsp:txXfrm rot="-5400000">
        <a:off x="1149730" y="1376632"/>
        <a:ext cx="316249" cy="307465"/>
      </dsp:txXfrm>
    </dsp:sp>
    <dsp:sp modelId="{C41CE392-CF3F-4BA6-A9D8-710041B57E87}">
      <dsp:nvSpPr>
        <dsp:cNvPr id="0" name=""/>
        <dsp:cNvSpPr/>
      </dsp:nvSpPr>
      <dsp:spPr>
        <a:xfrm>
          <a:off x="253687" y="1757303"/>
          <a:ext cx="2108334" cy="117129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PH" sz="1600" kern="1200" dirty="0" smtClean="0">
              <a:solidFill>
                <a:schemeClr val="tx1"/>
              </a:solidFill>
            </a:rPr>
            <a:t>Local Civil Registrar Offices</a:t>
          </a:r>
          <a:endParaRPr lang="en-PH" sz="1600" kern="1200" dirty="0">
            <a:solidFill>
              <a:schemeClr val="tx1"/>
            </a:solidFill>
          </a:endParaRPr>
        </a:p>
      </dsp:txBody>
      <dsp:txXfrm>
        <a:off x="287993" y="1791609"/>
        <a:ext cx="2039722" cy="11026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B708342B-E735-4673-9A69-75C5D27BB4F3}" type="datetime1">
              <a:rPr lang="en-US" altLang="en-US"/>
              <a:pPr>
                <a:defRPr/>
              </a:pPr>
              <a:t>11/16/2017</a:t>
            </a:fld>
            <a:endParaRPr lang="en-US"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621498A-204E-41F0-A3C4-509754CE3B91}" type="slidenum">
              <a:rPr lang="en-US" altLang="en-US"/>
              <a:pPr>
                <a:defRPr/>
              </a:pPr>
              <a:t>‹#›</a:t>
            </a:fld>
            <a:endParaRPr lang="en-US" altLang="en-US"/>
          </a:p>
        </p:txBody>
      </p:sp>
    </p:spTree>
    <p:extLst>
      <p:ext uri="{BB962C8B-B14F-4D97-AF65-F5344CB8AC3E}">
        <p14:creationId xmlns:p14="http://schemas.microsoft.com/office/powerpoint/2010/main" val="1925725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ltLang="en-US"/>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endParaRPr lang="en-US" altLang="en-US"/>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FF357FE5-6622-49D2-ACB7-95C5BF442DAD}" type="slidenum">
              <a:rPr lang="en-US" altLang="en-US"/>
              <a:pPr>
                <a:defRPr/>
              </a:pPr>
              <a:t>‹#›</a:t>
            </a:fld>
            <a:endParaRPr lang="en-US" altLang="en-US"/>
          </a:p>
        </p:txBody>
      </p:sp>
    </p:spTree>
    <p:extLst>
      <p:ext uri="{BB962C8B-B14F-4D97-AF65-F5344CB8AC3E}">
        <p14:creationId xmlns:p14="http://schemas.microsoft.com/office/powerpoint/2010/main" val="703091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i="1"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1</a:t>
            </a:fld>
            <a:endParaRPr lang="en-US"/>
          </a:p>
        </p:txBody>
      </p:sp>
    </p:spTree>
    <p:extLst>
      <p:ext uri="{BB962C8B-B14F-4D97-AF65-F5344CB8AC3E}">
        <p14:creationId xmlns:p14="http://schemas.microsoft.com/office/powerpoint/2010/main" val="64604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1666B923-6139-4F65-8CB2-CA1CD2B9AD20}" type="slidenum">
              <a:rPr lang="en-US" altLang="en-US"/>
              <a:pPr/>
              <a:t>34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CEE2FC8F-D179-4D82-A698-42FCB76A79EA}" type="slidenum">
              <a:rPr lang="en-US" altLang="en-US"/>
              <a:pPr/>
              <a:t>35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PH" alt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CEE2FC8F-D179-4D82-A698-42FCB76A79EA}" type="slidenum">
              <a:rPr lang="en-US" altLang="en-US"/>
              <a:pPr/>
              <a:t>36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Request</a:t>
            </a:r>
            <a:r>
              <a:rPr lang="en-PH" baseline="0" dirty="0" smtClean="0"/>
              <a:t> for copy issuance of birth, marriage or death resulting to records which are blurred and/or have unreadable entries in the PSA CRS database were issued feedback by PSA. Likewise, it the record being requested is not available in the CRS database,  a negative certification is issued.</a:t>
            </a:r>
            <a:endParaRPr lang="en-PH" dirty="0"/>
          </a:p>
        </p:txBody>
      </p:sp>
      <p:sp>
        <p:nvSpPr>
          <p:cNvPr id="4" name="Slide Number Placeholder 3"/>
          <p:cNvSpPr>
            <a:spLocks noGrp="1"/>
          </p:cNvSpPr>
          <p:nvPr>
            <p:ph type="sldNum" sz="quarter" idx="10"/>
          </p:nvPr>
        </p:nvSpPr>
        <p:spPr/>
        <p:txBody>
          <a:bodyPr/>
          <a:lstStyle/>
          <a:p>
            <a:pPr>
              <a:defRPr/>
            </a:pPr>
            <a:fld id="{FF357FE5-6622-49D2-ACB7-95C5BF442DAD}" type="slidenum">
              <a:rPr lang="en-US" altLang="en-US" smtClean="0"/>
              <a:pPr>
                <a:defRPr/>
              </a:pPr>
              <a:t>38</a:t>
            </a:fld>
            <a:endParaRPr lang="en-US" altLang="en-US"/>
          </a:p>
        </p:txBody>
      </p:sp>
    </p:spTree>
    <p:extLst>
      <p:ext uri="{BB962C8B-B14F-4D97-AF65-F5344CB8AC3E}">
        <p14:creationId xmlns:p14="http://schemas.microsoft.com/office/powerpoint/2010/main" val="3698547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Request</a:t>
            </a:r>
            <a:r>
              <a:rPr lang="en-PH" baseline="0" dirty="0" smtClean="0"/>
              <a:t> for copy issuance of birth, marriage or death resulting to records which are blurred and/or have unreadable entries in the PSA CRS database were issued feedback by PSA. Likewise, it the record being requested is not available in the CRS database,  a negative certification is issued.</a:t>
            </a:r>
            <a:endParaRPr lang="en-PH" dirty="0"/>
          </a:p>
        </p:txBody>
      </p:sp>
      <p:sp>
        <p:nvSpPr>
          <p:cNvPr id="4" name="Slide Number Placeholder 3"/>
          <p:cNvSpPr>
            <a:spLocks noGrp="1"/>
          </p:cNvSpPr>
          <p:nvPr>
            <p:ph type="sldNum" sz="quarter" idx="10"/>
          </p:nvPr>
        </p:nvSpPr>
        <p:spPr/>
        <p:txBody>
          <a:bodyPr/>
          <a:lstStyle/>
          <a:p>
            <a:pPr>
              <a:defRPr/>
            </a:pPr>
            <a:fld id="{FF357FE5-6622-49D2-ACB7-95C5BF442DAD}" type="slidenum">
              <a:rPr lang="en-US" altLang="en-US" smtClean="0"/>
              <a:pPr>
                <a:defRPr/>
              </a:pPr>
              <a:t>39</a:t>
            </a:fld>
            <a:endParaRPr lang="en-US" altLang="en-US"/>
          </a:p>
        </p:txBody>
      </p:sp>
    </p:spTree>
    <p:extLst>
      <p:ext uri="{BB962C8B-B14F-4D97-AF65-F5344CB8AC3E}">
        <p14:creationId xmlns:p14="http://schemas.microsoft.com/office/powerpoint/2010/main" val="3821033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Request</a:t>
            </a:r>
            <a:r>
              <a:rPr lang="en-PH" baseline="0" dirty="0" smtClean="0"/>
              <a:t> for copy issuance of birth, marriage or death resulting to records which are blurred and/or have unreadable entries in the PSA CRS database were issued feedback by PSA. Likewise, it the record being requested is not available in the CRS database,  a negative certification is issued.</a:t>
            </a:r>
            <a:endParaRPr lang="en-PH" dirty="0"/>
          </a:p>
        </p:txBody>
      </p:sp>
      <p:sp>
        <p:nvSpPr>
          <p:cNvPr id="4" name="Slide Number Placeholder 3"/>
          <p:cNvSpPr>
            <a:spLocks noGrp="1"/>
          </p:cNvSpPr>
          <p:nvPr>
            <p:ph type="sldNum" sz="quarter" idx="10"/>
          </p:nvPr>
        </p:nvSpPr>
        <p:spPr/>
        <p:txBody>
          <a:bodyPr/>
          <a:lstStyle/>
          <a:p>
            <a:pPr>
              <a:defRPr/>
            </a:pPr>
            <a:fld id="{FF357FE5-6622-49D2-ACB7-95C5BF442DAD}" type="slidenum">
              <a:rPr lang="en-US" altLang="en-US" smtClean="0"/>
              <a:pPr>
                <a:defRPr/>
              </a:pPr>
              <a:t>40</a:t>
            </a:fld>
            <a:endParaRPr lang="en-US" altLang="en-US"/>
          </a:p>
        </p:txBody>
      </p:sp>
    </p:spTree>
    <p:extLst>
      <p:ext uri="{BB962C8B-B14F-4D97-AF65-F5344CB8AC3E}">
        <p14:creationId xmlns:p14="http://schemas.microsoft.com/office/powerpoint/2010/main" val="47623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pPr>
              <a:defRPr/>
            </a:pPr>
            <a:fld id="{FF357FE5-6622-49D2-ACB7-95C5BF442DAD}"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pPr>
              <a:defRPr/>
            </a:pPr>
            <a:fld id="{FF357FE5-6622-49D2-ACB7-95C5BF442DAD}"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smtClean="0"/>
          </a:p>
        </p:txBody>
      </p:sp>
      <p:sp>
        <p:nvSpPr>
          <p:cNvPr id="153604" name="Slide Number Placeholder 3"/>
          <p:cNvSpPr>
            <a:spLocks noGrp="1"/>
          </p:cNvSpPr>
          <p:nvPr>
            <p:ph type="sldNum" sz="quarter" idx="5"/>
          </p:nvPr>
        </p:nvSpPr>
        <p:spPr bwMode="auto">
          <a:ln>
            <a:miter lim="800000"/>
            <a:headEnd/>
            <a:tailEnd/>
          </a:ln>
        </p:spPr>
        <p:txBody>
          <a:bodyPr/>
          <a:lstStyle/>
          <a:p>
            <a:pPr>
              <a:defRPr/>
            </a:pPr>
            <a:fld id="{8E384B3B-A5E6-4A45-84DF-BA2112045C12}"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200" i="1"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B0986C22-37AF-451F-B989-D2416C608FA2}" type="slidenum">
              <a:rPr lang="en-US" smtClean="0"/>
              <a:pPr/>
              <a:t>19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200" i="1"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DFAB3EB3-FF2E-4150-A146-6F8FAFA6F1FF}" type="slidenum">
              <a:rPr lang="en-US" smtClean="0"/>
              <a:pPr/>
              <a:t>20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200" i="1" smtClean="0"/>
          </a:p>
        </p:txBody>
      </p:sp>
      <p:sp>
        <p:nvSpPr>
          <p:cNvPr id="69636" name="Slide Number Placeholder 3"/>
          <p:cNvSpPr>
            <a:spLocks noGrp="1"/>
          </p:cNvSpPr>
          <p:nvPr>
            <p:ph type="sldNum" sz="quarter" idx="5"/>
          </p:nvPr>
        </p:nvSpPr>
        <p:spPr bwMode="auto">
          <a:noFill/>
          <a:ln>
            <a:miter lim="800000"/>
            <a:headEnd/>
            <a:tailEnd/>
          </a:ln>
        </p:spPr>
        <p:txBody>
          <a:bodyPr/>
          <a:lstStyle/>
          <a:p>
            <a:fld id="{7694985F-F92E-4EE1-865C-82B44FD2EA40}" type="slidenum">
              <a:rPr lang="en-US" smtClean="0"/>
              <a:pPr/>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200" i="1" smtClean="0"/>
          </a:p>
        </p:txBody>
      </p:sp>
      <p:sp>
        <p:nvSpPr>
          <p:cNvPr id="78852" name="Slide Number Placeholder 3"/>
          <p:cNvSpPr>
            <a:spLocks noGrp="1"/>
          </p:cNvSpPr>
          <p:nvPr>
            <p:ph type="sldNum" sz="quarter" idx="5"/>
          </p:nvPr>
        </p:nvSpPr>
        <p:spPr bwMode="auto">
          <a:noFill/>
          <a:ln>
            <a:miter lim="800000"/>
            <a:headEnd/>
            <a:tailEnd/>
          </a:ln>
        </p:spPr>
        <p:txBody>
          <a:bodyPr/>
          <a:lstStyle/>
          <a:p>
            <a:fld id="{BF840F5B-707E-4BD1-91A3-AA52983E968A}" type="slidenum">
              <a:rPr lang="en-US" smtClean="0"/>
              <a:pPr/>
              <a:t>25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PSA continues to enhance capability and coordination with the Local Civil Registrars through conventions and local seminars and trainings. Alternately, the PSA conducts the National Workshop on Civil Registration (NWCR) for local civil registrars and the National Convention for Solemnizing Officers (NCSO) for solemnizing officers with the aim to provide updates on civil registration.</a:t>
            </a:r>
            <a:endParaRPr lang="en-PH" smtClean="0"/>
          </a:p>
          <a:p>
            <a:r>
              <a:rPr lang="en-US" smtClean="0"/>
              <a:t> </a:t>
            </a:r>
            <a:endParaRPr lang="en-PH" smtClean="0"/>
          </a:p>
          <a:p>
            <a:endParaRPr lang="en-PH" smtClean="0"/>
          </a:p>
        </p:txBody>
      </p:sp>
      <p:sp>
        <p:nvSpPr>
          <p:cNvPr id="75780" name="Slide Number Placeholder 3"/>
          <p:cNvSpPr>
            <a:spLocks noGrp="1"/>
          </p:cNvSpPr>
          <p:nvPr>
            <p:ph type="sldNum" sz="quarter" idx="5"/>
          </p:nvPr>
        </p:nvSpPr>
        <p:spPr bwMode="auto">
          <a:noFill/>
          <a:ln>
            <a:miter lim="800000"/>
            <a:headEnd/>
            <a:tailEnd/>
          </a:ln>
        </p:spPr>
        <p:txBody>
          <a:bodyPr/>
          <a:lstStyle/>
          <a:p>
            <a:fld id="{8D4FC24B-7383-4834-A049-8EE57101AEE4}" type="slidenum">
              <a:rPr lang="en-US" smtClean="0"/>
              <a:pPr/>
              <a:t>32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657C91C9-0581-439E-9BE3-C9AB3B65188D}" type="datetimeFigureOut">
              <a:rPr lang="en-PH" smtClean="0"/>
              <a:pPr/>
              <a:t>11/16/2017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pPr>
              <a:defRPr/>
            </a:pPr>
            <a:r>
              <a:rPr lang="en-US" altLang="en-US" smtClean="0"/>
              <a:t>Statistics Division</a:t>
            </a:r>
            <a:endParaRPr lang="en-US" altLang="en-US"/>
          </a:p>
        </p:txBody>
      </p:sp>
      <p:sp>
        <p:nvSpPr>
          <p:cNvPr id="5" name="Footer Placeholder 4"/>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6" name="Slide Number Placeholder 5"/>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pPr>
              <a:defRPr/>
            </a:pPr>
            <a:r>
              <a:rPr lang="en-US" altLang="en-US" smtClean="0"/>
              <a:t>Statistics Division</a:t>
            </a:r>
            <a:endParaRPr lang="en-US" altLang="en-US"/>
          </a:p>
        </p:txBody>
      </p:sp>
      <p:sp>
        <p:nvSpPr>
          <p:cNvPr id="5" name="Footer Placeholder 4"/>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6" name="Slide Number Placeholder 5"/>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2" name="Picture 21" descr="bg-stamp.png"/>
          <p:cNvPicPr>
            <a:picLocks noChangeAspect="1"/>
          </p:cNvPicPr>
          <p:nvPr userDrawn="1"/>
        </p:nvPicPr>
        <p:blipFill rotWithShape="1">
          <a:blip r:embed="rId2" cstate="email">
            <a:alphaModFix amt="43000"/>
            <a:extLst>
              <a:ext uri="{28A0092B-C50C-407E-A947-70E740481C1C}">
                <a14:useLocalDpi xmlns:a14="http://schemas.microsoft.com/office/drawing/2010/main"/>
              </a:ext>
            </a:extLst>
          </a:blip>
          <a:srcRect/>
          <a:stretch/>
        </p:blipFill>
        <p:spPr>
          <a:xfrm>
            <a:off x="-42334" y="0"/>
            <a:ext cx="8917700" cy="6858000"/>
          </a:xfrm>
          <a:prstGeom prst="rect">
            <a:avLst/>
          </a:prstGeom>
        </p:spPr>
      </p:pic>
      <p:sp>
        <p:nvSpPr>
          <p:cNvPr id="19" name="Title 1"/>
          <p:cNvSpPr>
            <a:spLocks noGrp="1"/>
          </p:cNvSpPr>
          <p:nvPr>
            <p:ph type="ctrTitle"/>
          </p:nvPr>
        </p:nvSpPr>
        <p:spPr>
          <a:xfrm>
            <a:off x="651638" y="2305403"/>
            <a:ext cx="7840724" cy="1470025"/>
          </a:xfrm>
        </p:spPr>
        <p:txBody>
          <a:bodyPr/>
          <a:lstStyle>
            <a:lvl1pPr algn="ctr">
              <a:defRPr b="1">
                <a:solidFill>
                  <a:srgbClr val="000000"/>
                </a:solidFill>
              </a:defRPr>
            </a:lvl1pPr>
          </a:lstStyle>
          <a:p>
            <a:r>
              <a:rPr lang="en-AU" dirty="0" smtClean="0"/>
              <a:t>Click to edit Master title style</a:t>
            </a:r>
            <a:endParaRPr lang="en-US" dirty="0"/>
          </a:p>
        </p:txBody>
      </p:sp>
      <p:sp>
        <p:nvSpPr>
          <p:cNvPr id="38914" name="AutoShape 2" descr="new psa logo.jp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grpSp>
        <p:nvGrpSpPr>
          <p:cNvPr id="10" name="Group 9"/>
          <p:cNvGrpSpPr/>
          <p:nvPr userDrawn="1"/>
        </p:nvGrpSpPr>
        <p:grpSpPr>
          <a:xfrm>
            <a:off x="-1" y="76200"/>
            <a:ext cx="9144001" cy="1345911"/>
            <a:chOff x="-1" y="415011"/>
            <a:chExt cx="9144001" cy="1345911"/>
          </a:xfrm>
        </p:grpSpPr>
        <p:pic>
          <p:nvPicPr>
            <p:cNvPr id="15" name="Picture 14" descr="bg-2-01-01.png"/>
            <p:cNvPicPr>
              <a:picLocks noChangeAspect="1"/>
            </p:cNvPicPr>
            <p:nvPr userDrawn="1"/>
          </p:nvPicPr>
          <p:blipFill>
            <a:blip r:embed="rId3" cstate="email">
              <a:extLst>
                <a:ext uri="{28A0092B-C50C-407E-A947-70E740481C1C}">
                  <a14:useLocalDpi xmlns:a14="http://schemas.microsoft.com/office/drawing/2010/main"/>
                </a:ext>
              </a:extLst>
            </a:blip>
            <a:srcRect l="49401" r="829"/>
            <a:stretch>
              <a:fillRect/>
            </a:stretch>
          </p:blipFill>
          <p:spPr>
            <a:xfrm>
              <a:off x="4572001" y="423334"/>
              <a:ext cx="4571999" cy="1337588"/>
            </a:xfrm>
            <a:prstGeom prst="rect">
              <a:avLst/>
            </a:prstGeom>
          </p:spPr>
        </p:pic>
        <p:pic>
          <p:nvPicPr>
            <p:cNvPr id="8" name="Picture 7" descr="bg-2-01-01.png"/>
            <p:cNvPicPr>
              <a:picLocks noChangeAspect="1"/>
            </p:cNvPicPr>
            <p:nvPr userDrawn="1"/>
          </p:nvPicPr>
          <p:blipFill>
            <a:blip r:embed="rId3" cstate="email">
              <a:extLst>
                <a:ext uri="{28A0092B-C50C-407E-A947-70E740481C1C}">
                  <a14:useLocalDpi xmlns:a14="http://schemas.microsoft.com/office/drawing/2010/main"/>
                </a:ext>
              </a:extLst>
            </a:blip>
            <a:srcRect l="48940"/>
            <a:stretch>
              <a:fillRect/>
            </a:stretch>
          </p:blipFill>
          <p:spPr>
            <a:xfrm rot="10800000">
              <a:off x="381000" y="415011"/>
              <a:ext cx="4690533" cy="1337588"/>
            </a:xfrm>
            <a:prstGeom prst="rect">
              <a:avLst/>
            </a:prstGeom>
          </p:spPr>
        </p:pic>
        <p:pic>
          <p:nvPicPr>
            <p:cNvPr id="9" name="Picture 8" descr="bg-2-01-01.png"/>
            <p:cNvPicPr>
              <a:picLocks noChangeAspect="1"/>
            </p:cNvPicPr>
            <p:nvPr userDrawn="1"/>
          </p:nvPicPr>
          <p:blipFill>
            <a:blip r:embed="rId3" cstate="email">
              <a:extLst>
                <a:ext uri="{28A0092B-C50C-407E-A947-70E740481C1C}">
                  <a14:useLocalDpi xmlns:a14="http://schemas.microsoft.com/office/drawing/2010/main"/>
                </a:ext>
              </a:extLst>
            </a:blip>
            <a:srcRect l="48940" r="36959"/>
            <a:stretch>
              <a:fillRect/>
            </a:stretch>
          </p:blipFill>
          <p:spPr>
            <a:xfrm rot="10800000">
              <a:off x="-1" y="415011"/>
              <a:ext cx="1295400" cy="1337588"/>
            </a:xfrm>
            <a:prstGeom prst="rect">
              <a:avLst/>
            </a:prstGeom>
          </p:spPr>
        </p:pic>
      </p:grpSp>
    </p:spTree>
    <p:extLst>
      <p:ext uri="{BB962C8B-B14F-4D97-AF65-F5344CB8AC3E}">
        <p14:creationId xmlns:p14="http://schemas.microsoft.com/office/powerpoint/2010/main" val="196230171"/>
      </p:ext>
    </p:extLst>
  </p:cSld>
  <p:clrMapOvr>
    <a:masterClrMapping/>
  </p:clrMapOvr>
  <p:transitio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Title 1"/>
          <p:cNvSpPr>
            <a:spLocks noGrp="1"/>
          </p:cNvSpPr>
          <p:nvPr>
            <p:ph type="title"/>
          </p:nvPr>
        </p:nvSpPr>
        <p:spPr>
          <a:xfrm>
            <a:off x="457200" y="206358"/>
            <a:ext cx="5843588" cy="793750"/>
          </a:xfrm>
        </p:spPr>
        <p:txBody>
          <a:bodyPr/>
          <a:lstStyle/>
          <a:p>
            <a:r>
              <a:rPr lang="en-AU" smtClean="0"/>
              <a:t>Click to edit Master title style</a:t>
            </a:r>
            <a:endParaRPr lang="en-US"/>
          </a:p>
        </p:txBody>
      </p:sp>
      <p:sp>
        <p:nvSpPr>
          <p:cNvPr id="11" name="Rectangle 117"/>
          <p:cNvSpPr>
            <a:spLocks noGrp="1" noChangeArrowheads="1"/>
          </p:cNvSpPr>
          <p:nvPr>
            <p:ph type="ftr" sz="quarter" idx="10"/>
          </p:nvPr>
        </p:nvSpPr>
        <p:spPr/>
        <p:txBody>
          <a:bodyPr/>
          <a:lstStyle>
            <a:lvl1pPr>
              <a:defRPr/>
            </a:lvl1pPr>
          </a:lstStyle>
          <a:p>
            <a:pPr>
              <a:defRPr/>
            </a:pPr>
            <a:r>
              <a:rPr lang="en-US" altLang="en-US"/>
              <a:t>ESCAP and Plan: Working together to ‘Make Every Life Count’</a:t>
            </a:r>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657C91C9-0581-439E-9BE3-C9AB3B65188D}" type="datetimeFigureOut">
              <a:rPr lang="en-PH" smtClean="0"/>
              <a:pPr/>
              <a:t>11/16/2017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3C2084E-476D-4D6D-9A0A-299AFB3A7CC2}" type="slidenum">
              <a:rPr lang="en-PH" smtClean="0"/>
              <a:pPr/>
              <a:t>‹#›</a:t>
            </a:fld>
            <a:endParaRPr lang="en-PH"/>
          </a:p>
        </p:txBody>
      </p:sp>
      <p:sp>
        <p:nvSpPr>
          <p:cNvPr id="8" name="Line 8"/>
          <p:cNvSpPr>
            <a:spLocks noChangeShapeType="1"/>
          </p:cNvSpPr>
          <p:nvPr userDrawn="1"/>
        </p:nvSpPr>
        <p:spPr bwMode="auto">
          <a:xfrm>
            <a:off x="0" y="989013"/>
            <a:ext cx="9144000" cy="0"/>
          </a:xfrm>
          <a:prstGeom prst="line">
            <a:avLst/>
          </a:prstGeom>
          <a:noFill/>
          <a:ln w="20955">
            <a:solidFill>
              <a:srgbClr val="E17B1C"/>
            </a:solidFill>
            <a:round/>
            <a:headEnd/>
            <a:tailEnd/>
          </a:ln>
          <a:effectLst/>
        </p:spPr>
        <p:txBody>
          <a:bodyPr/>
          <a:lstStyle/>
          <a:p>
            <a:pPr>
              <a:defRPr/>
            </a:pPr>
            <a:endParaRPr lang="en-US">
              <a:cs typeface="Arial" charset="0"/>
            </a:endParaRPr>
          </a:p>
        </p:txBody>
      </p:sp>
      <p:pic>
        <p:nvPicPr>
          <p:cNvPr id="7" name="Picture 6" descr="content-bg-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61" r="22134"/>
          <a:stretch/>
        </p:blipFill>
        <p:spPr>
          <a:xfrm>
            <a:off x="7409031" y="0"/>
            <a:ext cx="1734969" cy="2167115"/>
          </a:xfrm>
          <a:prstGeom prst="rect">
            <a:avLst/>
          </a:prstGeom>
        </p:spPr>
      </p:pic>
    </p:spTree>
  </p:cSld>
  <p:clrMapOvr>
    <a:masterClrMapping/>
  </p:clrMapOvr>
  <p:transition advClick="0" advTm="5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altLang="en-US" smtClean="0"/>
              <a:t>Statistics Division</a:t>
            </a:r>
            <a:endParaRPr lang="en-US" altLang="en-US"/>
          </a:p>
        </p:txBody>
      </p:sp>
      <p:sp>
        <p:nvSpPr>
          <p:cNvPr id="5" name="Footer Placeholder 4"/>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6" name="Slide Number Placeholder 5"/>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pPr>
              <a:defRPr/>
            </a:pPr>
            <a:r>
              <a:rPr lang="en-US" altLang="en-US" smtClean="0"/>
              <a:t>Statistics Division</a:t>
            </a:r>
            <a:endParaRPr lang="en-US" altLang="en-US"/>
          </a:p>
        </p:txBody>
      </p:sp>
      <p:sp>
        <p:nvSpPr>
          <p:cNvPr id="6" name="Footer Placeholder 5"/>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7" name="Slide Number Placeholder 6"/>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pPr>
              <a:defRPr/>
            </a:pPr>
            <a:r>
              <a:rPr lang="en-US" altLang="en-US" smtClean="0"/>
              <a:t>Statistics Division</a:t>
            </a:r>
            <a:endParaRPr lang="en-US" altLang="en-US"/>
          </a:p>
        </p:txBody>
      </p:sp>
      <p:sp>
        <p:nvSpPr>
          <p:cNvPr id="8" name="Footer Placeholder 7"/>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9" name="Slide Number Placeholder 8"/>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pPr>
              <a:defRPr/>
            </a:pPr>
            <a:r>
              <a:rPr lang="en-US" altLang="en-US" smtClean="0"/>
              <a:t>Statistics Division</a:t>
            </a:r>
            <a:endParaRPr lang="en-US" altLang="en-US"/>
          </a:p>
        </p:txBody>
      </p:sp>
      <p:sp>
        <p:nvSpPr>
          <p:cNvPr id="4" name="Footer Placeholder 3"/>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5" name="Slide Number Placeholder 4"/>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Statistics Division</a:t>
            </a:r>
            <a:endParaRPr lang="en-US" altLang="en-US"/>
          </a:p>
        </p:txBody>
      </p:sp>
      <p:sp>
        <p:nvSpPr>
          <p:cNvPr id="3" name="Footer Placeholder 2"/>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4" name="Slide Number Placeholder 3"/>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91C9-0581-439E-9BE3-C9AB3B65188D}" type="datetimeFigureOut">
              <a:rPr lang="en-PH" smtClean="0"/>
              <a:pPr/>
              <a:t>11/16/2017</a:t>
            </a:fld>
            <a:endParaRPr lang="en-PH"/>
          </a:p>
        </p:txBody>
      </p:sp>
      <p:sp>
        <p:nvSpPr>
          <p:cNvPr id="6" name="Footer Placeholder 5"/>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7" name="Slide Number Placeholder 6"/>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altLang="en-US" smtClean="0"/>
              <a:t>Statistics Division</a:t>
            </a:r>
            <a:endParaRPr lang="en-US" altLang="en-US"/>
          </a:p>
        </p:txBody>
      </p:sp>
      <p:sp>
        <p:nvSpPr>
          <p:cNvPr id="6" name="Footer Placeholder 5"/>
          <p:cNvSpPr>
            <a:spLocks noGrp="1"/>
          </p:cNvSpPr>
          <p:nvPr>
            <p:ph type="ftr" sz="quarter" idx="11"/>
          </p:nvPr>
        </p:nvSpPr>
        <p:spPr/>
        <p:txBody>
          <a:bodyPr/>
          <a:lstStyle/>
          <a:p>
            <a:pPr>
              <a:defRPr/>
            </a:pPr>
            <a:r>
              <a:rPr lang="en-US" altLang="en-US" smtClean="0"/>
              <a:t>ESCAP and Plan: Working together to ‘Make Every Life Count’</a:t>
            </a:r>
            <a:endParaRPr lang="en-US" altLang="en-US"/>
          </a:p>
        </p:txBody>
      </p:sp>
      <p:sp>
        <p:nvSpPr>
          <p:cNvPr id="7" name="Slide Number Placeholder 6"/>
          <p:cNvSpPr>
            <a:spLocks noGrp="1"/>
          </p:cNvSpPr>
          <p:nvPr>
            <p:ph type="sldNum" sz="quarter" idx="12"/>
          </p:nvPr>
        </p:nvSpPr>
        <p:spPr/>
        <p:txBody>
          <a:bodyPr/>
          <a:lstStyle/>
          <a:p>
            <a:fld id="{13C2084E-476D-4D6D-9A0A-299AFB3A7CC2}" type="slidenum">
              <a:rPr lang="en-PH" smtClean="0"/>
              <a:pPr/>
              <a:t>‹#›</a:t>
            </a:fld>
            <a:endParaRPr lang="en-PH"/>
          </a:p>
        </p:txBody>
      </p:sp>
    </p:spTree>
  </p:cSld>
  <p:clrMapOvr>
    <a:masterClrMapping/>
  </p:clrMapOvr>
  <p:transition advClick="0" advTm="5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smtClean="0"/>
              <a:t>Statistics Division</a:t>
            </a: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en-US" smtClean="0"/>
              <a:t>ESCAP and Plan: Working together to ‘Make Every Life Count’</a:t>
            </a: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2084E-476D-4D6D-9A0A-299AFB3A7CC2}" type="slidenum">
              <a:rPr lang="en-PH" smtClean="0"/>
              <a:pPr/>
              <a:t>‹#›</a:t>
            </a:fld>
            <a:endParaRPr lang="en-PH"/>
          </a:p>
        </p:txBody>
      </p:sp>
      <p:pic>
        <p:nvPicPr>
          <p:cNvPr id="7" name="Picture 6" descr="bg-stamp.png"/>
          <p:cNvPicPr>
            <a:picLocks noChangeAspect="1"/>
          </p:cNvPicPr>
          <p:nvPr userDrawn="1"/>
        </p:nvPicPr>
        <p:blipFill rotWithShape="1">
          <a:blip r:embed="rId15" cstate="email">
            <a:alphaModFix amt="43000"/>
            <a:extLst>
              <a:ext uri="{28A0092B-C50C-407E-A947-70E740481C1C}">
                <a14:useLocalDpi xmlns:a14="http://schemas.microsoft.com/office/drawing/2010/main"/>
              </a:ext>
            </a:extLst>
          </a:blip>
          <a:srcRect/>
          <a:stretch/>
        </p:blipFill>
        <p:spPr>
          <a:xfrm>
            <a:off x="-42334" y="-206588"/>
            <a:ext cx="9186334" cy="706458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61" r:id="rId13"/>
  </p:sldLayoutIdLst>
  <p:transition advClick="0" advTm="5000"/>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850" y="3034936"/>
            <a:ext cx="8431481" cy="1613263"/>
          </a:xfrm>
        </p:spPr>
        <p:txBody>
          <a:bodyPr>
            <a:noAutofit/>
          </a:bodyPr>
          <a:lstStyle/>
          <a:p>
            <a:r>
              <a:rPr lang="en-US" sz="4000" dirty="0" smtClean="0">
                <a:solidFill>
                  <a:srgbClr val="0000FF"/>
                </a:solidFill>
                <a:cs typeface="Arial" pitchFamily="34" charset="0"/>
              </a:rPr>
              <a:t>Evaluation of the Quality of Civil Registration and Vital Statistics System: The Philippine Setting </a:t>
            </a:r>
            <a:br>
              <a:rPr lang="en-US" sz="4000" dirty="0" smtClean="0">
                <a:solidFill>
                  <a:srgbClr val="0000FF"/>
                </a:solidFill>
                <a:cs typeface="Arial" pitchFamily="34" charset="0"/>
              </a:rPr>
            </a:br>
            <a:r>
              <a:rPr lang="en-US" sz="4000" dirty="0" smtClean="0">
                <a:solidFill>
                  <a:srgbClr val="0000FF"/>
                </a:solidFill>
                <a:cs typeface="Arial" pitchFamily="34" charset="0"/>
              </a:rPr>
              <a:t/>
            </a:r>
            <a:br>
              <a:rPr lang="en-US" sz="4000" dirty="0" smtClean="0">
                <a:solidFill>
                  <a:srgbClr val="0000FF"/>
                </a:solidFill>
                <a:cs typeface="Arial" pitchFamily="34" charset="0"/>
              </a:rPr>
            </a:br>
            <a:r>
              <a:rPr lang="en-US" sz="1400" dirty="0" smtClean="0">
                <a:solidFill>
                  <a:srgbClr val="0000FF"/>
                </a:solidFill>
                <a:cs typeface="Arial" pitchFamily="34" charset="0"/>
              </a:rPr>
              <a:t>15 November 2017</a:t>
            </a:r>
            <a:br>
              <a:rPr lang="en-US" sz="1400" dirty="0" smtClean="0">
                <a:solidFill>
                  <a:srgbClr val="0000FF"/>
                </a:solidFill>
                <a:cs typeface="Arial" pitchFamily="34" charset="0"/>
              </a:rPr>
            </a:br>
            <a:r>
              <a:rPr lang="en-US" sz="1400" dirty="0" smtClean="0">
                <a:solidFill>
                  <a:srgbClr val="0000FF"/>
                </a:solidFill>
                <a:cs typeface="Arial" pitchFamily="34" charset="0"/>
              </a:rPr>
              <a:t>Hanoi, Vietnam</a:t>
            </a:r>
            <a:br>
              <a:rPr lang="en-US" sz="1400" dirty="0" smtClean="0">
                <a:solidFill>
                  <a:srgbClr val="0000FF"/>
                </a:solidFill>
                <a:cs typeface="Arial" pitchFamily="34" charset="0"/>
              </a:rPr>
            </a:br>
            <a:endParaRPr lang="en-US" sz="1400" dirty="0">
              <a:solidFill>
                <a:srgbClr val="0000FF"/>
              </a:solidFill>
              <a:ea typeface="+mn-ea"/>
              <a:cs typeface="Arial" pitchFamily="34" charset="0"/>
            </a:endParaRPr>
          </a:p>
        </p:txBody>
      </p:sp>
      <p:sp>
        <p:nvSpPr>
          <p:cNvPr id="36866" name="AutoShape 2" descr="new psa 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
        <p:nvSpPr>
          <p:cNvPr id="6" name="Rectangle 5"/>
          <p:cNvSpPr/>
          <p:nvPr/>
        </p:nvSpPr>
        <p:spPr>
          <a:xfrm>
            <a:off x="2860875" y="4953000"/>
            <a:ext cx="3429000" cy="1631216"/>
          </a:xfrm>
          <a:prstGeom prst="rect">
            <a:avLst/>
          </a:prstGeom>
        </p:spPr>
        <p:txBody>
          <a:bodyPr wrap="square">
            <a:spAutoFit/>
          </a:bodyPr>
          <a:lstStyle/>
          <a:p>
            <a:pPr algn="ctr" eaLnBrk="1" hangingPunct="1"/>
            <a:r>
              <a:rPr lang="en-US" sz="2000" dirty="0" smtClean="0">
                <a:solidFill>
                  <a:schemeClr val="tx1">
                    <a:lumMod val="85000"/>
                    <a:lumOff val="15000"/>
                  </a:schemeClr>
                </a:solidFill>
                <a:latin typeface="+mn-lt"/>
              </a:rPr>
              <a:t>Presented by:</a:t>
            </a:r>
          </a:p>
          <a:p>
            <a:pPr algn="ctr" eaLnBrk="1" hangingPunct="1"/>
            <a:endParaRPr lang="en-US" sz="2000" b="1" dirty="0" smtClean="0">
              <a:solidFill>
                <a:schemeClr val="tx1">
                  <a:lumMod val="85000"/>
                  <a:lumOff val="15000"/>
                </a:schemeClr>
              </a:solidFill>
              <a:latin typeface="+mn-lt"/>
            </a:endParaRPr>
          </a:p>
          <a:p>
            <a:pPr algn="ctr" eaLnBrk="1" hangingPunct="1"/>
            <a:r>
              <a:rPr lang="en-US" sz="2000" b="1" dirty="0" err="1" smtClean="0">
                <a:solidFill>
                  <a:schemeClr val="tx1">
                    <a:lumMod val="85000"/>
                    <a:lumOff val="15000"/>
                  </a:schemeClr>
                </a:solidFill>
                <a:latin typeface="+mn-lt"/>
              </a:rPr>
              <a:t>Editha</a:t>
            </a:r>
            <a:r>
              <a:rPr lang="en-US" sz="2000" b="1" dirty="0" smtClean="0">
                <a:solidFill>
                  <a:schemeClr val="tx1">
                    <a:lumMod val="85000"/>
                    <a:lumOff val="15000"/>
                  </a:schemeClr>
                </a:solidFill>
                <a:latin typeface="+mn-lt"/>
              </a:rPr>
              <a:t> R. </a:t>
            </a:r>
            <a:r>
              <a:rPr lang="en-US" sz="2000" b="1" dirty="0" err="1" smtClean="0">
                <a:solidFill>
                  <a:schemeClr val="tx1">
                    <a:lumMod val="85000"/>
                    <a:lumOff val="15000"/>
                  </a:schemeClr>
                </a:solidFill>
                <a:latin typeface="+mn-lt"/>
              </a:rPr>
              <a:t>Orcilla</a:t>
            </a:r>
            <a:endParaRPr lang="en-US" sz="2000" b="1" dirty="0" smtClean="0">
              <a:solidFill>
                <a:schemeClr val="tx1">
                  <a:lumMod val="85000"/>
                  <a:lumOff val="15000"/>
                </a:schemeClr>
              </a:solidFill>
              <a:latin typeface="+mn-lt"/>
            </a:endParaRPr>
          </a:p>
          <a:p>
            <a:pPr algn="ctr" eaLnBrk="1" hangingPunct="1"/>
            <a:r>
              <a:rPr lang="en-US" dirty="0" smtClean="0">
                <a:solidFill>
                  <a:schemeClr val="tx1">
                    <a:lumMod val="85000"/>
                    <a:lumOff val="15000"/>
                  </a:schemeClr>
                </a:solidFill>
                <a:latin typeface="+mn-lt"/>
                <a:cs typeface="Arial" pitchFamily="34" charset="0"/>
              </a:rPr>
              <a:t>Assistant National Statistician</a:t>
            </a:r>
          </a:p>
          <a:p>
            <a:pPr algn="ctr" eaLnBrk="1" hangingPunct="1"/>
            <a:r>
              <a:rPr lang="en-US" dirty="0" smtClean="0">
                <a:solidFill>
                  <a:schemeClr val="tx1">
                    <a:lumMod val="85000"/>
                    <a:lumOff val="15000"/>
                  </a:schemeClr>
                </a:solidFill>
                <a:latin typeface="+mn-lt"/>
                <a:cs typeface="Arial" pitchFamily="34" charset="0"/>
              </a:rPr>
              <a:t>Civil Registration Service</a:t>
            </a:r>
            <a:endParaRPr lang="en-PH" dirty="0">
              <a:solidFill>
                <a:schemeClr val="tx1">
                  <a:lumMod val="85000"/>
                  <a:lumOff val="15000"/>
                </a:schemeClr>
              </a:solidFill>
              <a:latin typeface="+mn-lt"/>
              <a:cs typeface="Arial" pitchFamily="34" charset="0"/>
            </a:endParaRPr>
          </a:p>
        </p:txBody>
      </p:sp>
      <p:pic>
        <p:nvPicPr>
          <p:cNvPr id="5" name="Picture 4" descr="PSA png.png"/>
          <p:cNvPicPr>
            <a:picLocks noChangeAspect="1"/>
          </p:cNvPicPr>
          <p:nvPr/>
        </p:nvPicPr>
        <p:blipFill>
          <a:blip r:embed="rId3" cstate="print"/>
          <a:stretch>
            <a:fillRect/>
          </a:stretch>
        </p:blipFill>
        <p:spPr>
          <a:xfrm>
            <a:off x="228600" y="1676400"/>
            <a:ext cx="914400" cy="914400"/>
          </a:xfrm>
          <a:prstGeom prst="rect">
            <a:avLst/>
          </a:prstGeom>
        </p:spPr>
      </p:pic>
      <p:sp>
        <p:nvSpPr>
          <p:cNvPr id="7" name="TextBox 6"/>
          <p:cNvSpPr txBox="1"/>
          <p:nvPr/>
        </p:nvSpPr>
        <p:spPr>
          <a:xfrm>
            <a:off x="1119630" y="1915180"/>
            <a:ext cx="3773212" cy="523220"/>
          </a:xfrm>
          <a:prstGeom prst="rect">
            <a:avLst/>
          </a:prstGeom>
          <a:noFill/>
        </p:spPr>
        <p:txBody>
          <a:bodyPr wrap="none" rtlCol="0">
            <a:spAutoFit/>
          </a:bodyPr>
          <a:lstStyle/>
          <a:p>
            <a:r>
              <a:rPr lang="en-PH" sz="1400" b="1" dirty="0" smtClean="0">
                <a:latin typeface="Trajan Pro" pitchFamily="18" charset="0"/>
              </a:rPr>
              <a:t>Republic of the Philippines</a:t>
            </a:r>
          </a:p>
          <a:p>
            <a:r>
              <a:rPr lang="en-PH" sz="1400" b="1" dirty="0" smtClean="0">
                <a:latin typeface="Trajan Pro" pitchFamily="18" charset="0"/>
              </a:rPr>
              <a:t>PHILIPPINE STATISTICS AUTHORITY</a:t>
            </a:r>
            <a:endParaRPr lang="en-PH" sz="1400" b="1" dirty="0">
              <a:latin typeface="Trajan Pro" pitchFamily="18" charset="0"/>
            </a:endParaRPr>
          </a:p>
        </p:txBody>
      </p:sp>
    </p:spTree>
    <p:extLst>
      <p:ext uri="{BB962C8B-B14F-4D97-AF65-F5344CB8AC3E}">
        <p14:creationId xmlns:p14="http://schemas.microsoft.com/office/powerpoint/2010/main" val="4116947750"/>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4542205" cy="584775"/>
          </a:xfrm>
          <a:prstGeom prst="rect">
            <a:avLst/>
          </a:prstGeom>
          <a:noFill/>
        </p:spPr>
        <p:txBody>
          <a:bodyPr wrap="none" rtlCol="0">
            <a:spAutoFit/>
          </a:bodyPr>
          <a:lstStyle/>
          <a:p>
            <a:r>
              <a:rPr lang="en-PH" sz="3200" b="1" dirty="0" smtClean="0">
                <a:solidFill>
                  <a:srgbClr val="0000FF"/>
                </a:solidFill>
                <a:latin typeface="+mn-lt"/>
              </a:rPr>
              <a:t>KEY RECOMMENDATIONS</a:t>
            </a:r>
            <a:endParaRPr lang="en-PH" sz="3200" b="1" dirty="0">
              <a:solidFill>
                <a:srgbClr val="0000FF"/>
              </a:solidFill>
              <a:latin typeface="+mn-lt"/>
            </a:endParaRPr>
          </a:p>
        </p:txBody>
      </p:sp>
      <p:sp>
        <p:nvSpPr>
          <p:cNvPr id="5" name="Content Placeholder 4"/>
          <p:cNvSpPr>
            <a:spLocks noGrp="1"/>
          </p:cNvSpPr>
          <p:nvPr>
            <p:ph sz="quarter" idx="1"/>
          </p:nvPr>
        </p:nvSpPr>
        <p:spPr>
          <a:xfrm>
            <a:off x="381000" y="1066800"/>
            <a:ext cx="8382000" cy="5562600"/>
          </a:xfrm>
        </p:spPr>
        <p:txBody>
          <a:bodyPr>
            <a:noAutofit/>
          </a:bodyPr>
          <a:lstStyle/>
          <a:p>
            <a:pPr marL="0" indent="0">
              <a:spcBef>
                <a:spcPts val="0"/>
              </a:spcBef>
              <a:buNone/>
              <a:defRPr/>
            </a:pPr>
            <a:r>
              <a:rPr lang="en-AU" sz="2800" b="1" i="1" dirty="0"/>
              <a:t>National Legal Framework</a:t>
            </a:r>
            <a:r>
              <a:rPr lang="en-AU" sz="2800" dirty="0"/>
              <a:t>  </a:t>
            </a:r>
            <a:r>
              <a:rPr lang="en-AU" sz="2800" b="1" dirty="0"/>
              <a:t>on </a:t>
            </a:r>
            <a:r>
              <a:rPr lang="en-AU" sz="2800" b="1" dirty="0" smtClean="0"/>
              <a:t>CRVS</a:t>
            </a:r>
          </a:p>
          <a:p>
            <a:pPr marL="0" indent="0">
              <a:spcBef>
                <a:spcPts val="0"/>
              </a:spcBef>
              <a:buNone/>
              <a:defRPr/>
            </a:pPr>
            <a:endParaRPr lang="en-AU" sz="2800" dirty="0" smtClean="0"/>
          </a:p>
          <a:p>
            <a:pPr marL="0" lvl="0" indent="0">
              <a:spcBef>
                <a:spcPts val="0"/>
              </a:spcBef>
              <a:buClrTx/>
              <a:buSzTx/>
              <a:buNone/>
              <a:defRPr/>
            </a:pPr>
            <a:r>
              <a:rPr lang="en-AU" sz="2800" dirty="0" smtClean="0"/>
              <a:t>5. Strengthen the vital registration network and </a:t>
            </a:r>
          </a:p>
          <a:p>
            <a:pPr marL="0" lvl="0" indent="0">
              <a:spcBef>
                <a:spcPts val="0"/>
              </a:spcBef>
              <a:buClrTx/>
              <a:buSzTx/>
              <a:buNone/>
              <a:defRPr/>
            </a:pPr>
            <a:r>
              <a:rPr lang="en-AU" sz="2800" dirty="0"/>
              <a:t> </a:t>
            </a:r>
            <a:r>
              <a:rPr lang="en-AU" sz="2800" dirty="0" smtClean="0"/>
              <a:t>    establish partnerships among civil registration </a:t>
            </a:r>
          </a:p>
          <a:p>
            <a:pPr marL="0" lvl="0" indent="0">
              <a:spcBef>
                <a:spcPts val="0"/>
              </a:spcBef>
              <a:buClrTx/>
              <a:buSzTx/>
              <a:buNone/>
              <a:defRPr/>
            </a:pPr>
            <a:r>
              <a:rPr lang="en-AU" sz="2800" dirty="0"/>
              <a:t> </a:t>
            </a:r>
            <a:r>
              <a:rPr lang="en-AU" sz="2800" dirty="0" smtClean="0"/>
              <a:t>    stakeholders, e.g. NSO, health agencies, universities </a:t>
            </a:r>
          </a:p>
          <a:p>
            <a:pPr marL="0" lvl="0" indent="0">
              <a:spcBef>
                <a:spcPts val="0"/>
              </a:spcBef>
              <a:buClrTx/>
              <a:buSzTx/>
              <a:buNone/>
              <a:defRPr/>
            </a:pPr>
            <a:r>
              <a:rPr lang="en-AU" sz="2800" dirty="0"/>
              <a:t> </a:t>
            </a:r>
            <a:r>
              <a:rPr lang="en-AU" sz="2800" dirty="0" smtClean="0"/>
              <a:t>    and local civil registrars; </a:t>
            </a:r>
          </a:p>
          <a:p>
            <a:pPr marL="0" lvl="0" indent="0">
              <a:spcBef>
                <a:spcPts val="0"/>
              </a:spcBef>
              <a:buClrTx/>
              <a:buSzTx/>
              <a:buNone/>
              <a:defRPr/>
            </a:pPr>
            <a:r>
              <a:rPr lang="en-AU" sz="2800" dirty="0" smtClean="0"/>
              <a:t>6. Sign a Memorandum of Agreement to work together </a:t>
            </a:r>
          </a:p>
          <a:p>
            <a:pPr marL="0" lvl="0" indent="0">
              <a:spcBef>
                <a:spcPts val="0"/>
              </a:spcBef>
              <a:buClrTx/>
              <a:buSzTx/>
              <a:buNone/>
              <a:defRPr/>
            </a:pPr>
            <a:r>
              <a:rPr lang="en-AU" sz="2800" dirty="0"/>
              <a:t> </a:t>
            </a:r>
            <a:r>
              <a:rPr lang="en-AU" sz="2800" dirty="0" smtClean="0"/>
              <a:t>   to improve the vital registration system in the country; </a:t>
            </a:r>
          </a:p>
          <a:p>
            <a:pPr marL="0" lvl="0" indent="0">
              <a:spcBef>
                <a:spcPts val="0"/>
              </a:spcBef>
              <a:buClrTx/>
              <a:buSzTx/>
              <a:buNone/>
              <a:defRPr/>
            </a:pPr>
            <a:r>
              <a:rPr lang="en-AU" sz="2800" dirty="0" smtClean="0"/>
              <a:t>7. Develop a comprehensive civil registration strategic </a:t>
            </a:r>
          </a:p>
          <a:p>
            <a:pPr marL="0" lvl="0" indent="0">
              <a:spcBef>
                <a:spcPts val="0"/>
              </a:spcBef>
              <a:buClrTx/>
              <a:buSzTx/>
              <a:buNone/>
              <a:defRPr/>
            </a:pPr>
            <a:r>
              <a:rPr lang="en-AU" sz="2800" dirty="0"/>
              <a:t> </a:t>
            </a:r>
            <a:r>
              <a:rPr lang="en-AU" sz="2800" dirty="0" smtClean="0"/>
              <a:t>   plan that focus on the gaps and issues identified in the</a:t>
            </a:r>
          </a:p>
          <a:p>
            <a:pPr marL="0" lvl="0" indent="0">
              <a:spcBef>
                <a:spcPts val="0"/>
              </a:spcBef>
              <a:buClrTx/>
              <a:buSzTx/>
              <a:buNone/>
              <a:defRPr/>
            </a:pPr>
            <a:r>
              <a:rPr lang="en-AU" sz="2800" dirty="0"/>
              <a:t> </a:t>
            </a:r>
            <a:r>
              <a:rPr lang="en-AU" sz="2800" dirty="0" smtClean="0"/>
              <a:t>   Civil Registration and Vital Statistics System </a:t>
            </a:r>
          </a:p>
          <a:p>
            <a:pPr marL="0" lvl="0" indent="0">
              <a:spcBef>
                <a:spcPts val="0"/>
              </a:spcBef>
              <a:buClrTx/>
              <a:buSzTx/>
              <a:buNone/>
              <a:defRPr/>
            </a:pPr>
            <a:r>
              <a:rPr lang="en-AU" sz="2800" dirty="0"/>
              <a:t> </a:t>
            </a:r>
            <a:r>
              <a:rPr lang="en-AU" sz="2800" dirty="0" smtClean="0"/>
              <a:t>   assessment, and which would include investment </a:t>
            </a:r>
          </a:p>
          <a:p>
            <a:pPr marL="0" lvl="0" indent="0">
              <a:spcBef>
                <a:spcPts val="0"/>
              </a:spcBef>
              <a:buClrTx/>
              <a:buSzTx/>
              <a:buNone/>
              <a:defRPr/>
            </a:pPr>
            <a:r>
              <a:rPr lang="en-AU" sz="2800" dirty="0"/>
              <a:t> </a:t>
            </a:r>
            <a:r>
              <a:rPr lang="en-AU" sz="2800" dirty="0" smtClean="0"/>
              <a:t>   plans, resource requirements and timelines. </a:t>
            </a:r>
            <a:endParaRPr lang="en-US" sz="2800" dirty="0" smtClean="0"/>
          </a:p>
          <a:p>
            <a:endParaRPr lang="en-US" sz="2800" dirty="0" smtClean="0"/>
          </a:p>
        </p:txBody>
      </p:sp>
    </p:spTree>
    <p:extLst>
      <p:ext uri="{BB962C8B-B14F-4D97-AF65-F5344CB8AC3E}">
        <p14:creationId xmlns:p14="http://schemas.microsoft.com/office/powerpoint/2010/main" val="275047792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2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20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20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20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20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11</a:t>
            </a:fld>
            <a:endParaRPr lang="en-PH" dirty="0"/>
          </a:p>
        </p:txBody>
      </p:sp>
      <p:sp>
        <p:nvSpPr>
          <p:cNvPr id="9" name="Content Placeholder 4"/>
          <p:cNvSpPr>
            <a:spLocks noGrp="1"/>
          </p:cNvSpPr>
          <p:nvPr>
            <p:ph sz="quarter" idx="1"/>
          </p:nvPr>
        </p:nvSpPr>
        <p:spPr>
          <a:xfrm>
            <a:off x="228600" y="1143000"/>
            <a:ext cx="8382000" cy="5105400"/>
          </a:xfrm>
        </p:spPr>
        <p:txBody>
          <a:bodyPr>
            <a:noAutofit/>
          </a:bodyPr>
          <a:lstStyle/>
          <a:p>
            <a:pPr marL="0" lvl="0" indent="0">
              <a:buNone/>
            </a:pPr>
            <a:r>
              <a:rPr lang="en-AU" sz="2800" b="1" i="1" dirty="0" smtClean="0"/>
              <a:t>Registration practices,</a:t>
            </a:r>
            <a:r>
              <a:rPr lang="en-AU" sz="2800" dirty="0" smtClean="0"/>
              <a:t> </a:t>
            </a:r>
            <a:r>
              <a:rPr lang="en-AU" sz="2800" b="1" i="1" dirty="0" smtClean="0"/>
              <a:t>Coverage and Completeness of Registration</a:t>
            </a:r>
            <a:r>
              <a:rPr lang="en-AU" sz="2800" dirty="0" smtClean="0"/>
              <a:t> </a:t>
            </a:r>
            <a:endParaRPr lang="en-US" sz="2800" dirty="0" smtClean="0"/>
          </a:p>
          <a:p>
            <a:pPr marL="692150" lvl="0" indent="-457200">
              <a:buFont typeface="+mj-lt"/>
              <a:buAutoNum type="arabicPeriod"/>
            </a:pPr>
            <a:r>
              <a:rPr lang="en-AU" sz="2400" dirty="0" smtClean="0"/>
              <a:t>Orientation/training of medical/health officers, hospital administrators and other stakeholders on civil registration and vital statistics</a:t>
            </a:r>
            <a:endParaRPr lang="en-US" sz="2400" dirty="0" smtClean="0"/>
          </a:p>
          <a:p>
            <a:pPr marL="692150" lvl="0" indent="-457200">
              <a:buFont typeface="+mj-lt"/>
              <a:buAutoNum type="arabicPeriod"/>
            </a:pPr>
            <a:r>
              <a:rPr lang="en-AU" sz="2400" dirty="0" smtClean="0"/>
              <a:t>Establishing vital registration protocols, guidelines, and procedures for each sector including private and public hospitals, Municipal Health Offices and other institutions.</a:t>
            </a:r>
          </a:p>
          <a:p>
            <a:pPr marL="692150" indent="-457200">
              <a:buFont typeface="+mj-lt"/>
              <a:buAutoNum type="arabicPeriod"/>
            </a:pPr>
            <a:r>
              <a:rPr lang="en-AU" sz="2400" dirty="0" smtClean="0"/>
              <a:t>Information campaign on registration focused on marginalised populations (e.g. Muslim population, Indigenous Cultural Communities, Indigenous Peoples and Children In Need of Special Protection) and poorer provinces.</a:t>
            </a:r>
            <a:endParaRPr lang="en-US" sz="2400" dirty="0" smtClean="0"/>
          </a:p>
          <a:p>
            <a:pPr lvl="0"/>
            <a:endParaRPr lang="en-US" sz="2400" dirty="0" smtClean="0"/>
          </a:p>
          <a:p>
            <a:pPr>
              <a:buNone/>
            </a:pPr>
            <a:endParaRPr lang="en-US" sz="2700" dirty="0" smtClean="0"/>
          </a:p>
          <a:p>
            <a:endParaRPr lang="en-US" sz="2700" dirty="0" smtClean="0"/>
          </a:p>
        </p:txBody>
      </p:sp>
      <p:sp>
        <p:nvSpPr>
          <p:cNvPr id="10" name="TextBox 9"/>
          <p:cNvSpPr txBox="1"/>
          <p:nvPr/>
        </p:nvSpPr>
        <p:spPr>
          <a:xfrm>
            <a:off x="304800" y="228600"/>
            <a:ext cx="4542205" cy="584775"/>
          </a:xfrm>
          <a:prstGeom prst="rect">
            <a:avLst/>
          </a:prstGeom>
          <a:noFill/>
        </p:spPr>
        <p:txBody>
          <a:bodyPr wrap="none" rtlCol="0">
            <a:spAutoFit/>
          </a:bodyPr>
          <a:lstStyle/>
          <a:p>
            <a:r>
              <a:rPr lang="en-PH" sz="3200" b="1" dirty="0" smtClean="0">
                <a:solidFill>
                  <a:srgbClr val="0000FF"/>
                </a:solidFill>
                <a:latin typeface="+mn-lt"/>
              </a:rPr>
              <a:t>KEY RECOMMENDATIONS</a:t>
            </a:r>
            <a:endParaRPr lang="en-PH" sz="3200" b="1" dirty="0">
              <a:solidFill>
                <a:srgbClr val="0000FF"/>
              </a:solidFill>
              <a:latin typeface="+mn-lt"/>
            </a:endParaRPr>
          </a:p>
        </p:txBody>
      </p:sp>
    </p:spTree>
    <p:extLst>
      <p:ext uri="{BB962C8B-B14F-4D97-AF65-F5344CB8AC3E}">
        <p14:creationId xmlns:p14="http://schemas.microsoft.com/office/powerpoint/2010/main" val="246274098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sz="quarter" idx="1"/>
          </p:nvPr>
        </p:nvSpPr>
        <p:spPr>
          <a:xfrm>
            <a:off x="381000" y="1524000"/>
            <a:ext cx="8382000" cy="3581400"/>
          </a:xfrm>
        </p:spPr>
        <p:txBody>
          <a:bodyPr>
            <a:noAutofit/>
          </a:bodyPr>
          <a:lstStyle/>
          <a:p>
            <a:pPr marL="0" indent="0">
              <a:buNone/>
            </a:pPr>
            <a:r>
              <a:rPr lang="en-AU" sz="2800" b="1" i="1" dirty="0" smtClean="0"/>
              <a:t>Registration practices,</a:t>
            </a:r>
            <a:r>
              <a:rPr lang="en-AU" sz="2800" dirty="0" smtClean="0"/>
              <a:t> </a:t>
            </a:r>
            <a:r>
              <a:rPr lang="en-AU" sz="2800" b="1" i="1" dirty="0" smtClean="0"/>
              <a:t>Coverage and Completeness of Registration</a:t>
            </a:r>
            <a:r>
              <a:rPr lang="en-AU" sz="2800" dirty="0" smtClean="0"/>
              <a:t> </a:t>
            </a:r>
            <a:endParaRPr lang="en-US" sz="2800" dirty="0" smtClean="0"/>
          </a:p>
          <a:p>
            <a:pPr marL="692150" lvl="0" indent="-457200">
              <a:buFont typeface="+mj-lt"/>
              <a:buAutoNum type="arabicPeriod" startAt="4"/>
            </a:pPr>
            <a:r>
              <a:rPr lang="en-AU" sz="2800" dirty="0" smtClean="0"/>
              <a:t>Lobbying for free registration of timely registered documents </a:t>
            </a:r>
            <a:endParaRPr lang="en-US" sz="2800" dirty="0" smtClean="0"/>
          </a:p>
          <a:p>
            <a:pPr marL="692150" lvl="0" indent="-457200">
              <a:buFont typeface="+mj-lt"/>
              <a:buAutoNum type="arabicPeriod" startAt="4"/>
            </a:pPr>
            <a:r>
              <a:rPr lang="en-AU" sz="2800" dirty="0" smtClean="0"/>
              <a:t>Study on the level of registration by province </a:t>
            </a:r>
            <a:endParaRPr lang="en-US" sz="2800" dirty="0" smtClean="0"/>
          </a:p>
          <a:p>
            <a:pPr marL="692150" lvl="0" indent="-457200">
              <a:buFont typeface="+mj-lt"/>
              <a:buAutoNum type="arabicPeriod" startAt="4"/>
            </a:pPr>
            <a:r>
              <a:rPr lang="en-AU" sz="2800" dirty="0" smtClean="0"/>
              <a:t>Study on the level of registration by sector (depressed areas, marginalized populations) </a:t>
            </a:r>
            <a:endParaRPr lang="en-US" sz="2800" dirty="0" smtClean="0"/>
          </a:p>
          <a:p>
            <a:pPr>
              <a:buNone/>
            </a:pPr>
            <a:endParaRPr lang="en-US" sz="2700" dirty="0" smtClean="0"/>
          </a:p>
          <a:p>
            <a:endParaRPr lang="en-US" sz="2700" dirty="0" smtClean="0"/>
          </a:p>
        </p:txBody>
      </p:sp>
      <p:sp>
        <p:nvSpPr>
          <p:cNvPr id="7" name="TextBox 6"/>
          <p:cNvSpPr txBox="1"/>
          <p:nvPr/>
        </p:nvSpPr>
        <p:spPr>
          <a:xfrm>
            <a:off x="304800" y="228600"/>
            <a:ext cx="4542205" cy="584775"/>
          </a:xfrm>
          <a:prstGeom prst="rect">
            <a:avLst/>
          </a:prstGeom>
          <a:noFill/>
        </p:spPr>
        <p:txBody>
          <a:bodyPr wrap="none" rtlCol="0">
            <a:spAutoFit/>
          </a:bodyPr>
          <a:lstStyle/>
          <a:p>
            <a:r>
              <a:rPr lang="en-PH" sz="3200" b="1" dirty="0" smtClean="0">
                <a:solidFill>
                  <a:srgbClr val="0000FF"/>
                </a:solidFill>
                <a:latin typeface="+mn-lt"/>
              </a:rPr>
              <a:t>KEY RECOMMENDATIONS</a:t>
            </a:r>
            <a:endParaRPr lang="en-PH" sz="3200" b="1" dirty="0">
              <a:solidFill>
                <a:srgbClr val="0000FF"/>
              </a:solidFill>
              <a:latin typeface="+mn-lt"/>
            </a:endParaRPr>
          </a:p>
        </p:txBody>
      </p:sp>
    </p:spTree>
    <p:extLst>
      <p:ext uri="{BB962C8B-B14F-4D97-AF65-F5344CB8AC3E}">
        <p14:creationId xmlns:p14="http://schemas.microsoft.com/office/powerpoint/2010/main" val="6925386"/>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4542205" cy="584775"/>
          </a:xfrm>
          <a:prstGeom prst="rect">
            <a:avLst/>
          </a:prstGeom>
          <a:noFill/>
        </p:spPr>
        <p:txBody>
          <a:bodyPr wrap="none" rtlCol="0">
            <a:spAutoFit/>
          </a:bodyPr>
          <a:lstStyle/>
          <a:p>
            <a:r>
              <a:rPr lang="en-PH" sz="3200" b="1" dirty="0" smtClean="0">
                <a:solidFill>
                  <a:srgbClr val="0000FF"/>
                </a:solidFill>
                <a:latin typeface="+mn-lt"/>
              </a:rPr>
              <a:t>KEY RECOMMENDATIONS</a:t>
            </a:r>
            <a:endParaRPr lang="en-PH" sz="3200" b="1" dirty="0">
              <a:solidFill>
                <a:srgbClr val="0000FF"/>
              </a:solidFill>
              <a:latin typeface="+mn-lt"/>
            </a:endParaRPr>
          </a:p>
        </p:txBody>
      </p:sp>
      <p:sp>
        <p:nvSpPr>
          <p:cNvPr id="3" name="Content Placeholder 4"/>
          <p:cNvSpPr>
            <a:spLocks noGrp="1"/>
          </p:cNvSpPr>
          <p:nvPr>
            <p:ph sz="quarter" idx="1"/>
          </p:nvPr>
        </p:nvSpPr>
        <p:spPr>
          <a:xfrm>
            <a:off x="304800" y="1143000"/>
            <a:ext cx="8382000" cy="5105400"/>
          </a:xfrm>
        </p:spPr>
        <p:txBody>
          <a:bodyPr>
            <a:noAutofit/>
          </a:bodyPr>
          <a:lstStyle/>
          <a:p>
            <a:pPr lvl="0">
              <a:buNone/>
            </a:pPr>
            <a:r>
              <a:rPr lang="en-AU" sz="2800" b="1" i="1" dirty="0" smtClean="0"/>
              <a:t>Forms and Data Quality </a:t>
            </a:r>
            <a:endParaRPr lang="en-US" sz="2800" dirty="0" smtClean="0"/>
          </a:p>
          <a:p>
            <a:pPr marL="692150" lvl="0" indent="-457200">
              <a:buFont typeface="+mj-lt"/>
              <a:buAutoNum type="arabicPeriod"/>
            </a:pPr>
            <a:r>
              <a:rPr lang="en-AU" sz="2400" dirty="0" smtClean="0"/>
              <a:t>Assessment of  data quality using hospital records and the National Statistics Office’s Decentralized Vital Statistics System database </a:t>
            </a:r>
            <a:endParaRPr lang="en-US" sz="2400" dirty="0" smtClean="0"/>
          </a:p>
          <a:p>
            <a:pPr marL="692150" lvl="0" indent="-457200">
              <a:buFont typeface="+mj-lt"/>
              <a:buAutoNum type="arabicPeriod"/>
            </a:pPr>
            <a:r>
              <a:rPr lang="en-AU" sz="2400" dirty="0" smtClean="0"/>
              <a:t>Developing methodology/study to check data quality and pertinent adjustment techniques for Philippine cause-of-death data </a:t>
            </a:r>
            <a:endParaRPr lang="en-US" sz="2400" dirty="0" smtClean="0"/>
          </a:p>
          <a:p>
            <a:pPr marL="692150" lvl="0" indent="-457200">
              <a:buFont typeface="+mj-lt"/>
              <a:buAutoNum type="arabicPeriod"/>
            </a:pPr>
            <a:r>
              <a:rPr lang="en-AU" sz="2400" dirty="0" smtClean="0"/>
              <a:t>Conducting a study on the patterns of cause-specific mortality (diseases to be identified by a technical working group)</a:t>
            </a:r>
            <a:endParaRPr lang="en-US" sz="2400" dirty="0" smtClean="0"/>
          </a:p>
          <a:p>
            <a:pPr marL="692150" lvl="0" indent="-457200">
              <a:buFont typeface="+mj-lt"/>
              <a:buAutoNum type="arabicPeriod"/>
            </a:pPr>
            <a:r>
              <a:rPr lang="en-AU" sz="2400" dirty="0" smtClean="0"/>
              <a:t>Developing a mechanism to keep medically and lay reported data separated to improve the quality of data</a:t>
            </a:r>
            <a:endParaRPr lang="en-US" sz="2400" dirty="0" smtClean="0"/>
          </a:p>
          <a:p>
            <a:pPr>
              <a:buNone/>
            </a:pPr>
            <a:endParaRPr lang="en-US" sz="2700" dirty="0" smtClean="0"/>
          </a:p>
          <a:p>
            <a:endParaRPr lang="en-US" sz="2700" dirty="0" smtClean="0"/>
          </a:p>
        </p:txBody>
      </p:sp>
    </p:spTree>
    <p:extLst>
      <p:ext uri="{BB962C8B-B14F-4D97-AF65-F5344CB8AC3E}">
        <p14:creationId xmlns:p14="http://schemas.microsoft.com/office/powerpoint/2010/main" val="334107991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4542205" cy="584775"/>
          </a:xfrm>
          <a:prstGeom prst="rect">
            <a:avLst/>
          </a:prstGeom>
          <a:noFill/>
        </p:spPr>
        <p:txBody>
          <a:bodyPr wrap="none" rtlCol="0">
            <a:spAutoFit/>
          </a:bodyPr>
          <a:lstStyle/>
          <a:p>
            <a:r>
              <a:rPr lang="en-PH" sz="3200" b="1" dirty="0" smtClean="0">
                <a:solidFill>
                  <a:srgbClr val="0000FF"/>
                </a:solidFill>
                <a:latin typeface="+mn-lt"/>
              </a:rPr>
              <a:t>KEY RECOMMENDATIONS</a:t>
            </a:r>
            <a:endParaRPr lang="en-PH" sz="3200" b="1" dirty="0">
              <a:solidFill>
                <a:srgbClr val="0000FF"/>
              </a:solidFill>
              <a:latin typeface="+mn-lt"/>
            </a:endParaRPr>
          </a:p>
        </p:txBody>
      </p:sp>
      <p:sp>
        <p:nvSpPr>
          <p:cNvPr id="3" name="Content Placeholder 4"/>
          <p:cNvSpPr>
            <a:spLocks noGrp="1"/>
          </p:cNvSpPr>
          <p:nvPr>
            <p:ph sz="quarter" idx="1"/>
          </p:nvPr>
        </p:nvSpPr>
        <p:spPr>
          <a:xfrm>
            <a:off x="381000" y="1295400"/>
            <a:ext cx="8382000" cy="4724400"/>
          </a:xfrm>
        </p:spPr>
        <p:txBody>
          <a:bodyPr>
            <a:noAutofit/>
          </a:bodyPr>
          <a:lstStyle/>
          <a:p>
            <a:pPr lvl="0">
              <a:buNone/>
            </a:pPr>
            <a:r>
              <a:rPr lang="en-AU" sz="2800" b="1" i="1" dirty="0" smtClean="0"/>
              <a:t>Data Storage, Tabulation, Access, and Dissemination</a:t>
            </a:r>
            <a:endParaRPr lang="en-US" sz="2400" dirty="0" smtClean="0"/>
          </a:p>
          <a:p>
            <a:pPr marL="692150" lvl="0" indent="-457200">
              <a:buFont typeface="+mj-lt"/>
              <a:buAutoNum type="arabicPeriod"/>
            </a:pPr>
            <a:r>
              <a:rPr lang="en-AU" sz="2700" dirty="0" smtClean="0"/>
              <a:t>Making presentations to the Mayors of LGUs to clearly define functions of a Local Civil Registrar Office with regards to timeliness and completeness of submission of civil registry documents. </a:t>
            </a:r>
            <a:endParaRPr lang="en-US" sz="2700" dirty="0" smtClean="0"/>
          </a:p>
          <a:p>
            <a:pPr marL="692150" lvl="0" indent="-457200">
              <a:buFont typeface="+mj-lt"/>
              <a:buAutoNum type="arabicPeriod"/>
            </a:pPr>
            <a:r>
              <a:rPr lang="en-AU" sz="2700" dirty="0" smtClean="0"/>
              <a:t>NSO to study ways to improve the timeliness of the Vital Statistics Report. </a:t>
            </a:r>
            <a:endParaRPr lang="en-US" sz="2700" dirty="0" smtClean="0"/>
          </a:p>
          <a:p>
            <a:pPr marL="692150" lvl="0" indent="-457200">
              <a:buFont typeface="+mj-lt"/>
              <a:buAutoNum type="arabicPeriod"/>
            </a:pPr>
            <a:r>
              <a:rPr lang="en-AU" sz="2700" dirty="0" smtClean="0"/>
              <a:t>Intensive promotion of the electronic Civil Registration Information System (CRIS) to LGUs, hospitals and other related institutions. </a:t>
            </a:r>
            <a:endParaRPr lang="en-US" sz="2700" dirty="0" smtClean="0"/>
          </a:p>
          <a:p>
            <a:endParaRPr lang="en-US" sz="2700" dirty="0" smtClean="0"/>
          </a:p>
        </p:txBody>
      </p:sp>
    </p:spTree>
    <p:extLst>
      <p:ext uri="{BB962C8B-B14F-4D97-AF65-F5344CB8AC3E}">
        <p14:creationId xmlns:p14="http://schemas.microsoft.com/office/powerpoint/2010/main" val="3404563181"/>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4542205" cy="584775"/>
          </a:xfrm>
          <a:prstGeom prst="rect">
            <a:avLst/>
          </a:prstGeom>
          <a:noFill/>
        </p:spPr>
        <p:txBody>
          <a:bodyPr wrap="none" rtlCol="0">
            <a:spAutoFit/>
          </a:bodyPr>
          <a:lstStyle/>
          <a:p>
            <a:r>
              <a:rPr lang="en-PH" sz="3200" b="1" dirty="0" smtClean="0">
                <a:solidFill>
                  <a:srgbClr val="0000FF"/>
                </a:solidFill>
                <a:latin typeface="+mn-lt"/>
              </a:rPr>
              <a:t>KEY RECOMMENDATIONS</a:t>
            </a:r>
            <a:endParaRPr lang="en-PH" sz="3200" b="1" dirty="0">
              <a:solidFill>
                <a:srgbClr val="0000FF"/>
              </a:solidFill>
              <a:latin typeface="+mn-lt"/>
            </a:endParaRPr>
          </a:p>
        </p:txBody>
      </p:sp>
      <p:sp>
        <p:nvSpPr>
          <p:cNvPr id="3" name="Content Placeholder 4"/>
          <p:cNvSpPr>
            <a:spLocks noGrp="1"/>
          </p:cNvSpPr>
          <p:nvPr>
            <p:ph sz="quarter" idx="1"/>
          </p:nvPr>
        </p:nvSpPr>
        <p:spPr>
          <a:xfrm>
            <a:off x="304800" y="1143000"/>
            <a:ext cx="8382000" cy="5486400"/>
          </a:xfrm>
        </p:spPr>
        <p:txBody>
          <a:bodyPr>
            <a:noAutofit/>
          </a:bodyPr>
          <a:lstStyle/>
          <a:p>
            <a:pPr lvl="0">
              <a:buNone/>
            </a:pPr>
            <a:r>
              <a:rPr lang="en-AU" sz="2800" b="1" i="1" dirty="0" smtClean="0"/>
              <a:t>Data Storage, Tabulation, Access, and Dissemination</a:t>
            </a:r>
            <a:endParaRPr lang="en-US" sz="2400" dirty="0" smtClean="0"/>
          </a:p>
          <a:p>
            <a:pPr marL="692150" lvl="0" indent="-457200">
              <a:buFont typeface="+mj-lt"/>
              <a:buAutoNum type="arabicPeriod" startAt="4"/>
            </a:pPr>
            <a:r>
              <a:rPr lang="en-AU" sz="2800" dirty="0" smtClean="0"/>
              <a:t>Tabulating statistics on specific place of occurrence of the vital event (hospitals, health institutions, home, etc.) and expand the number of age groups. </a:t>
            </a:r>
            <a:endParaRPr lang="en-US" sz="2800" dirty="0" smtClean="0"/>
          </a:p>
          <a:p>
            <a:pPr marL="692150" lvl="0" indent="-457200">
              <a:buFont typeface="+mj-lt"/>
              <a:buAutoNum type="arabicPeriod" startAt="4"/>
            </a:pPr>
            <a:r>
              <a:rPr lang="en-AU" sz="2800" dirty="0" smtClean="0"/>
              <a:t>Motivating LGUs in cities to purchase computers using their own resources and other municipalities to develop resource mobilization schemes for obtaining computers in order to facilitate data storage and transmission to National Statistics Office (NSO).  </a:t>
            </a:r>
            <a:endParaRPr lang="en-US" sz="2800" dirty="0" smtClean="0"/>
          </a:p>
          <a:p>
            <a:pPr marL="692150" lvl="0" indent="-457200">
              <a:buFont typeface="+mj-lt"/>
              <a:buAutoNum type="arabicPeriod" startAt="4"/>
            </a:pPr>
            <a:r>
              <a:rPr lang="en-AU" sz="2800" dirty="0" smtClean="0"/>
              <a:t>Continuous training to LGU staff in civil registration procedures and use of electronic systems.</a:t>
            </a:r>
            <a:endParaRPr lang="en-US" sz="2800" dirty="0" smtClean="0"/>
          </a:p>
          <a:p>
            <a:endParaRPr lang="en-US" sz="2700" dirty="0" smtClean="0"/>
          </a:p>
        </p:txBody>
      </p:sp>
    </p:spTree>
    <p:extLst>
      <p:ext uri="{BB962C8B-B14F-4D97-AF65-F5344CB8AC3E}">
        <p14:creationId xmlns:p14="http://schemas.microsoft.com/office/powerpoint/2010/main" val="3087121713"/>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4542205" cy="584775"/>
          </a:xfrm>
          <a:prstGeom prst="rect">
            <a:avLst/>
          </a:prstGeom>
          <a:noFill/>
        </p:spPr>
        <p:txBody>
          <a:bodyPr wrap="none" rtlCol="0">
            <a:spAutoFit/>
          </a:bodyPr>
          <a:lstStyle/>
          <a:p>
            <a:r>
              <a:rPr lang="en-PH" sz="3200" b="1" dirty="0" smtClean="0">
                <a:solidFill>
                  <a:srgbClr val="0000FF"/>
                </a:solidFill>
                <a:latin typeface="+mn-lt"/>
              </a:rPr>
              <a:t>KEY RECOMMENDATIONS</a:t>
            </a:r>
            <a:endParaRPr lang="en-PH" sz="3200" b="1" dirty="0">
              <a:solidFill>
                <a:srgbClr val="0000FF"/>
              </a:solidFill>
              <a:latin typeface="+mn-lt"/>
            </a:endParaRPr>
          </a:p>
        </p:txBody>
      </p:sp>
      <p:sp>
        <p:nvSpPr>
          <p:cNvPr id="3" name="Content Placeholder 4"/>
          <p:cNvSpPr>
            <a:spLocks noGrp="1"/>
          </p:cNvSpPr>
          <p:nvPr>
            <p:ph sz="quarter" idx="1"/>
          </p:nvPr>
        </p:nvSpPr>
        <p:spPr>
          <a:xfrm>
            <a:off x="381000" y="1219200"/>
            <a:ext cx="8382000" cy="5105400"/>
          </a:xfrm>
        </p:spPr>
        <p:txBody>
          <a:bodyPr>
            <a:noAutofit/>
          </a:bodyPr>
          <a:lstStyle/>
          <a:p>
            <a:pPr>
              <a:buNone/>
            </a:pPr>
            <a:r>
              <a:rPr lang="en-AU" sz="2800" b="1" i="1" dirty="0" smtClean="0"/>
              <a:t>ICD 10</a:t>
            </a:r>
            <a:endParaRPr lang="en-US" sz="2800" dirty="0" smtClean="0"/>
          </a:p>
          <a:p>
            <a:pPr marL="692150" lvl="0" indent="-457200">
              <a:buFont typeface="+mj-lt"/>
              <a:buAutoNum type="arabicPeriod"/>
            </a:pPr>
            <a:r>
              <a:rPr lang="en-AU" sz="2800" dirty="0" smtClean="0"/>
              <a:t>Training on ICD-10 and related topics (e.g. verbal autopsy, completion of Death Certificate Form) for staff of the Ministry of Health, Local Civil Registration Officers, Medical Records Officers, Provincial Statistical Office staff</a:t>
            </a:r>
            <a:endParaRPr lang="en-US" sz="2800" dirty="0" smtClean="0"/>
          </a:p>
          <a:p>
            <a:pPr marL="692150" lvl="0" indent="-457200">
              <a:buFont typeface="+mj-lt"/>
              <a:buAutoNum type="arabicPeriod"/>
            </a:pPr>
            <a:r>
              <a:rPr lang="en-AU" sz="2800" dirty="0" smtClean="0"/>
              <a:t>Inclusion of ICD-10 in medical and paramedical curricula. </a:t>
            </a:r>
            <a:endParaRPr lang="en-US" sz="2800" dirty="0" smtClean="0"/>
          </a:p>
          <a:p>
            <a:pPr marL="692150" lvl="0" indent="-457200">
              <a:buFont typeface="+mj-lt"/>
              <a:buAutoNum type="arabicPeriod"/>
            </a:pPr>
            <a:r>
              <a:rPr lang="en-AU" sz="2800" dirty="0" smtClean="0"/>
              <a:t>Conducting evaluation of the quality of ICD 10 coding. </a:t>
            </a:r>
            <a:endParaRPr lang="en-US" sz="2800" dirty="0" smtClean="0"/>
          </a:p>
          <a:p>
            <a:pPr>
              <a:buNone/>
            </a:pPr>
            <a:endParaRPr lang="en-US" sz="2800" dirty="0" smtClean="0"/>
          </a:p>
          <a:p>
            <a:endParaRPr lang="en-US" sz="2800" dirty="0" smtClean="0"/>
          </a:p>
        </p:txBody>
      </p:sp>
    </p:spTree>
    <p:extLst>
      <p:ext uri="{BB962C8B-B14F-4D97-AF65-F5344CB8AC3E}">
        <p14:creationId xmlns:p14="http://schemas.microsoft.com/office/powerpoint/2010/main" val="4086185647"/>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4542205" cy="584775"/>
          </a:xfrm>
          <a:prstGeom prst="rect">
            <a:avLst/>
          </a:prstGeom>
          <a:noFill/>
        </p:spPr>
        <p:txBody>
          <a:bodyPr wrap="none" rtlCol="0">
            <a:spAutoFit/>
          </a:bodyPr>
          <a:lstStyle/>
          <a:p>
            <a:r>
              <a:rPr lang="en-PH" sz="3200" b="1" dirty="0" smtClean="0">
                <a:solidFill>
                  <a:srgbClr val="0000FF"/>
                </a:solidFill>
                <a:latin typeface="+mn-lt"/>
              </a:rPr>
              <a:t>KEY RECOMMENDATIONS</a:t>
            </a:r>
            <a:endParaRPr lang="en-PH" sz="3200" b="1" dirty="0">
              <a:solidFill>
                <a:srgbClr val="0000FF"/>
              </a:solidFill>
              <a:latin typeface="+mn-lt"/>
            </a:endParaRPr>
          </a:p>
        </p:txBody>
      </p:sp>
      <p:sp>
        <p:nvSpPr>
          <p:cNvPr id="3" name="Content Placeholder 4"/>
          <p:cNvSpPr>
            <a:spLocks noGrp="1"/>
          </p:cNvSpPr>
          <p:nvPr>
            <p:ph sz="quarter" idx="1"/>
          </p:nvPr>
        </p:nvSpPr>
        <p:spPr>
          <a:xfrm>
            <a:off x="381000" y="1219200"/>
            <a:ext cx="8382000" cy="5105400"/>
          </a:xfrm>
        </p:spPr>
        <p:txBody>
          <a:bodyPr>
            <a:noAutofit/>
          </a:bodyPr>
          <a:lstStyle/>
          <a:p>
            <a:pPr>
              <a:buNone/>
            </a:pPr>
            <a:r>
              <a:rPr lang="en-AU" sz="2800" b="1" i="1" dirty="0" smtClean="0"/>
              <a:t>ICD 10</a:t>
            </a:r>
            <a:endParaRPr lang="en-US" sz="2800" dirty="0" smtClean="0"/>
          </a:p>
          <a:p>
            <a:pPr marL="692150" lvl="0" indent="-457200">
              <a:buFont typeface="+mj-lt"/>
              <a:buAutoNum type="arabicPeriod" startAt="4"/>
            </a:pPr>
            <a:r>
              <a:rPr lang="en-AU" sz="2800" dirty="0" smtClean="0"/>
              <a:t>Developing a guidebook and quick reference guide on certification of cause of death for doctors. </a:t>
            </a:r>
            <a:endParaRPr lang="en-US" sz="2800" dirty="0" smtClean="0"/>
          </a:p>
          <a:p>
            <a:pPr marL="692150" lvl="0" indent="-457200">
              <a:buFont typeface="+mj-lt"/>
              <a:buAutoNum type="arabicPeriod" startAt="4"/>
            </a:pPr>
            <a:r>
              <a:rPr lang="en-AU" sz="2800" dirty="0" smtClean="0"/>
              <a:t>Conducting an evaluation of the quality of medical certification on death certificates. </a:t>
            </a:r>
            <a:endParaRPr lang="en-US" sz="2800" dirty="0" smtClean="0"/>
          </a:p>
          <a:p>
            <a:pPr marL="692150" lvl="0" indent="-457200">
              <a:buFont typeface="+mj-lt"/>
              <a:buAutoNum type="arabicPeriod" startAt="4"/>
            </a:pPr>
            <a:r>
              <a:rPr lang="en-AU" sz="2800" dirty="0" smtClean="0"/>
              <a:t>Conducting a nationwide launch of the new Death Certificate Form. </a:t>
            </a:r>
            <a:endParaRPr lang="en-US" sz="2800" dirty="0" smtClean="0"/>
          </a:p>
          <a:p>
            <a:pPr>
              <a:buNone/>
            </a:pPr>
            <a:endParaRPr lang="en-US" sz="2800" dirty="0" smtClean="0"/>
          </a:p>
          <a:p>
            <a:endParaRPr lang="en-US" sz="2800" dirty="0" smtClean="0"/>
          </a:p>
        </p:txBody>
      </p:sp>
    </p:spTree>
    <p:extLst>
      <p:ext uri="{BB962C8B-B14F-4D97-AF65-F5344CB8AC3E}">
        <p14:creationId xmlns:p14="http://schemas.microsoft.com/office/powerpoint/2010/main" val="309233587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C2084E-476D-4D6D-9A0A-299AFB3A7CC2}" type="slidenum">
              <a:rPr lang="en-PH" smtClean="0"/>
              <a:pPr/>
              <a:t>18</a:t>
            </a:fld>
            <a:endParaRPr lang="en-PH"/>
          </a:p>
        </p:txBody>
      </p:sp>
      <p:sp>
        <p:nvSpPr>
          <p:cNvPr id="8" name="Content Placeholder 2"/>
          <p:cNvSpPr>
            <a:spLocks noGrp="1"/>
          </p:cNvSpPr>
          <p:nvPr>
            <p:ph idx="1"/>
          </p:nvPr>
        </p:nvSpPr>
        <p:spPr>
          <a:xfrm>
            <a:off x="3962400" y="1143000"/>
            <a:ext cx="4724400" cy="1752600"/>
          </a:xfrm>
        </p:spPr>
        <p:txBody>
          <a:bodyPr>
            <a:noAutofit/>
          </a:bodyPr>
          <a:lstStyle/>
          <a:p>
            <a:pPr>
              <a:buNone/>
            </a:pPr>
            <a:r>
              <a:rPr lang="en-PH" sz="5000" b="1" dirty="0" err="1" smtClean="0"/>
              <a:t>Subnational</a:t>
            </a:r>
            <a:endParaRPr lang="en-PH" sz="5000" b="1" dirty="0" smtClean="0"/>
          </a:p>
          <a:p>
            <a:pPr>
              <a:buNone/>
            </a:pPr>
            <a:r>
              <a:rPr lang="en-PH" sz="5000" b="1" dirty="0" smtClean="0"/>
              <a:t>Assessment</a:t>
            </a:r>
            <a:endParaRPr lang="en-PH" sz="5000" b="1" dirty="0"/>
          </a:p>
        </p:txBody>
      </p:sp>
      <p:pic>
        <p:nvPicPr>
          <p:cNvPr id="60417" name="Picture 1" descr="C:\Users\imees\Desktop\vietnam\assessment_system_prov_n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1752600"/>
            <a:ext cx="5829300" cy="4673600"/>
          </a:xfrm>
          <a:prstGeom prst="rect">
            <a:avLst/>
          </a:prstGeom>
          <a:noFill/>
        </p:spPr>
      </p:pic>
    </p:spTree>
    <p:extLst>
      <p:ext uri="{BB962C8B-B14F-4D97-AF65-F5344CB8AC3E}">
        <p14:creationId xmlns:p14="http://schemas.microsoft.com/office/powerpoint/2010/main" val="2711324606"/>
      </p:ext>
    </p:extLst>
  </p:cSld>
  <p:clrMapOvr>
    <a:masterClrMapping/>
  </p:clrMapOvr>
  <p:transition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676400"/>
            <a:ext cx="8305800" cy="830997"/>
          </a:xfrm>
          <a:prstGeom prst="rect">
            <a:avLst/>
          </a:prstGeom>
        </p:spPr>
        <p:txBody>
          <a:bodyPr wrap="square">
            <a:spAutoFit/>
          </a:bodyPr>
          <a:lstStyle/>
          <a:p>
            <a:pPr indent="0">
              <a:buFont typeface="Arial" pitchFamily="34" charset="0"/>
              <a:buNone/>
              <a:defRPr/>
            </a:pPr>
            <a:r>
              <a:rPr lang="en-PH" sz="2400" b="1" dirty="0" smtClean="0">
                <a:latin typeface="+mn-lt"/>
              </a:rPr>
              <a:t>The Assessment of the Civil Registration System and Conduct of Completeness Study of Death Registration Project </a:t>
            </a:r>
          </a:p>
        </p:txBody>
      </p:sp>
      <p:sp>
        <p:nvSpPr>
          <p:cNvPr id="10" name="Rectangle 9"/>
          <p:cNvSpPr/>
          <p:nvPr/>
        </p:nvSpPr>
        <p:spPr>
          <a:xfrm>
            <a:off x="533400" y="2580144"/>
            <a:ext cx="7848600" cy="1938992"/>
          </a:xfrm>
          <a:prstGeom prst="rect">
            <a:avLst/>
          </a:prstGeom>
        </p:spPr>
        <p:txBody>
          <a:bodyPr wrap="square">
            <a:spAutoFit/>
          </a:bodyPr>
          <a:lstStyle/>
          <a:p>
            <a:pPr marL="347663" indent="-347663">
              <a:buFont typeface="Arial" pitchFamily="34" charset="0"/>
              <a:buChar char="•"/>
              <a:defRPr/>
            </a:pPr>
            <a:endParaRPr lang="en-PH" sz="2400" dirty="0" smtClean="0">
              <a:latin typeface="+mn-lt"/>
            </a:endParaRPr>
          </a:p>
          <a:p>
            <a:pPr marL="347663" indent="-347663">
              <a:buFont typeface="Arial" pitchFamily="34" charset="0"/>
              <a:buChar char="•"/>
              <a:defRPr/>
            </a:pPr>
            <a:r>
              <a:rPr lang="en-PH" sz="2400" dirty="0" smtClean="0">
                <a:latin typeface="+mn-lt"/>
              </a:rPr>
              <a:t>The project has two components namely: assessment of the civil registration system at the sub-national level and conduct of completeness study of death registration in the country. </a:t>
            </a:r>
          </a:p>
        </p:txBody>
      </p:sp>
      <p:sp>
        <p:nvSpPr>
          <p:cNvPr id="6"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19</a:t>
            </a:fld>
            <a:endParaRPr lang="en-PH" dirty="0"/>
          </a:p>
        </p:txBody>
      </p:sp>
      <p:sp>
        <p:nvSpPr>
          <p:cNvPr id="3" name="TextBox 2"/>
          <p:cNvSpPr txBox="1"/>
          <p:nvPr/>
        </p:nvSpPr>
        <p:spPr>
          <a:xfrm>
            <a:off x="381000" y="304800"/>
            <a:ext cx="7010400" cy="923330"/>
          </a:xfrm>
          <a:prstGeom prst="rect">
            <a:avLst/>
          </a:prstGeom>
          <a:noFill/>
        </p:spPr>
        <p:txBody>
          <a:bodyPr wrap="square" rtlCol="0">
            <a:spAutoFit/>
          </a:bodyPr>
          <a:lstStyle/>
          <a:p>
            <a:pPr>
              <a:buNone/>
            </a:pPr>
            <a:r>
              <a:rPr lang="en-PH" sz="3600" b="1" dirty="0" smtClean="0">
                <a:latin typeface="+mn-lt"/>
              </a:rPr>
              <a:t>Subnational  Assessment</a:t>
            </a:r>
            <a:endParaRPr lang="en-PH" sz="3600" b="1" dirty="0">
              <a:latin typeface="+mn-lt"/>
            </a:endParaRPr>
          </a:p>
          <a:p>
            <a:endParaRPr lang="en-GB" dirty="0"/>
          </a:p>
        </p:txBody>
      </p:sp>
    </p:spTree>
    <p:extLst>
      <p:ext uri="{BB962C8B-B14F-4D97-AF65-F5344CB8AC3E}">
        <p14:creationId xmlns:p14="http://schemas.microsoft.com/office/powerpoint/2010/main" val="260402300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5400"/>
            <a:ext cx="7467600" cy="533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PH" sz="2800">
              <a:solidFill>
                <a:schemeClr val="tx1"/>
              </a:solidFill>
            </a:endParaRPr>
          </a:p>
        </p:txBody>
      </p:sp>
      <p:sp>
        <p:nvSpPr>
          <p:cNvPr id="4" name="TextBox 3"/>
          <p:cNvSpPr txBox="1"/>
          <p:nvPr/>
        </p:nvSpPr>
        <p:spPr>
          <a:xfrm>
            <a:off x="940526" y="1308463"/>
            <a:ext cx="2854308" cy="830997"/>
          </a:xfrm>
          <a:prstGeom prst="rect">
            <a:avLst/>
          </a:prstGeom>
          <a:noFill/>
        </p:spPr>
        <p:txBody>
          <a:bodyPr wrap="none" rtlCol="0">
            <a:spAutoFit/>
          </a:bodyPr>
          <a:lstStyle/>
          <a:p>
            <a:r>
              <a:rPr lang="en-PH" sz="2400" dirty="0" smtClean="0">
                <a:latin typeface="+mn-lt"/>
              </a:rPr>
              <a:t> National Assessment</a:t>
            </a:r>
          </a:p>
          <a:p>
            <a:endParaRPr lang="en-PH" sz="2400" dirty="0">
              <a:latin typeface="+mn-lt"/>
            </a:endParaRPr>
          </a:p>
        </p:txBody>
      </p:sp>
      <p:sp>
        <p:nvSpPr>
          <p:cNvPr id="6" name="TextBox 5"/>
          <p:cNvSpPr txBox="1"/>
          <p:nvPr/>
        </p:nvSpPr>
        <p:spPr>
          <a:xfrm>
            <a:off x="304800" y="163975"/>
            <a:ext cx="7887096" cy="830997"/>
          </a:xfrm>
          <a:prstGeom prst="rect">
            <a:avLst/>
          </a:prstGeom>
          <a:noFill/>
        </p:spPr>
        <p:txBody>
          <a:bodyPr wrap="none" rtlCol="0">
            <a:spAutoFit/>
          </a:bodyPr>
          <a:lstStyle/>
          <a:p>
            <a:r>
              <a:rPr lang="en-US" sz="2400" b="1" dirty="0" smtClean="0">
                <a:solidFill>
                  <a:srgbClr val="0000FF"/>
                </a:solidFill>
                <a:cs typeface="Arial" pitchFamily="34" charset="0"/>
              </a:rPr>
              <a:t>The evaluation </a:t>
            </a:r>
            <a:r>
              <a:rPr lang="en-US" sz="2400" b="1" dirty="0">
                <a:solidFill>
                  <a:srgbClr val="0000FF"/>
                </a:solidFill>
                <a:cs typeface="Arial" pitchFamily="34" charset="0"/>
              </a:rPr>
              <a:t>of the </a:t>
            </a:r>
            <a:r>
              <a:rPr lang="en-US" sz="2400" b="1" dirty="0" smtClean="0">
                <a:solidFill>
                  <a:srgbClr val="0000FF"/>
                </a:solidFill>
                <a:cs typeface="Arial" pitchFamily="34" charset="0"/>
              </a:rPr>
              <a:t>quality </a:t>
            </a:r>
            <a:r>
              <a:rPr lang="en-US" sz="2400" b="1" dirty="0">
                <a:solidFill>
                  <a:srgbClr val="0000FF"/>
                </a:solidFill>
                <a:cs typeface="Arial" pitchFamily="34" charset="0"/>
              </a:rPr>
              <a:t>of </a:t>
            </a:r>
            <a:r>
              <a:rPr lang="en-US" sz="2400" b="1" dirty="0" smtClean="0">
                <a:solidFill>
                  <a:srgbClr val="0000FF"/>
                </a:solidFill>
                <a:cs typeface="Arial" pitchFamily="34" charset="0"/>
              </a:rPr>
              <a:t>civil registration </a:t>
            </a:r>
            <a:r>
              <a:rPr lang="en-US" sz="2400" b="1" dirty="0">
                <a:solidFill>
                  <a:srgbClr val="0000FF"/>
                </a:solidFill>
                <a:cs typeface="Arial" pitchFamily="34" charset="0"/>
              </a:rPr>
              <a:t>and </a:t>
            </a:r>
            <a:endParaRPr lang="en-US" sz="2400" b="1" dirty="0" smtClean="0">
              <a:solidFill>
                <a:srgbClr val="0000FF"/>
              </a:solidFill>
              <a:cs typeface="Arial" pitchFamily="34" charset="0"/>
            </a:endParaRPr>
          </a:p>
          <a:p>
            <a:r>
              <a:rPr lang="en-US" sz="2400" b="1" dirty="0">
                <a:solidFill>
                  <a:srgbClr val="0000FF"/>
                </a:solidFill>
                <a:cs typeface="Arial" pitchFamily="34" charset="0"/>
              </a:rPr>
              <a:t>v</a:t>
            </a:r>
            <a:r>
              <a:rPr lang="en-US" sz="2400" b="1" dirty="0" smtClean="0">
                <a:solidFill>
                  <a:srgbClr val="0000FF"/>
                </a:solidFill>
                <a:cs typeface="Arial" pitchFamily="34" charset="0"/>
              </a:rPr>
              <a:t>ital statistics system</a:t>
            </a:r>
            <a:endParaRPr lang="en-PH" sz="2400" b="1" dirty="0">
              <a:solidFill>
                <a:srgbClr val="0000FF"/>
              </a:solidFill>
              <a:latin typeface="+mj-lt"/>
            </a:endParaRPr>
          </a:p>
        </p:txBody>
      </p:sp>
      <p:sp>
        <p:nvSpPr>
          <p:cNvPr id="13"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2</a:t>
            </a:fld>
            <a:endParaRPr lang="en-PH" dirty="0"/>
          </a:p>
        </p:txBody>
      </p:sp>
      <p:sp>
        <p:nvSpPr>
          <p:cNvPr id="17" name="Rectangle 16"/>
          <p:cNvSpPr/>
          <p:nvPr/>
        </p:nvSpPr>
        <p:spPr>
          <a:xfrm>
            <a:off x="470263" y="1358537"/>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1</a:t>
            </a:r>
            <a:endParaRPr lang="en-PH" b="1" dirty="0"/>
          </a:p>
        </p:txBody>
      </p:sp>
      <p:sp>
        <p:nvSpPr>
          <p:cNvPr id="18" name="Rectangle 17"/>
          <p:cNvSpPr/>
          <p:nvPr/>
        </p:nvSpPr>
        <p:spPr>
          <a:xfrm>
            <a:off x="770965" y="1981200"/>
            <a:ext cx="7467600" cy="533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PH" sz="2800">
              <a:solidFill>
                <a:schemeClr val="tx1"/>
              </a:solidFill>
            </a:endParaRPr>
          </a:p>
        </p:txBody>
      </p:sp>
      <p:sp>
        <p:nvSpPr>
          <p:cNvPr id="25" name="Rectangle 24"/>
          <p:cNvSpPr/>
          <p:nvPr/>
        </p:nvSpPr>
        <p:spPr>
          <a:xfrm>
            <a:off x="466165" y="2057400"/>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PH" b="1" dirty="0" smtClean="0"/>
              <a:t>2</a:t>
            </a:r>
            <a:endParaRPr lang="en-PH" b="1" dirty="0"/>
          </a:p>
        </p:txBody>
      </p:sp>
      <p:sp>
        <p:nvSpPr>
          <p:cNvPr id="26" name="Rectangle 25"/>
          <p:cNvSpPr/>
          <p:nvPr/>
        </p:nvSpPr>
        <p:spPr>
          <a:xfrm>
            <a:off x="762000" y="2667000"/>
            <a:ext cx="7467600" cy="533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en-PH" sz="2800" dirty="0" smtClean="0"/>
              <a:t>  </a:t>
            </a:r>
            <a:r>
              <a:rPr lang="en-PH" sz="2400" dirty="0" smtClean="0"/>
              <a:t>Strategic </a:t>
            </a:r>
            <a:r>
              <a:rPr lang="en-PH" sz="2400" dirty="0" smtClean="0"/>
              <a:t>Plans (five  years)</a:t>
            </a:r>
            <a:endParaRPr lang="en-PH" sz="2400" dirty="0"/>
          </a:p>
        </p:txBody>
      </p:sp>
      <p:sp>
        <p:nvSpPr>
          <p:cNvPr id="27" name="Rectangle 26"/>
          <p:cNvSpPr/>
          <p:nvPr/>
        </p:nvSpPr>
        <p:spPr>
          <a:xfrm>
            <a:off x="470263" y="2730137"/>
            <a:ext cx="3810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PH" b="1" dirty="0" smtClean="0"/>
              <a:t>3</a:t>
            </a:r>
            <a:endParaRPr lang="en-PH" b="1" dirty="0"/>
          </a:p>
        </p:txBody>
      </p:sp>
      <p:sp>
        <p:nvSpPr>
          <p:cNvPr id="9" name="TextBox 8"/>
          <p:cNvSpPr txBox="1"/>
          <p:nvPr/>
        </p:nvSpPr>
        <p:spPr>
          <a:xfrm>
            <a:off x="949491" y="2015924"/>
            <a:ext cx="3445815" cy="461665"/>
          </a:xfrm>
          <a:prstGeom prst="rect">
            <a:avLst/>
          </a:prstGeom>
          <a:noFill/>
        </p:spPr>
        <p:txBody>
          <a:bodyPr wrap="none" rtlCol="0">
            <a:spAutoFit/>
          </a:bodyPr>
          <a:lstStyle/>
          <a:p>
            <a:r>
              <a:rPr lang="en-PH" sz="2400" dirty="0" smtClean="0">
                <a:latin typeface="+mn-lt"/>
              </a:rPr>
              <a:t> Sub-national Assessment</a:t>
            </a:r>
            <a:endParaRPr lang="en-PH" sz="2400" dirty="0">
              <a:latin typeface="+mn-lt"/>
            </a:endParaRPr>
          </a:p>
        </p:txBody>
      </p:sp>
      <p:sp>
        <p:nvSpPr>
          <p:cNvPr id="20" name="Rectangle 19"/>
          <p:cNvSpPr/>
          <p:nvPr/>
        </p:nvSpPr>
        <p:spPr>
          <a:xfrm>
            <a:off x="763135" y="3352800"/>
            <a:ext cx="7467600" cy="533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PH" sz="2400" dirty="0" smtClean="0">
                <a:solidFill>
                  <a:schemeClr val="tx1"/>
                </a:solidFill>
                <a:cs typeface="Times New Roman" pitchFamily="18" charset="0"/>
              </a:rPr>
              <a:t>  CRVS </a:t>
            </a:r>
            <a:r>
              <a:rPr lang="en-PH" sz="2400" dirty="0">
                <a:solidFill>
                  <a:schemeClr val="tx1"/>
                </a:solidFill>
                <a:cs typeface="Times New Roman" pitchFamily="18" charset="0"/>
              </a:rPr>
              <a:t>Decade</a:t>
            </a:r>
          </a:p>
        </p:txBody>
      </p:sp>
      <p:sp>
        <p:nvSpPr>
          <p:cNvPr id="21" name="Rectangle 20"/>
          <p:cNvSpPr/>
          <p:nvPr/>
        </p:nvSpPr>
        <p:spPr>
          <a:xfrm>
            <a:off x="471780" y="3429000"/>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PH" b="1" dirty="0" smtClean="0"/>
              <a:t>4</a:t>
            </a:r>
            <a:endParaRPr lang="en-PH" b="1" dirty="0"/>
          </a:p>
        </p:txBody>
      </p:sp>
      <p:sp>
        <p:nvSpPr>
          <p:cNvPr id="23" name="Rectangle 22"/>
          <p:cNvSpPr/>
          <p:nvPr/>
        </p:nvSpPr>
        <p:spPr>
          <a:xfrm>
            <a:off x="753035" y="4038600"/>
            <a:ext cx="7467600" cy="533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PH" sz="2400" dirty="0" smtClean="0">
                <a:solidFill>
                  <a:schemeClr val="tx1"/>
                </a:solidFill>
                <a:cs typeface="Times New Roman" pitchFamily="18" charset="0"/>
              </a:rPr>
              <a:t>  Enterprise </a:t>
            </a:r>
            <a:r>
              <a:rPr lang="en-PH" sz="2400" dirty="0">
                <a:solidFill>
                  <a:schemeClr val="tx1"/>
                </a:solidFill>
                <a:cs typeface="Times New Roman" pitchFamily="18" charset="0"/>
              </a:rPr>
              <a:t>Architecture</a:t>
            </a:r>
          </a:p>
        </p:txBody>
      </p:sp>
      <p:sp>
        <p:nvSpPr>
          <p:cNvPr id="24" name="Rectangle 23"/>
          <p:cNvSpPr/>
          <p:nvPr/>
        </p:nvSpPr>
        <p:spPr>
          <a:xfrm>
            <a:off x="479610" y="41148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5</a:t>
            </a:r>
            <a:endParaRPr lang="en-PH" b="1" dirty="0"/>
          </a:p>
        </p:txBody>
      </p:sp>
      <p:sp>
        <p:nvSpPr>
          <p:cNvPr id="28" name="Rectangle 27"/>
          <p:cNvSpPr/>
          <p:nvPr/>
        </p:nvSpPr>
        <p:spPr>
          <a:xfrm>
            <a:off x="704977" y="4724400"/>
            <a:ext cx="7467600" cy="7620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en-PH" sz="2400" dirty="0">
                <a:solidFill>
                  <a:schemeClr val="tx1"/>
                </a:solidFill>
                <a:cs typeface="Times New Roman" pitchFamily="18" charset="0"/>
              </a:rPr>
              <a:t> </a:t>
            </a:r>
            <a:r>
              <a:rPr lang="en-PH" sz="2400" dirty="0" smtClean="0">
                <a:solidFill>
                  <a:schemeClr val="tx1"/>
                </a:solidFill>
                <a:cs typeface="Times New Roman" pitchFamily="18" charset="0"/>
              </a:rPr>
              <a:t>  National </a:t>
            </a:r>
            <a:r>
              <a:rPr lang="en-PH" sz="2400" dirty="0">
                <a:solidFill>
                  <a:schemeClr val="tx1"/>
                </a:solidFill>
                <a:cs typeface="Times New Roman" pitchFamily="18" charset="0"/>
              </a:rPr>
              <a:t>Workshop on Civil Registration (NWCR</a:t>
            </a:r>
            <a:r>
              <a:rPr lang="en-PH" sz="2400" dirty="0" smtClean="0">
                <a:solidFill>
                  <a:schemeClr val="tx1"/>
                </a:solidFill>
                <a:cs typeface="Times New Roman" pitchFamily="18" charset="0"/>
              </a:rPr>
              <a:t>) and  CRVS  Seminars</a:t>
            </a:r>
          </a:p>
        </p:txBody>
      </p:sp>
      <p:sp>
        <p:nvSpPr>
          <p:cNvPr id="29" name="Rectangle 28"/>
          <p:cNvSpPr/>
          <p:nvPr/>
        </p:nvSpPr>
        <p:spPr>
          <a:xfrm>
            <a:off x="479610" y="4800600"/>
            <a:ext cx="3810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PH" b="1" dirty="0" smtClean="0"/>
              <a:t>6</a:t>
            </a:r>
            <a:endParaRPr lang="en-PH" b="1" dirty="0"/>
          </a:p>
        </p:txBody>
      </p:sp>
      <p:cxnSp>
        <p:nvCxnSpPr>
          <p:cNvPr id="32" name="Straight Connector 31"/>
          <p:cNvCxnSpPr/>
          <p:nvPr/>
        </p:nvCxnSpPr>
        <p:spPr>
          <a:xfrm>
            <a:off x="457200" y="1219200"/>
            <a:ext cx="14580" cy="403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757017"/>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2255837"/>
            <a:ext cx="7924800" cy="3078163"/>
          </a:xfrm>
        </p:spPr>
        <p:txBody>
          <a:bodyPr/>
          <a:lstStyle/>
          <a:p>
            <a:pPr>
              <a:buFont typeface="Arial" pitchFamily="34" charset="0"/>
              <a:buChar char="•"/>
              <a:defRPr/>
            </a:pPr>
            <a:r>
              <a:rPr lang="en-PH" sz="2000" dirty="0" smtClean="0"/>
              <a:t>To assess the civil registration system in the country at the sub-national level, the Technical Working Group (TWG) composed of representatives from the NSO, Department of Health, National Statistical Coordination Board and University of the Philippines-Population Institute selected 7 sample provinces (Rizal, Cebu, Palawan, </a:t>
            </a:r>
            <a:r>
              <a:rPr lang="en-PH" sz="2000" dirty="0" err="1" smtClean="0"/>
              <a:t>Ilocos</a:t>
            </a:r>
            <a:r>
              <a:rPr lang="en-PH" sz="2000" dirty="0" smtClean="0"/>
              <a:t> </a:t>
            </a:r>
            <a:r>
              <a:rPr lang="en-PH" sz="2000" dirty="0" err="1" smtClean="0"/>
              <a:t>Norte</a:t>
            </a:r>
            <a:r>
              <a:rPr lang="en-PH" sz="2000" dirty="0" smtClean="0"/>
              <a:t>, Leyte, Davao del Sur, and </a:t>
            </a:r>
            <a:r>
              <a:rPr lang="en-PH" sz="2000" dirty="0" err="1" smtClean="0"/>
              <a:t>Cotabato</a:t>
            </a:r>
            <a:r>
              <a:rPr lang="en-PH" sz="2000" dirty="0" smtClean="0"/>
              <a:t>)</a:t>
            </a:r>
          </a:p>
          <a:p>
            <a:pPr>
              <a:buFont typeface="Arial" pitchFamily="34" charset="0"/>
              <a:buChar char="•"/>
              <a:defRPr/>
            </a:pPr>
            <a:r>
              <a:rPr lang="en-US" sz="2000" dirty="0" smtClean="0"/>
              <a:t>Using the UQ-WHO Vital Registration Framework, the major findings of the study identified the barriers of birth and death registration  and concerns on data quality  and data storage </a:t>
            </a:r>
            <a:endParaRPr lang="en-PH" sz="2000" dirty="0" smtClean="0"/>
          </a:p>
          <a:p>
            <a:pPr>
              <a:buFont typeface="Arial" pitchFamily="34" charset="0"/>
              <a:buChar char="•"/>
              <a:defRPr/>
            </a:pPr>
            <a:endParaRPr lang="en-PH" sz="2000" dirty="0" smtClean="0"/>
          </a:p>
          <a:p>
            <a:pPr>
              <a:buFont typeface="Arial" pitchFamily="34" charset="0"/>
              <a:buChar char="•"/>
              <a:defRPr/>
            </a:pPr>
            <a:endParaRPr lang="en-PH" sz="2400" dirty="0" smtClean="0"/>
          </a:p>
          <a:p>
            <a:pPr>
              <a:buFont typeface="Arial" pitchFamily="34" charset="0"/>
              <a:buChar char="•"/>
              <a:defRPr/>
            </a:pPr>
            <a:endParaRPr lang="en-PH" sz="2800" dirty="0"/>
          </a:p>
        </p:txBody>
      </p:sp>
      <p:sp>
        <p:nvSpPr>
          <p:cNvPr id="7" name="Rectangle 6"/>
          <p:cNvSpPr/>
          <p:nvPr/>
        </p:nvSpPr>
        <p:spPr>
          <a:xfrm>
            <a:off x="381000" y="1676400"/>
            <a:ext cx="8153400" cy="461665"/>
          </a:xfrm>
          <a:prstGeom prst="rect">
            <a:avLst/>
          </a:prstGeom>
        </p:spPr>
        <p:txBody>
          <a:bodyPr wrap="square">
            <a:spAutoFit/>
          </a:bodyPr>
          <a:lstStyle/>
          <a:p>
            <a:pPr indent="0">
              <a:buFont typeface="Arial" pitchFamily="34" charset="0"/>
              <a:buNone/>
              <a:defRPr/>
            </a:pPr>
            <a:r>
              <a:rPr lang="en-PH" sz="2400" b="1" dirty="0" smtClean="0">
                <a:latin typeface="+mn-lt"/>
              </a:rPr>
              <a:t>Component 1: The Assessment of the Civil Registration System</a:t>
            </a:r>
          </a:p>
        </p:txBody>
      </p:sp>
      <p:sp>
        <p:nvSpPr>
          <p:cNvPr id="6"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20</a:t>
            </a:fld>
            <a:endParaRPr lang="en-PH" dirty="0"/>
          </a:p>
        </p:txBody>
      </p:sp>
      <p:sp>
        <p:nvSpPr>
          <p:cNvPr id="8" name="TextBox 7"/>
          <p:cNvSpPr txBox="1"/>
          <p:nvPr/>
        </p:nvSpPr>
        <p:spPr>
          <a:xfrm>
            <a:off x="533400" y="457200"/>
            <a:ext cx="6629400" cy="923330"/>
          </a:xfrm>
          <a:prstGeom prst="rect">
            <a:avLst/>
          </a:prstGeom>
          <a:noFill/>
        </p:spPr>
        <p:txBody>
          <a:bodyPr wrap="square" rtlCol="0">
            <a:spAutoFit/>
          </a:bodyPr>
          <a:lstStyle/>
          <a:p>
            <a:r>
              <a:rPr lang="en-PH" sz="3600" b="1" dirty="0">
                <a:latin typeface="+mn-lt"/>
              </a:rPr>
              <a:t>Subnational  Assessment</a:t>
            </a:r>
          </a:p>
          <a:p>
            <a:endParaRPr lang="en-GB" dirty="0"/>
          </a:p>
        </p:txBody>
      </p:sp>
    </p:spTree>
    <p:extLst>
      <p:ext uri="{BB962C8B-B14F-4D97-AF65-F5344CB8AC3E}">
        <p14:creationId xmlns:p14="http://schemas.microsoft.com/office/powerpoint/2010/main" val="56572551"/>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228131"/>
            <a:ext cx="8077200" cy="830997"/>
          </a:xfrm>
          <a:prstGeom prst="rect">
            <a:avLst/>
          </a:prstGeom>
        </p:spPr>
        <p:txBody>
          <a:bodyPr wrap="square">
            <a:spAutoFit/>
          </a:bodyPr>
          <a:lstStyle/>
          <a:p>
            <a:pPr indent="0">
              <a:buFont typeface="Arial" pitchFamily="34" charset="0"/>
              <a:buNone/>
              <a:defRPr/>
            </a:pPr>
            <a:r>
              <a:rPr lang="en-PH" sz="2400" b="1" dirty="0" smtClean="0">
                <a:latin typeface="+mn-lt"/>
              </a:rPr>
              <a:t>Component 2: Completeness Study of Death Registration in the Country</a:t>
            </a:r>
          </a:p>
        </p:txBody>
      </p:sp>
      <p:sp>
        <p:nvSpPr>
          <p:cNvPr id="8" name="Rectangle 7"/>
          <p:cNvSpPr/>
          <p:nvPr/>
        </p:nvSpPr>
        <p:spPr>
          <a:xfrm>
            <a:off x="685800" y="2499479"/>
            <a:ext cx="7924800" cy="3600986"/>
          </a:xfrm>
          <a:prstGeom prst="rect">
            <a:avLst/>
          </a:prstGeom>
        </p:spPr>
        <p:txBody>
          <a:bodyPr wrap="square">
            <a:spAutoFit/>
          </a:bodyPr>
          <a:lstStyle/>
          <a:p>
            <a:pPr marL="0" indent="0">
              <a:buFont typeface="Arial" pitchFamily="34" charset="0"/>
              <a:buNone/>
              <a:defRPr/>
            </a:pPr>
            <a:r>
              <a:rPr lang="en-PH" sz="2400" dirty="0" smtClean="0">
                <a:latin typeface="+mn-lt"/>
              </a:rPr>
              <a:t>The study aims to determine the current under-registration of deaths by estimating the extent of completeness using the 2007 census data.</a:t>
            </a:r>
          </a:p>
          <a:p>
            <a:pPr marL="0" indent="0">
              <a:buFont typeface="Arial" pitchFamily="34" charset="0"/>
              <a:buNone/>
              <a:defRPr/>
            </a:pPr>
            <a:endParaRPr lang="en-PH" sz="2400" dirty="0" smtClean="0">
              <a:latin typeface="+mn-lt"/>
            </a:endParaRPr>
          </a:p>
          <a:p>
            <a:pPr marL="798513" indent="-334963">
              <a:buFont typeface="Arial" pitchFamily="34" charset="0"/>
              <a:buChar char="•"/>
              <a:defRPr/>
            </a:pPr>
            <a:r>
              <a:rPr lang="en-PH" sz="2200" dirty="0" smtClean="0">
                <a:latin typeface="+mn-lt"/>
              </a:rPr>
              <a:t>The results of the study showed that around 70 percent of all deaths that had occurred in the country during the year 2007 had been registered</a:t>
            </a:r>
          </a:p>
          <a:p>
            <a:pPr marL="798513" indent="-334963">
              <a:buFont typeface="Arial" pitchFamily="34" charset="0"/>
              <a:buChar char="•"/>
              <a:defRPr/>
            </a:pPr>
            <a:r>
              <a:rPr lang="en-PH" sz="2200" dirty="0" smtClean="0">
                <a:latin typeface="+mn-lt"/>
              </a:rPr>
              <a:t>The proportion of males whose death was registered in 2007 (72 %) is higher than the corresponding proportion of females (67 %). </a:t>
            </a:r>
          </a:p>
        </p:txBody>
      </p:sp>
      <p:sp>
        <p:nvSpPr>
          <p:cNvPr id="6"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21</a:t>
            </a:fld>
            <a:endParaRPr lang="en-PH" dirty="0"/>
          </a:p>
        </p:txBody>
      </p:sp>
      <p:sp>
        <p:nvSpPr>
          <p:cNvPr id="2" name="TextBox 1"/>
          <p:cNvSpPr txBox="1"/>
          <p:nvPr/>
        </p:nvSpPr>
        <p:spPr>
          <a:xfrm>
            <a:off x="304800" y="304800"/>
            <a:ext cx="4953000" cy="923330"/>
          </a:xfrm>
          <a:prstGeom prst="rect">
            <a:avLst/>
          </a:prstGeom>
          <a:noFill/>
        </p:spPr>
        <p:txBody>
          <a:bodyPr wrap="square" rtlCol="0">
            <a:spAutoFit/>
          </a:bodyPr>
          <a:lstStyle/>
          <a:p>
            <a:r>
              <a:rPr lang="en-PH" sz="3600" b="1" dirty="0">
                <a:latin typeface="+mn-lt"/>
              </a:rPr>
              <a:t>Subnational  Assessment</a:t>
            </a:r>
          </a:p>
          <a:p>
            <a:endParaRPr lang="en-GB" dirty="0"/>
          </a:p>
        </p:txBody>
      </p:sp>
    </p:spTree>
    <p:extLst>
      <p:ext uri="{BB962C8B-B14F-4D97-AF65-F5344CB8AC3E}">
        <p14:creationId xmlns:p14="http://schemas.microsoft.com/office/powerpoint/2010/main" val="3728593051"/>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C2084E-476D-4D6D-9A0A-299AFB3A7CC2}" type="slidenum">
              <a:rPr lang="en-PH" smtClean="0"/>
              <a:pPr/>
              <a:t>22</a:t>
            </a:fld>
            <a:endParaRPr lang="en-PH"/>
          </a:p>
        </p:txBody>
      </p:sp>
      <p:sp>
        <p:nvSpPr>
          <p:cNvPr id="7" name="Content Placeholder 2"/>
          <p:cNvSpPr txBox="1">
            <a:spLocks/>
          </p:cNvSpPr>
          <p:nvPr/>
        </p:nvSpPr>
        <p:spPr>
          <a:xfrm>
            <a:off x="685800" y="1295400"/>
            <a:ext cx="4724400" cy="1752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PH" sz="5000" b="1" i="0" u="none" strike="noStrike" kern="1200" cap="none" spc="0" normalizeH="0" baseline="0" noProof="0" dirty="0" smtClean="0">
                <a:ln>
                  <a:noFill/>
                </a:ln>
                <a:solidFill>
                  <a:schemeClr val="tx1"/>
                </a:solidFill>
                <a:effectLst/>
                <a:uLnTx/>
                <a:uFillTx/>
                <a:latin typeface="+mn-lt"/>
                <a:ea typeface="+mn-ea"/>
                <a:cs typeface="+mn-cs"/>
              </a:rPr>
              <a:t>Strategic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PH" sz="5000" b="1" dirty="0" smtClean="0">
                <a:latin typeface="+mn-lt"/>
                <a:cs typeface="+mn-cs"/>
              </a:rPr>
              <a:t>Plans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PH" sz="5000" b="1" dirty="0" smtClean="0">
                <a:latin typeface="+mn-lt"/>
                <a:cs typeface="+mn-cs"/>
              </a:rPr>
              <a:t>(CRVS)</a:t>
            </a:r>
            <a:r>
              <a:rPr lang="en-PH" sz="5000" b="1" dirty="0" smtClean="0">
                <a:latin typeface="+mn-lt"/>
                <a:cs typeface="+mn-cs"/>
              </a:rPr>
              <a:t>   </a:t>
            </a:r>
            <a:endParaRPr kumimoji="0" lang="en-PH" sz="5000" b="1" i="0" u="none" strike="noStrike" kern="1200" cap="none" spc="0" normalizeH="0" baseline="0" noProof="0" dirty="0">
              <a:ln>
                <a:noFill/>
              </a:ln>
              <a:solidFill>
                <a:schemeClr val="tx1"/>
              </a:solidFill>
              <a:effectLst/>
              <a:uLnTx/>
              <a:uFillTx/>
              <a:latin typeface="+mn-lt"/>
              <a:ea typeface="+mn-ea"/>
              <a:cs typeface="+mn-cs"/>
            </a:endParaRPr>
          </a:p>
        </p:txBody>
      </p:sp>
      <p:pic>
        <p:nvPicPr>
          <p:cNvPr id="59394" name="Picture 2" descr="C:\Users\imees\Desktop\vietnam\pict--core-competencies-management-pictograms---vector-stencils-library.png--diagram-flowchart-example.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3048000" y="1066800"/>
            <a:ext cx="5349672" cy="5334000"/>
          </a:xfrm>
          <a:prstGeom prst="rect">
            <a:avLst/>
          </a:prstGeom>
          <a:noFill/>
        </p:spPr>
      </p:pic>
    </p:spTree>
    <p:extLst>
      <p:ext uri="{BB962C8B-B14F-4D97-AF65-F5344CB8AC3E}">
        <p14:creationId xmlns:p14="http://schemas.microsoft.com/office/powerpoint/2010/main" val="2068455364"/>
      </p:ext>
    </p:extLst>
  </p:cSld>
  <p:clrMapOvr>
    <a:masterClrMapping/>
  </p:clrMapOvr>
  <p:transition advClick="0"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685800" y="1524001"/>
            <a:ext cx="7462837" cy="3962400"/>
          </a:xfrm>
        </p:spPr>
        <p:txBody>
          <a:bodyPr>
            <a:normAutofit/>
          </a:bodyPr>
          <a:lstStyle/>
          <a:p>
            <a:pPr marL="0" indent="0">
              <a:lnSpc>
                <a:spcPct val="80000"/>
              </a:lnSpc>
              <a:buNone/>
            </a:pPr>
            <a:r>
              <a:rPr lang="en-US" sz="2800" dirty="0" smtClean="0"/>
              <a:t>In line with the key recommendations during the National Assessment of CRVS, the then National Statistics Office (NSO) and the Department of Health prepared  the CRVS Strategic  Plans for CRVS.</a:t>
            </a:r>
          </a:p>
          <a:p>
            <a:pPr>
              <a:lnSpc>
                <a:spcPct val="80000"/>
              </a:lnSpc>
            </a:pPr>
            <a:r>
              <a:rPr lang="en-US" sz="2800" dirty="0" smtClean="0"/>
              <a:t>Vision</a:t>
            </a:r>
          </a:p>
          <a:p>
            <a:pPr>
              <a:lnSpc>
                <a:spcPct val="80000"/>
              </a:lnSpc>
            </a:pPr>
            <a:r>
              <a:rPr lang="en-US" sz="2800" dirty="0" smtClean="0"/>
              <a:t>Mission</a:t>
            </a:r>
          </a:p>
          <a:p>
            <a:pPr>
              <a:lnSpc>
                <a:spcPct val="80000"/>
              </a:lnSpc>
            </a:pPr>
            <a:r>
              <a:rPr lang="en-US" sz="2800" dirty="0" smtClean="0"/>
              <a:t>5-year Strategic Plans</a:t>
            </a:r>
          </a:p>
          <a:p>
            <a:pPr>
              <a:lnSpc>
                <a:spcPct val="80000"/>
              </a:lnSpc>
            </a:pPr>
            <a:r>
              <a:rPr lang="en-US" sz="2800" dirty="0" smtClean="0"/>
              <a:t>Participants:  Major Stakeholders of CRVS</a:t>
            </a:r>
          </a:p>
          <a:p>
            <a:pPr>
              <a:lnSpc>
                <a:spcPct val="80000"/>
              </a:lnSpc>
            </a:pPr>
            <a:endParaRPr lang="en-US" sz="2800" b="0" dirty="0" smtClean="0">
              <a:solidFill>
                <a:schemeClr val="tx1"/>
              </a:solidFill>
            </a:endParaRPr>
          </a:p>
        </p:txBody>
      </p:sp>
      <p:sp>
        <p:nvSpPr>
          <p:cNvPr id="4" name="TextBox 3"/>
          <p:cNvSpPr txBox="1"/>
          <p:nvPr/>
        </p:nvSpPr>
        <p:spPr>
          <a:xfrm>
            <a:off x="304800" y="228600"/>
            <a:ext cx="2664319" cy="584775"/>
          </a:xfrm>
          <a:prstGeom prst="rect">
            <a:avLst/>
          </a:prstGeom>
          <a:noFill/>
        </p:spPr>
        <p:txBody>
          <a:bodyPr wrap="none" rtlCol="0">
            <a:spAutoFit/>
          </a:bodyPr>
          <a:lstStyle/>
          <a:p>
            <a:r>
              <a:rPr lang="en-PH" sz="3200" b="1" dirty="0" smtClean="0">
                <a:solidFill>
                  <a:srgbClr val="0000FF"/>
                </a:solidFill>
                <a:latin typeface="+mn-lt"/>
              </a:rPr>
              <a:t>Strategic Plans</a:t>
            </a:r>
            <a:endParaRPr lang="en-PH" sz="3200" b="1" dirty="0">
              <a:solidFill>
                <a:srgbClr val="0000FF"/>
              </a:solidFill>
              <a:latin typeface="+mn-lt"/>
            </a:endParaRPr>
          </a:p>
        </p:txBody>
      </p:sp>
    </p:spTree>
    <p:extLst>
      <p:ext uri="{BB962C8B-B14F-4D97-AF65-F5344CB8AC3E}">
        <p14:creationId xmlns:p14="http://schemas.microsoft.com/office/powerpoint/2010/main" val="1596100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C2084E-476D-4D6D-9A0A-299AFB3A7CC2}" type="slidenum">
              <a:rPr lang="en-PH" smtClean="0"/>
              <a:pPr/>
              <a:t>24</a:t>
            </a:fld>
            <a:endParaRPr lang="en-PH"/>
          </a:p>
        </p:txBody>
      </p:sp>
      <p:pic>
        <p:nvPicPr>
          <p:cNvPr id="6" name="Picture 5" descr="website-life-events.png"/>
          <p:cNvPicPr>
            <a:picLocks noChangeAspect="1"/>
          </p:cNvPicPr>
          <p:nvPr/>
        </p:nvPicPr>
        <p:blipFill>
          <a:blip r:embed="rId2" cstate="print"/>
          <a:stretch>
            <a:fillRect/>
          </a:stretch>
        </p:blipFill>
        <p:spPr>
          <a:xfrm>
            <a:off x="3429000" y="1447800"/>
            <a:ext cx="3537984" cy="4868266"/>
          </a:xfrm>
          <a:prstGeom prst="rect">
            <a:avLst/>
          </a:prstGeom>
          <a:ln>
            <a:noFill/>
          </a:ln>
          <a:effectLst>
            <a:outerShdw blurRad="292100" dist="139700" dir="2700000" algn="tl" rotWithShape="0">
              <a:srgbClr val="333333">
                <a:alpha val="65000"/>
              </a:srgbClr>
            </a:outerShdw>
          </a:effectLst>
        </p:spPr>
      </p:pic>
      <p:sp>
        <p:nvSpPr>
          <p:cNvPr id="8" name="Content Placeholder 2"/>
          <p:cNvSpPr txBox="1">
            <a:spLocks/>
          </p:cNvSpPr>
          <p:nvPr/>
        </p:nvSpPr>
        <p:spPr>
          <a:xfrm>
            <a:off x="685800" y="1295400"/>
            <a:ext cx="4724400" cy="1752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PH" sz="5000" b="1" i="0" u="none" strike="noStrike" kern="1200" cap="none" spc="0" normalizeH="0" baseline="0" noProof="0" dirty="0" smtClean="0">
                <a:ln>
                  <a:noFill/>
                </a:ln>
                <a:solidFill>
                  <a:schemeClr val="tx1"/>
                </a:solidFill>
                <a:effectLst/>
                <a:uLnTx/>
                <a:uFillTx/>
                <a:latin typeface="+mn-lt"/>
                <a:ea typeface="+mn-ea"/>
                <a:cs typeface="+mn-cs"/>
              </a:rPr>
              <a:t>CRVS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PH" sz="5000" b="1" dirty="0" smtClean="0">
                <a:latin typeface="+mn-lt"/>
                <a:cs typeface="+mn-cs"/>
              </a:rPr>
              <a:t>Decade</a:t>
            </a:r>
            <a:endParaRPr kumimoji="0" lang="en-PH" sz="5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64789525"/>
      </p:ext>
    </p:extLst>
  </p:cSld>
  <p:clrMapOvr>
    <a:masterClrMapping/>
  </p:clrMapOvr>
  <p:transition advClick="0"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4325815" cy="4830762"/>
          </a:xfrm>
        </p:spPr>
        <p:txBody>
          <a:bodyPr>
            <a:normAutofit lnSpcReduction="10000"/>
          </a:bodyPr>
          <a:lstStyle/>
          <a:p>
            <a:pPr marL="0" indent="0" algn="ctr">
              <a:buFont typeface="Arial" pitchFamily="34" charset="0"/>
              <a:buNone/>
              <a:defRPr/>
            </a:pPr>
            <a:r>
              <a:rPr lang="en-PH" sz="2400" b="1" dirty="0" smtClean="0"/>
              <a:t>CRVS Decade Activities</a:t>
            </a:r>
          </a:p>
          <a:p>
            <a:pPr>
              <a:buFont typeface="Arial" pitchFamily="34" charset="0"/>
              <a:buChar char="•"/>
              <a:defRPr/>
            </a:pPr>
            <a:r>
              <a:rPr lang="en-PH" sz="2000" dirty="0" smtClean="0"/>
              <a:t>Presidential Proclamation No. 1106-2015 signed by His Excellency </a:t>
            </a:r>
            <a:r>
              <a:rPr lang="en-PH" sz="2000" dirty="0" err="1" smtClean="0"/>
              <a:t>Benigno</a:t>
            </a:r>
            <a:r>
              <a:rPr lang="en-PH" sz="2000" dirty="0" smtClean="0"/>
              <a:t> S. Aquino on 20 August 2015 </a:t>
            </a:r>
            <a:r>
              <a:rPr lang="en-PH" sz="2000" i="1" dirty="0" smtClean="0"/>
              <a:t>“Declaring the Years 2015-2024 as Civil Registration and Vital Statistics Decade”</a:t>
            </a:r>
          </a:p>
          <a:p>
            <a:pPr>
              <a:buFont typeface="Arial" pitchFamily="34" charset="0"/>
              <a:buChar char="•"/>
              <a:defRPr/>
            </a:pPr>
            <a:r>
              <a:rPr lang="en-PH" sz="2000" b="1" dirty="0" smtClean="0"/>
              <a:t>CRVS Decade Work Plan for 2015-2024 drafted and included in the Philippine Statistical Development Plan Transitional Update Plan (2016-2017)</a:t>
            </a:r>
          </a:p>
          <a:p>
            <a:pPr>
              <a:buFont typeface="Arial" pitchFamily="34" charset="0"/>
              <a:buChar char="•"/>
              <a:defRPr/>
            </a:pPr>
            <a:r>
              <a:rPr lang="en-PH" sz="2000" dirty="0" smtClean="0"/>
              <a:t>National Targets (preliminary) set in the IAC CRVS Orientation workshop and commitments of CRVS stakeholders identified</a:t>
            </a:r>
          </a:p>
          <a:p>
            <a:pPr>
              <a:buFont typeface="Arial" pitchFamily="34" charset="0"/>
              <a:buChar char="•"/>
              <a:defRPr/>
            </a:pPr>
            <a:endParaRPr lang="en-PH" sz="2000" dirty="0" smtClean="0"/>
          </a:p>
          <a:p>
            <a:pPr>
              <a:buFont typeface="Arial" pitchFamily="34" charset="0"/>
              <a:buChar char="•"/>
              <a:defRPr/>
            </a:pPr>
            <a:endParaRPr lang="en-PH" sz="2000" dirty="0" smtClean="0"/>
          </a:p>
          <a:p>
            <a:pPr>
              <a:buFont typeface="Arial" pitchFamily="34" charset="0"/>
              <a:buChar char="•"/>
              <a:defRPr/>
            </a:pPr>
            <a:endParaRPr lang="en-PH" sz="2000" dirty="0" smtClean="0"/>
          </a:p>
          <a:p>
            <a:pPr>
              <a:buFont typeface="Arial" pitchFamily="34" charset="0"/>
              <a:buChar char="•"/>
              <a:defRPr/>
            </a:pPr>
            <a:endParaRPr lang="en-PH" sz="2400" dirty="0" smtClean="0"/>
          </a:p>
          <a:p>
            <a:pPr>
              <a:buFont typeface="Arial" pitchFamily="34" charset="0"/>
              <a:buChar char="•"/>
              <a:defRPr/>
            </a:pPr>
            <a:endParaRPr lang="en-PH" sz="2800" dirty="0"/>
          </a:p>
        </p:txBody>
      </p:sp>
      <p:pic>
        <p:nvPicPr>
          <p:cNvPr id="39940" name="Picture 2"/>
          <p:cNvPicPr>
            <a:picLocks noChangeAspect="1" noChangeArrowheads="1"/>
          </p:cNvPicPr>
          <p:nvPr/>
        </p:nvPicPr>
        <p:blipFill>
          <a:blip r:embed="rId3" cstate="print"/>
          <a:srcRect/>
          <a:stretch>
            <a:fillRect/>
          </a:stretch>
        </p:blipFill>
        <p:spPr bwMode="auto">
          <a:xfrm>
            <a:off x="4953000" y="1371600"/>
            <a:ext cx="3622431" cy="5004905"/>
          </a:xfrm>
          <a:prstGeom prst="rect">
            <a:avLst/>
          </a:prstGeom>
          <a:noFill/>
          <a:ln w="9525">
            <a:noFill/>
            <a:miter lim="800000"/>
            <a:headEnd/>
            <a:tailEnd/>
          </a:ln>
        </p:spPr>
      </p:pic>
      <p:sp>
        <p:nvSpPr>
          <p:cNvPr id="5" name="TextBox 4"/>
          <p:cNvSpPr txBox="1"/>
          <p:nvPr/>
        </p:nvSpPr>
        <p:spPr>
          <a:xfrm>
            <a:off x="304800" y="228600"/>
            <a:ext cx="5493812" cy="584775"/>
          </a:xfrm>
          <a:prstGeom prst="rect">
            <a:avLst/>
          </a:prstGeom>
          <a:noFill/>
        </p:spPr>
        <p:txBody>
          <a:bodyPr wrap="none" rtlCol="0">
            <a:spAutoFit/>
          </a:bodyPr>
          <a:lstStyle/>
          <a:p>
            <a:r>
              <a:rPr lang="en-PH" sz="3200" b="1" dirty="0" smtClean="0">
                <a:solidFill>
                  <a:srgbClr val="0000FF"/>
                </a:solidFill>
                <a:latin typeface="+mn-lt"/>
              </a:rPr>
              <a:t>Programs and Projects on CRVS</a:t>
            </a:r>
            <a:endParaRPr lang="en-PH" sz="3200" b="1" dirty="0">
              <a:solidFill>
                <a:srgbClr val="0000FF"/>
              </a:solidFill>
              <a:latin typeface="+mn-lt"/>
            </a:endParaRPr>
          </a:p>
        </p:txBody>
      </p:sp>
    </p:spTree>
    <p:extLst>
      <p:ext uri="{BB962C8B-B14F-4D97-AF65-F5344CB8AC3E}">
        <p14:creationId xmlns:p14="http://schemas.microsoft.com/office/powerpoint/2010/main" val="3627870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4529" y="1221258"/>
            <a:ext cx="6477000" cy="914400"/>
          </a:xfrm>
        </p:spPr>
        <p:txBody>
          <a:bodyPr>
            <a:noAutofit/>
          </a:bodyPr>
          <a:lstStyle/>
          <a:p>
            <a:pPr>
              <a:buNone/>
            </a:pPr>
            <a:r>
              <a:rPr lang="en-PH" sz="5000" b="1" dirty="0" smtClean="0"/>
              <a:t>Enterprise  Architecture</a:t>
            </a:r>
          </a:p>
          <a:p>
            <a:pPr>
              <a:buNone/>
            </a:pPr>
            <a:endParaRPr lang="en-PH" sz="5000" b="1"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26</a:t>
            </a:fld>
            <a:endParaRPr lang="en-PH"/>
          </a:p>
        </p:txBody>
      </p:sp>
      <p:pic>
        <p:nvPicPr>
          <p:cNvPr id="6" name="Picture 5" descr="enterprise architecture.jpg"/>
          <p:cNvPicPr>
            <a:picLocks noChangeAspect="1"/>
          </p:cNvPicPr>
          <p:nvPr/>
        </p:nvPicPr>
        <p:blipFill>
          <a:blip r:embed="rId2" cstate="print">
            <a:clrChange>
              <a:clrFrom>
                <a:srgbClr val="EFEEEA"/>
              </a:clrFrom>
              <a:clrTo>
                <a:srgbClr val="EFEEEA">
                  <a:alpha val="0"/>
                </a:srgbClr>
              </a:clrTo>
            </a:clrChange>
          </a:blip>
          <a:stretch>
            <a:fillRect/>
          </a:stretch>
        </p:blipFill>
        <p:spPr>
          <a:xfrm>
            <a:off x="990600" y="2057400"/>
            <a:ext cx="7131728" cy="4150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1219768"/>
      </p:ext>
    </p:extLst>
  </p:cSld>
  <p:clrMapOvr>
    <a:masterClrMapping/>
  </p:clrMapOvr>
  <p:transition advClick="0"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924800" cy="5029200"/>
          </a:xfrm>
        </p:spPr>
        <p:txBody>
          <a:bodyPr>
            <a:noAutofit/>
          </a:bodyPr>
          <a:lstStyle/>
          <a:p>
            <a:r>
              <a:rPr lang="en-AU" sz="2600" dirty="0" smtClean="0"/>
              <a:t>Enterprise Architecture (EA) is one of the interventions of the Data for Health (D4H) project implemented by the Union of North America together with the Philippine Statistics Authority (PSA)  and the Department of Health (DOH) in the Philippines.  D4H seeks to support at least 20 countries, the Philippines included, improve their collection and use of crucial public health information through three components, namely: a) civil registration and vital statistics (CRVS); b) strategic use of data for policy and planning; and c) availability of information on non-communicable disease risk factors</a:t>
            </a:r>
            <a:endParaRPr lang="en-PH" sz="2600"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27</a:t>
            </a:fld>
            <a:endParaRPr lang="en-PH"/>
          </a:p>
        </p:txBody>
      </p:sp>
      <p:sp>
        <p:nvSpPr>
          <p:cNvPr id="6" name="TextBox 5"/>
          <p:cNvSpPr txBox="1"/>
          <p:nvPr/>
        </p:nvSpPr>
        <p:spPr>
          <a:xfrm>
            <a:off x="304800" y="228600"/>
            <a:ext cx="4127861" cy="584775"/>
          </a:xfrm>
          <a:prstGeom prst="rect">
            <a:avLst/>
          </a:prstGeom>
          <a:noFill/>
        </p:spPr>
        <p:txBody>
          <a:bodyPr wrap="none" rtlCol="0">
            <a:spAutoFit/>
          </a:bodyPr>
          <a:lstStyle/>
          <a:p>
            <a:r>
              <a:rPr lang="en-PH" sz="3200" b="1" dirty="0" smtClean="0">
                <a:solidFill>
                  <a:srgbClr val="0000FF"/>
                </a:solidFill>
                <a:latin typeface="+mn-lt"/>
              </a:rPr>
              <a:t>Enterprise Architecture</a:t>
            </a:r>
            <a:endParaRPr lang="en-PH" sz="3200" b="1" dirty="0">
              <a:solidFill>
                <a:srgbClr val="0000FF"/>
              </a:solidFill>
              <a:latin typeface="+mn-lt"/>
            </a:endParaRPr>
          </a:p>
        </p:txBody>
      </p:sp>
    </p:spTree>
    <p:extLst>
      <p:ext uri="{BB962C8B-B14F-4D97-AF65-F5344CB8AC3E}">
        <p14:creationId xmlns:p14="http://schemas.microsoft.com/office/powerpoint/2010/main" val="1134339952"/>
      </p:ext>
    </p:extLst>
  </p:cSld>
  <p:clrMapOvr>
    <a:masterClrMapping/>
  </p:clrMapOvr>
  <p:transition advClick="0" advTm="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1"/>
            <a:ext cx="7848600" cy="1828800"/>
          </a:xfrm>
        </p:spPr>
        <p:txBody>
          <a:bodyPr>
            <a:normAutofit/>
          </a:bodyPr>
          <a:lstStyle/>
          <a:p>
            <a:r>
              <a:rPr lang="en-US" dirty="0" smtClean="0"/>
              <a:t>Workshop on Enterprise Architecture</a:t>
            </a:r>
          </a:p>
          <a:p>
            <a:endParaRPr lang="en-PH" dirty="0" smtClean="0"/>
          </a:p>
          <a:p>
            <a:r>
              <a:rPr lang="en-US" dirty="0" smtClean="0"/>
              <a:t>25-26 January 2016</a:t>
            </a:r>
            <a:endParaRPr lang="en-PH"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28</a:t>
            </a:fld>
            <a:endParaRPr lang="en-PH"/>
          </a:p>
        </p:txBody>
      </p:sp>
      <p:sp>
        <p:nvSpPr>
          <p:cNvPr id="6" name="TextBox 5"/>
          <p:cNvSpPr txBox="1"/>
          <p:nvPr/>
        </p:nvSpPr>
        <p:spPr>
          <a:xfrm>
            <a:off x="304800" y="228600"/>
            <a:ext cx="4127861" cy="584775"/>
          </a:xfrm>
          <a:prstGeom prst="rect">
            <a:avLst/>
          </a:prstGeom>
          <a:noFill/>
        </p:spPr>
        <p:txBody>
          <a:bodyPr wrap="none" rtlCol="0">
            <a:spAutoFit/>
          </a:bodyPr>
          <a:lstStyle/>
          <a:p>
            <a:r>
              <a:rPr lang="en-PH" sz="3200" b="1" dirty="0" smtClean="0">
                <a:solidFill>
                  <a:srgbClr val="0000FF"/>
                </a:solidFill>
                <a:latin typeface="+mn-lt"/>
              </a:rPr>
              <a:t>Enterprise Architecture</a:t>
            </a:r>
            <a:endParaRPr lang="en-PH" sz="3200" b="1" dirty="0">
              <a:solidFill>
                <a:srgbClr val="0000FF"/>
              </a:solidFill>
              <a:latin typeface="+mn-lt"/>
            </a:endParaRPr>
          </a:p>
        </p:txBody>
      </p:sp>
    </p:spTree>
    <p:extLst>
      <p:ext uri="{BB962C8B-B14F-4D97-AF65-F5344CB8AC3E}">
        <p14:creationId xmlns:p14="http://schemas.microsoft.com/office/powerpoint/2010/main" val="924164311"/>
      </p:ext>
    </p:extLst>
  </p:cSld>
  <p:clrMapOvr>
    <a:masterClrMapping/>
  </p:clrMapOvr>
  <p:transition advClick="0"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5486400"/>
          </a:xfrm>
        </p:spPr>
        <p:txBody>
          <a:bodyPr>
            <a:noAutofit/>
          </a:bodyPr>
          <a:lstStyle/>
          <a:p>
            <a:pPr marL="0" indent="0">
              <a:buNone/>
            </a:pPr>
            <a:r>
              <a:rPr lang="en-AU" sz="2400" b="1" dirty="0" smtClean="0"/>
              <a:t>WORKSHOP DESIGN</a:t>
            </a:r>
          </a:p>
          <a:p>
            <a:pPr marL="0" indent="0">
              <a:buNone/>
            </a:pPr>
            <a:endParaRPr lang="en-AU" sz="1000" dirty="0" smtClean="0"/>
          </a:p>
          <a:p>
            <a:pPr marL="0" indent="0">
              <a:buNone/>
            </a:pPr>
            <a:r>
              <a:rPr lang="en-AU" sz="2000" dirty="0" smtClean="0"/>
              <a:t>The Workshop on Enterprise Architecture aimed to strengthen capabilities to analyse the functioning of CRVS systems and find effective pathways for improving the efficiencies and quality of the vital statistics.  Specifically, at the end of the workshop, the participants are expected to:</a:t>
            </a:r>
            <a:endParaRPr lang="en-PH" sz="2000" dirty="0" smtClean="0"/>
          </a:p>
          <a:p>
            <a:pPr>
              <a:buNone/>
            </a:pPr>
            <a:endParaRPr lang="en-PH" sz="2000" dirty="0" smtClean="0"/>
          </a:p>
          <a:p>
            <a:pPr marL="568325" lvl="0" indent="-333375"/>
            <a:r>
              <a:rPr lang="en-GB" sz="2000" dirty="0" smtClean="0"/>
              <a:t>Understand the need for system thinking and have a much better understanding of the entire CRVS systems and not only the sub-system they are associated with</a:t>
            </a:r>
            <a:endParaRPr lang="en-PH" sz="2000" dirty="0" smtClean="0"/>
          </a:p>
          <a:p>
            <a:pPr marL="568325" lvl="0" indent="-333375"/>
            <a:r>
              <a:rPr lang="en-GB" sz="2000" dirty="0" smtClean="0"/>
              <a:t>Be able to produce flow maps of three types of descriptive processes which will help understand problems with 1) organizational designs, including social network analysis; 2) CRVS processes, standards and integration ; and 3) CRVS performance.</a:t>
            </a:r>
            <a:endParaRPr lang="en-PH" sz="2000" dirty="0" smtClean="0"/>
          </a:p>
          <a:p>
            <a:pPr marL="568325" lvl="0" indent="-333375"/>
            <a:r>
              <a:rPr lang="en-GB" sz="2000" dirty="0" smtClean="0"/>
              <a:t> Be able to interpret the flow maps and suggest improved ways on how CRVS processes and CRVS information technologies can work together to deliver systems performance and products. </a:t>
            </a:r>
            <a:endParaRPr lang="en-PH" sz="2000" dirty="0" smtClean="0"/>
          </a:p>
        </p:txBody>
      </p:sp>
      <p:sp>
        <p:nvSpPr>
          <p:cNvPr id="5" name="Slide Number Placeholder 4"/>
          <p:cNvSpPr>
            <a:spLocks noGrp="1"/>
          </p:cNvSpPr>
          <p:nvPr>
            <p:ph type="sldNum" sz="quarter" idx="12"/>
          </p:nvPr>
        </p:nvSpPr>
        <p:spPr/>
        <p:txBody>
          <a:bodyPr/>
          <a:lstStyle/>
          <a:p>
            <a:fld id="{13C2084E-476D-4D6D-9A0A-299AFB3A7CC2}" type="slidenum">
              <a:rPr lang="en-PH" smtClean="0"/>
              <a:pPr/>
              <a:t>29</a:t>
            </a:fld>
            <a:endParaRPr lang="en-PH"/>
          </a:p>
        </p:txBody>
      </p:sp>
      <p:sp>
        <p:nvSpPr>
          <p:cNvPr id="2" name="TextBox 1"/>
          <p:cNvSpPr txBox="1"/>
          <p:nvPr/>
        </p:nvSpPr>
        <p:spPr>
          <a:xfrm>
            <a:off x="304800" y="457200"/>
            <a:ext cx="5791200" cy="861774"/>
          </a:xfrm>
          <a:prstGeom prst="rect">
            <a:avLst/>
          </a:prstGeom>
          <a:noFill/>
        </p:spPr>
        <p:txBody>
          <a:bodyPr wrap="square" rtlCol="0">
            <a:spAutoFit/>
          </a:bodyPr>
          <a:lstStyle/>
          <a:p>
            <a:r>
              <a:rPr lang="en-PH" sz="3200" b="1" dirty="0">
                <a:solidFill>
                  <a:srgbClr val="0000FF"/>
                </a:solidFill>
                <a:latin typeface="+mn-lt"/>
              </a:rPr>
              <a:t>Enterprise Architecture</a:t>
            </a:r>
          </a:p>
          <a:p>
            <a:endParaRPr lang="en-GB" dirty="0"/>
          </a:p>
        </p:txBody>
      </p:sp>
    </p:spTree>
    <p:extLst>
      <p:ext uri="{BB962C8B-B14F-4D97-AF65-F5344CB8AC3E}">
        <p14:creationId xmlns:p14="http://schemas.microsoft.com/office/powerpoint/2010/main" val="1528782511"/>
      </p:ext>
    </p:extLst>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5400"/>
            <a:ext cx="7467600" cy="533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PH" sz="2800">
              <a:solidFill>
                <a:schemeClr val="tx1"/>
              </a:solidFill>
            </a:endParaRPr>
          </a:p>
        </p:txBody>
      </p:sp>
      <p:sp>
        <p:nvSpPr>
          <p:cNvPr id="4" name="TextBox 3"/>
          <p:cNvSpPr txBox="1"/>
          <p:nvPr/>
        </p:nvSpPr>
        <p:spPr>
          <a:xfrm>
            <a:off x="940526" y="1308463"/>
            <a:ext cx="2996846" cy="461665"/>
          </a:xfrm>
          <a:prstGeom prst="rect">
            <a:avLst/>
          </a:prstGeom>
          <a:noFill/>
        </p:spPr>
        <p:txBody>
          <a:bodyPr wrap="none" rtlCol="0">
            <a:spAutoFit/>
          </a:bodyPr>
          <a:lstStyle/>
          <a:p>
            <a:r>
              <a:rPr lang="en-PH" sz="2400" dirty="0">
                <a:latin typeface="+mn-lt"/>
              </a:rPr>
              <a:t>PSDP Chapter on CRVS</a:t>
            </a:r>
          </a:p>
        </p:txBody>
      </p:sp>
      <p:sp>
        <p:nvSpPr>
          <p:cNvPr id="6" name="TextBox 5"/>
          <p:cNvSpPr txBox="1"/>
          <p:nvPr/>
        </p:nvSpPr>
        <p:spPr>
          <a:xfrm>
            <a:off x="1" y="163975"/>
            <a:ext cx="9144000" cy="954107"/>
          </a:xfrm>
          <a:prstGeom prst="rect">
            <a:avLst/>
          </a:prstGeom>
          <a:noFill/>
        </p:spPr>
        <p:txBody>
          <a:bodyPr wrap="square" rtlCol="0">
            <a:spAutoFit/>
          </a:bodyPr>
          <a:lstStyle/>
          <a:p>
            <a:r>
              <a:rPr lang="en-US" sz="2800" b="1" dirty="0">
                <a:solidFill>
                  <a:srgbClr val="0000FF"/>
                </a:solidFill>
                <a:cs typeface="Arial" pitchFamily="34" charset="0"/>
              </a:rPr>
              <a:t>The evaluation of the quality of civil registration and </a:t>
            </a:r>
          </a:p>
          <a:p>
            <a:r>
              <a:rPr lang="en-US" sz="2800" b="1" dirty="0">
                <a:solidFill>
                  <a:srgbClr val="0000FF"/>
                </a:solidFill>
                <a:cs typeface="Arial" pitchFamily="34" charset="0"/>
              </a:rPr>
              <a:t>vital statistics system</a:t>
            </a:r>
            <a:endParaRPr lang="en-PH" sz="2800" b="1" dirty="0">
              <a:solidFill>
                <a:srgbClr val="0000FF"/>
              </a:solidFill>
            </a:endParaRPr>
          </a:p>
        </p:txBody>
      </p:sp>
      <p:sp>
        <p:nvSpPr>
          <p:cNvPr id="13"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3</a:t>
            </a:fld>
            <a:endParaRPr lang="en-PH" dirty="0"/>
          </a:p>
        </p:txBody>
      </p:sp>
      <p:sp>
        <p:nvSpPr>
          <p:cNvPr id="17" name="Rectangle 16"/>
          <p:cNvSpPr/>
          <p:nvPr/>
        </p:nvSpPr>
        <p:spPr>
          <a:xfrm>
            <a:off x="470263" y="1358537"/>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7</a:t>
            </a:r>
          </a:p>
        </p:txBody>
      </p:sp>
      <p:sp>
        <p:nvSpPr>
          <p:cNvPr id="18" name="Rectangle 17"/>
          <p:cNvSpPr/>
          <p:nvPr/>
        </p:nvSpPr>
        <p:spPr>
          <a:xfrm>
            <a:off x="770965" y="1981200"/>
            <a:ext cx="7467600" cy="533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PH" sz="2400" dirty="0" smtClean="0"/>
              <a:t>  CRS </a:t>
            </a:r>
            <a:r>
              <a:rPr lang="en-PH" sz="2400" dirty="0"/>
              <a:t>database cleaning </a:t>
            </a:r>
          </a:p>
        </p:txBody>
      </p:sp>
      <p:sp>
        <p:nvSpPr>
          <p:cNvPr id="25" name="Rectangle 24"/>
          <p:cNvSpPr/>
          <p:nvPr/>
        </p:nvSpPr>
        <p:spPr>
          <a:xfrm>
            <a:off x="466165" y="2057400"/>
            <a:ext cx="381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PH" b="1" dirty="0"/>
              <a:t>8</a:t>
            </a:r>
          </a:p>
        </p:txBody>
      </p:sp>
      <p:sp>
        <p:nvSpPr>
          <p:cNvPr id="26" name="Rectangle 25"/>
          <p:cNvSpPr/>
          <p:nvPr/>
        </p:nvSpPr>
        <p:spPr>
          <a:xfrm>
            <a:off x="762000" y="2667000"/>
            <a:ext cx="7467600" cy="533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PH" sz="2800">
              <a:solidFill>
                <a:schemeClr val="tx1"/>
              </a:solidFill>
            </a:endParaRPr>
          </a:p>
        </p:txBody>
      </p:sp>
      <p:sp>
        <p:nvSpPr>
          <p:cNvPr id="27" name="Rectangle 26"/>
          <p:cNvSpPr/>
          <p:nvPr/>
        </p:nvSpPr>
        <p:spPr>
          <a:xfrm>
            <a:off x="470262" y="2730137"/>
            <a:ext cx="444137"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PH" b="1" dirty="0" smtClean="0"/>
              <a:t>9</a:t>
            </a:r>
            <a:endParaRPr lang="en-PH" b="1" dirty="0"/>
          </a:p>
        </p:txBody>
      </p:sp>
      <p:sp>
        <p:nvSpPr>
          <p:cNvPr id="9" name="TextBox 8"/>
          <p:cNvSpPr txBox="1"/>
          <p:nvPr/>
        </p:nvSpPr>
        <p:spPr>
          <a:xfrm>
            <a:off x="949491" y="2015924"/>
            <a:ext cx="322524" cy="461665"/>
          </a:xfrm>
          <a:prstGeom prst="rect">
            <a:avLst/>
          </a:prstGeom>
          <a:noFill/>
        </p:spPr>
        <p:txBody>
          <a:bodyPr wrap="none" rtlCol="0">
            <a:spAutoFit/>
          </a:bodyPr>
          <a:lstStyle/>
          <a:p>
            <a:r>
              <a:rPr lang="en-PH" sz="2400" dirty="0" smtClean="0">
                <a:latin typeface="+mn-lt"/>
              </a:rPr>
              <a:t>  </a:t>
            </a:r>
            <a:endParaRPr lang="en-PH" sz="2400" dirty="0">
              <a:latin typeface="+mn-lt"/>
            </a:endParaRPr>
          </a:p>
        </p:txBody>
      </p:sp>
      <p:sp>
        <p:nvSpPr>
          <p:cNvPr id="12" name="TextBox 11"/>
          <p:cNvSpPr txBox="1"/>
          <p:nvPr/>
        </p:nvSpPr>
        <p:spPr>
          <a:xfrm>
            <a:off x="704977" y="2675598"/>
            <a:ext cx="6781800" cy="461665"/>
          </a:xfrm>
          <a:prstGeom prst="rect">
            <a:avLst/>
          </a:prstGeom>
          <a:noFill/>
        </p:spPr>
        <p:txBody>
          <a:bodyPr wrap="square" rtlCol="0">
            <a:spAutoFit/>
          </a:bodyPr>
          <a:lstStyle/>
          <a:p>
            <a:r>
              <a:rPr lang="en-PH" sz="2400" dirty="0" smtClean="0">
                <a:latin typeface="+mn-lt"/>
              </a:rPr>
              <a:t>    Data </a:t>
            </a:r>
            <a:r>
              <a:rPr lang="en-PH" sz="2400" dirty="0">
                <a:latin typeface="+mn-lt"/>
              </a:rPr>
              <a:t>Quality Assessment</a:t>
            </a:r>
          </a:p>
        </p:txBody>
      </p:sp>
      <p:cxnSp>
        <p:nvCxnSpPr>
          <p:cNvPr id="22" name="Straight Connector 21"/>
          <p:cNvCxnSpPr/>
          <p:nvPr/>
        </p:nvCxnSpPr>
        <p:spPr>
          <a:xfrm>
            <a:off x="457200" y="1219200"/>
            <a:ext cx="0" cy="19180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845155"/>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077200" cy="5334000"/>
          </a:xfrm>
        </p:spPr>
        <p:txBody>
          <a:bodyPr>
            <a:noAutofit/>
          </a:bodyPr>
          <a:lstStyle/>
          <a:p>
            <a:pPr marL="0" indent="0">
              <a:buNone/>
            </a:pPr>
            <a:r>
              <a:rPr lang="en-AU" sz="2000" dirty="0" smtClean="0"/>
              <a:t>The maps cover all sub-processes beginning with the declaration of the event (birth or death) until  the statistics from these events are disseminated.  These sub-processes include:</a:t>
            </a:r>
            <a:endParaRPr lang="en-PH" sz="2000" dirty="0" smtClean="0"/>
          </a:p>
          <a:p>
            <a:pPr>
              <a:buNone/>
            </a:pPr>
            <a:endParaRPr lang="en-PH" sz="1000" dirty="0" smtClean="0"/>
          </a:p>
          <a:p>
            <a:pPr>
              <a:buNone/>
            </a:pPr>
            <a:r>
              <a:rPr lang="en-AU" sz="1800" b="1" u="sng" dirty="0" smtClean="0"/>
              <a:t>Civil Registration</a:t>
            </a:r>
            <a:endParaRPr lang="en-PH" sz="1800" b="1" dirty="0" smtClean="0"/>
          </a:p>
          <a:p>
            <a:pPr marL="568325" lvl="0" indent="-333375"/>
            <a:r>
              <a:rPr lang="en-AU" sz="1800" dirty="0" smtClean="0"/>
              <a:t>Declare vital event (include notify and record vital event)</a:t>
            </a:r>
            <a:endParaRPr lang="en-PH" sz="1800" dirty="0" smtClean="0"/>
          </a:p>
          <a:p>
            <a:pPr marL="568325" lvl="0" indent="-333375"/>
            <a:r>
              <a:rPr lang="en-AU" sz="1800" dirty="0" smtClean="0"/>
              <a:t>Validate vital event data</a:t>
            </a:r>
            <a:endParaRPr lang="en-PH" sz="1800" dirty="0" smtClean="0"/>
          </a:p>
          <a:p>
            <a:pPr marL="568325" lvl="0" indent="-333375"/>
            <a:r>
              <a:rPr lang="en-AU" sz="1800" dirty="0" smtClean="0"/>
              <a:t>Register vital event</a:t>
            </a:r>
            <a:endParaRPr lang="en-PH" sz="1800" dirty="0" smtClean="0"/>
          </a:p>
          <a:p>
            <a:pPr marL="568325" lvl="0" indent="-333375"/>
            <a:r>
              <a:rPr lang="en-AU" sz="1800" dirty="0" smtClean="0"/>
              <a:t>Certify vital event</a:t>
            </a:r>
            <a:endParaRPr lang="en-PH" sz="1800" dirty="0" smtClean="0"/>
          </a:p>
          <a:p>
            <a:pPr marL="568325" lvl="0" indent="-333375"/>
            <a:r>
              <a:rPr lang="en-AU" sz="1800" dirty="0" smtClean="0"/>
              <a:t>Generate vital event statistical data</a:t>
            </a:r>
            <a:endParaRPr lang="en-PH" sz="1800" dirty="0" smtClean="0"/>
          </a:p>
          <a:p>
            <a:pPr marL="568325" lvl="0" indent="-333375"/>
            <a:r>
              <a:rPr lang="en-AU" sz="1800" dirty="0" smtClean="0"/>
              <a:t>Store and Archive vital event data</a:t>
            </a:r>
            <a:endParaRPr lang="en-PH" sz="1800" dirty="0" smtClean="0"/>
          </a:p>
          <a:p>
            <a:pPr>
              <a:buNone/>
            </a:pPr>
            <a:endParaRPr lang="en-PH" sz="1000" dirty="0" smtClean="0"/>
          </a:p>
          <a:p>
            <a:pPr>
              <a:buNone/>
            </a:pPr>
            <a:r>
              <a:rPr lang="en-AU" sz="1800" b="1" u="sng" dirty="0" smtClean="0"/>
              <a:t>Vital Statistics</a:t>
            </a:r>
            <a:endParaRPr lang="en-PH" sz="1800" b="1" dirty="0" smtClean="0"/>
          </a:p>
          <a:p>
            <a:pPr marL="568325" lvl="0" indent="-333375"/>
            <a:r>
              <a:rPr lang="en-AU" sz="1800" dirty="0" smtClean="0"/>
              <a:t>Compile vital event statistical data</a:t>
            </a:r>
            <a:endParaRPr lang="en-PH" sz="1800" dirty="0" smtClean="0"/>
          </a:p>
          <a:p>
            <a:pPr marL="568325" lvl="0" indent="-333375"/>
            <a:r>
              <a:rPr lang="en-AU" sz="1800" dirty="0" smtClean="0"/>
              <a:t>Quality control vital event statistical data</a:t>
            </a:r>
            <a:endParaRPr lang="en-PH" sz="1800" dirty="0" smtClean="0"/>
          </a:p>
          <a:p>
            <a:pPr marL="568325" lvl="0" indent="-333375"/>
            <a:r>
              <a:rPr lang="en-AU" sz="1800" dirty="0" smtClean="0"/>
              <a:t>Generate vital event statistical data</a:t>
            </a:r>
            <a:endParaRPr lang="en-PH" sz="1800" dirty="0" smtClean="0"/>
          </a:p>
          <a:p>
            <a:pPr marL="568325" lvl="0" indent="-333375"/>
            <a:r>
              <a:rPr lang="en-AU" sz="1800" dirty="0" smtClean="0"/>
              <a:t>Disseminate vital event statistical data</a:t>
            </a:r>
            <a:endParaRPr lang="en-PH" sz="1800" dirty="0" smtClean="0"/>
          </a:p>
          <a:p>
            <a:pPr>
              <a:buNone/>
            </a:pPr>
            <a:endParaRPr lang="en-PH" sz="1800"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30</a:t>
            </a:fld>
            <a:endParaRPr lang="en-PH"/>
          </a:p>
        </p:txBody>
      </p:sp>
      <p:sp>
        <p:nvSpPr>
          <p:cNvPr id="2" name="TextBox 1"/>
          <p:cNvSpPr txBox="1"/>
          <p:nvPr/>
        </p:nvSpPr>
        <p:spPr>
          <a:xfrm>
            <a:off x="304800" y="304800"/>
            <a:ext cx="4953000" cy="861774"/>
          </a:xfrm>
          <a:prstGeom prst="rect">
            <a:avLst/>
          </a:prstGeom>
          <a:noFill/>
        </p:spPr>
        <p:txBody>
          <a:bodyPr wrap="square" rtlCol="0">
            <a:spAutoFit/>
          </a:bodyPr>
          <a:lstStyle/>
          <a:p>
            <a:r>
              <a:rPr lang="en-PH" sz="3200" b="1" dirty="0">
                <a:solidFill>
                  <a:srgbClr val="0000FF"/>
                </a:solidFill>
                <a:latin typeface="+mn-lt"/>
              </a:rPr>
              <a:t>Enterprise Architecture</a:t>
            </a:r>
          </a:p>
          <a:p>
            <a:endParaRPr lang="en-GB" dirty="0"/>
          </a:p>
        </p:txBody>
      </p:sp>
    </p:spTree>
    <p:extLst>
      <p:ext uri="{BB962C8B-B14F-4D97-AF65-F5344CB8AC3E}">
        <p14:creationId xmlns:p14="http://schemas.microsoft.com/office/powerpoint/2010/main" val="3208010470"/>
      </p:ext>
    </p:extLst>
  </p:cSld>
  <p:clrMapOvr>
    <a:masterClrMapping/>
  </p:clrMapOvr>
  <p:transition advClick="0" advTm="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3276600" cy="1600199"/>
          </a:xfrm>
        </p:spPr>
        <p:txBody>
          <a:bodyPr>
            <a:noAutofit/>
          </a:bodyPr>
          <a:lstStyle/>
          <a:p>
            <a:pPr>
              <a:buNone/>
            </a:pPr>
            <a:r>
              <a:rPr lang="en-PH" sz="5000" b="1" dirty="0" smtClean="0"/>
              <a:t>Conduct              of NWCR</a:t>
            </a:r>
          </a:p>
          <a:p>
            <a:pPr>
              <a:buNone/>
            </a:pPr>
            <a:endParaRPr lang="en-PH" sz="5000" b="1"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31</a:t>
            </a:fld>
            <a:endParaRPr lang="en-PH"/>
          </a:p>
        </p:txBody>
      </p:sp>
      <p:pic>
        <p:nvPicPr>
          <p:cNvPr id="6" name="Picture 5" descr="For powerpoint.jpg"/>
          <p:cNvPicPr>
            <a:picLocks noChangeAspect="1"/>
          </p:cNvPicPr>
          <p:nvPr/>
        </p:nvPicPr>
        <p:blipFill>
          <a:blip r:embed="rId2" cstate="print"/>
          <a:stretch>
            <a:fillRect/>
          </a:stretch>
        </p:blipFill>
        <p:spPr>
          <a:xfrm>
            <a:off x="3124200" y="1447800"/>
            <a:ext cx="5791200" cy="4343400"/>
          </a:xfrm>
          <a:prstGeom prst="rect">
            <a:avLst/>
          </a:prstGeom>
        </p:spPr>
      </p:pic>
    </p:spTree>
    <p:extLst>
      <p:ext uri="{BB962C8B-B14F-4D97-AF65-F5344CB8AC3E}">
        <p14:creationId xmlns:p14="http://schemas.microsoft.com/office/powerpoint/2010/main" val="3792610695"/>
      </p:ext>
    </p:extLst>
  </p:cSld>
  <p:clrMapOvr>
    <a:masterClrMapping/>
  </p:clrMapOvr>
  <p:transition advClick="0"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81000" y="1219200"/>
            <a:ext cx="8229600" cy="4525963"/>
          </a:xfrm>
        </p:spPr>
        <p:txBody>
          <a:bodyPr>
            <a:normAutofit fontScale="92500"/>
          </a:bodyPr>
          <a:lstStyle/>
          <a:p>
            <a:pPr marL="0" indent="0">
              <a:buNone/>
            </a:pPr>
            <a:r>
              <a:rPr lang="en-PH" sz="2400" b="1" dirty="0"/>
              <a:t>Continuous capacity building of CRVS Stakeholders </a:t>
            </a:r>
          </a:p>
          <a:p>
            <a:pPr eaLnBrk="1" hangingPunct="1"/>
            <a:endParaRPr lang="en-PH" sz="2400" dirty="0" smtClean="0">
              <a:latin typeface="Calibri" pitchFamily="34" charset="0"/>
            </a:endParaRPr>
          </a:p>
          <a:p>
            <a:pPr eaLnBrk="1" hangingPunct="1"/>
            <a:r>
              <a:rPr lang="en-PH" sz="2400" dirty="0" smtClean="0">
                <a:latin typeface="Calibri" pitchFamily="34" charset="0"/>
              </a:rPr>
              <a:t>PSA is now on its 9</a:t>
            </a:r>
            <a:r>
              <a:rPr lang="en-PH" sz="2400" baseline="30000" dirty="0" smtClean="0">
                <a:latin typeface="Calibri" pitchFamily="34" charset="0"/>
              </a:rPr>
              <a:t>th</a:t>
            </a:r>
            <a:r>
              <a:rPr lang="en-PH" sz="2400" dirty="0" smtClean="0">
                <a:latin typeface="Calibri" pitchFamily="34" charset="0"/>
              </a:rPr>
              <a:t> series of the biennial National Workshop on Civil Registration (NWCR) in 2015 while the National Convention of Solemnizing Officers (NCSO) is on its 10</a:t>
            </a:r>
            <a:r>
              <a:rPr lang="en-PH" sz="2400" baseline="30000" dirty="0" smtClean="0">
                <a:latin typeface="Calibri" pitchFamily="34" charset="0"/>
              </a:rPr>
              <a:t>th</a:t>
            </a:r>
            <a:r>
              <a:rPr lang="en-PH" sz="2400" dirty="0" smtClean="0">
                <a:latin typeface="Calibri" pitchFamily="34" charset="0"/>
              </a:rPr>
              <a:t> series by 2016.</a:t>
            </a:r>
          </a:p>
          <a:p>
            <a:pPr eaLnBrk="1" hangingPunct="1"/>
            <a:endParaRPr lang="en-PH" sz="2400" dirty="0" smtClean="0">
              <a:latin typeface="Calibri" pitchFamily="34" charset="0"/>
            </a:endParaRPr>
          </a:p>
          <a:p>
            <a:pPr eaLnBrk="1" hangingPunct="1"/>
            <a:r>
              <a:rPr lang="en-PH" sz="2400" dirty="0" smtClean="0">
                <a:latin typeface="Calibri" pitchFamily="34" charset="0"/>
              </a:rPr>
              <a:t>The NWCR and NCSO aims to provide a venue for civil registrars, solemnizing officers, and other civil registration stakeholders to discuss issues and concerns on civil registration, share their best practices and experiences, and update them regarding new laws, policies, and rules on regulations on civil registration and vital statistics.</a:t>
            </a:r>
          </a:p>
          <a:p>
            <a:pPr eaLnBrk="1" hangingPunct="1"/>
            <a:endParaRPr lang="en-US" sz="2400" dirty="0" smtClean="0">
              <a:latin typeface="Calibri" pitchFamily="34" charset="0"/>
            </a:endParaRPr>
          </a:p>
          <a:p>
            <a:pPr eaLnBrk="1" hangingPunct="1"/>
            <a:endParaRPr lang="en-US" sz="2400" dirty="0" smtClean="0">
              <a:latin typeface="Calibri" pitchFamily="34" charset="0"/>
            </a:endParaRPr>
          </a:p>
          <a:p>
            <a:pPr eaLnBrk="1" hangingPunct="1"/>
            <a:endParaRPr lang="en-US" sz="2400" dirty="0" smtClean="0">
              <a:latin typeface="Calibri" pitchFamily="34" charset="0"/>
            </a:endParaRPr>
          </a:p>
          <a:p>
            <a:pPr eaLnBrk="1" hangingPunct="1"/>
            <a:endParaRPr lang="en-US" sz="2400" dirty="0" smtClean="0">
              <a:latin typeface="Calibri" pitchFamily="34" charset="0"/>
            </a:endParaRPr>
          </a:p>
        </p:txBody>
      </p:sp>
      <p:sp>
        <p:nvSpPr>
          <p:cNvPr id="2" name="TextBox 1"/>
          <p:cNvSpPr txBox="1"/>
          <p:nvPr/>
        </p:nvSpPr>
        <p:spPr>
          <a:xfrm>
            <a:off x="304800" y="304800"/>
            <a:ext cx="8153400" cy="800219"/>
          </a:xfrm>
          <a:prstGeom prst="rect">
            <a:avLst/>
          </a:prstGeom>
          <a:noFill/>
        </p:spPr>
        <p:txBody>
          <a:bodyPr wrap="square" rtlCol="0">
            <a:spAutoFit/>
          </a:bodyPr>
          <a:lstStyle/>
          <a:p>
            <a:r>
              <a:rPr lang="en-PH" sz="2800" b="1" dirty="0" smtClean="0">
                <a:latin typeface="+mn-lt"/>
              </a:rPr>
              <a:t>National Workshop on Civil Registration (NWCR)</a:t>
            </a:r>
            <a:endParaRPr lang="en-PH" sz="2800" b="1" dirty="0">
              <a:latin typeface="+mn-lt"/>
            </a:endParaRPr>
          </a:p>
          <a:p>
            <a:endParaRPr lang="en-GB" dirty="0"/>
          </a:p>
        </p:txBody>
      </p:sp>
    </p:spTree>
    <p:extLst>
      <p:ext uri="{BB962C8B-B14F-4D97-AF65-F5344CB8AC3E}">
        <p14:creationId xmlns:p14="http://schemas.microsoft.com/office/powerpoint/2010/main" val="1108880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91000" cy="4648200"/>
          </a:xfrm>
        </p:spPr>
        <p:txBody>
          <a:bodyPr>
            <a:noAutofit/>
          </a:bodyPr>
          <a:lstStyle/>
          <a:p>
            <a:pPr>
              <a:buNone/>
            </a:pPr>
            <a:r>
              <a:rPr lang="en-PH" sz="4400" b="1" dirty="0" smtClean="0"/>
              <a:t>Philippines</a:t>
            </a:r>
          </a:p>
          <a:p>
            <a:pPr>
              <a:buNone/>
            </a:pPr>
            <a:r>
              <a:rPr lang="en-PH" sz="4400" b="1" dirty="0" smtClean="0"/>
              <a:t>Statistical</a:t>
            </a:r>
          </a:p>
          <a:p>
            <a:pPr>
              <a:buNone/>
            </a:pPr>
            <a:r>
              <a:rPr lang="en-PH" sz="4400" b="1" dirty="0" smtClean="0"/>
              <a:t>Development</a:t>
            </a:r>
          </a:p>
          <a:p>
            <a:pPr>
              <a:buNone/>
            </a:pPr>
            <a:r>
              <a:rPr lang="en-PH" sz="4400" b="1" dirty="0" smtClean="0"/>
              <a:t>Plans (PSDP)</a:t>
            </a:r>
          </a:p>
          <a:p>
            <a:pPr>
              <a:buNone/>
            </a:pPr>
            <a:r>
              <a:rPr lang="en-PH" sz="4400" b="1" dirty="0" smtClean="0"/>
              <a:t>Chapter </a:t>
            </a:r>
            <a:r>
              <a:rPr lang="en-PH" sz="4400" b="1" dirty="0" smtClean="0"/>
              <a:t>on </a:t>
            </a:r>
            <a:endParaRPr lang="en-PH" sz="4400" b="1" dirty="0" smtClean="0"/>
          </a:p>
          <a:p>
            <a:pPr>
              <a:buNone/>
            </a:pPr>
            <a:r>
              <a:rPr lang="en-PH" sz="4400" b="1" dirty="0" smtClean="0"/>
              <a:t>CRVS</a:t>
            </a:r>
            <a:endParaRPr lang="en-PH" sz="4400" b="1" dirty="0" smtClean="0"/>
          </a:p>
          <a:p>
            <a:pPr>
              <a:buNone/>
            </a:pPr>
            <a:endParaRPr lang="en-PH" sz="5000" b="1"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33</a:t>
            </a:fld>
            <a:endParaRPr lang="en-PH"/>
          </a:p>
        </p:txBody>
      </p:sp>
      <p:pic>
        <p:nvPicPr>
          <p:cNvPr id="86019" name="Picture 3" descr="G:\vietnam\icon-books.png"/>
          <p:cNvPicPr>
            <a:picLocks noChangeAspect="1" noChangeArrowheads="1"/>
          </p:cNvPicPr>
          <p:nvPr/>
        </p:nvPicPr>
        <p:blipFill>
          <a:blip r:embed="rId2" cstate="print"/>
          <a:srcRect/>
          <a:stretch>
            <a:fillRect/>
          </a:stretch>
        </p:blipFill>
        <p:spPr bwMode="auto">
          <a:xfrm>
            <a:off x="3429000" y="1295400"/>
            <a:ext cx="5067300" cy="5067300"/>
          </a:xfrm>
          <a:prstGeom prst="rect">
            <a:avLst/>
          </a:prstGeom>
          <a:noFill/>
        </p:spPr>
      </p:pic>
    </p:spTree>
    <p:extLst>
      <p:ext uri="{BB962C8B-B14F-4D97-AF65-F5344CB8AC3E}">
        <p14:creationId xmlns:p14="http://schemas.microsoft.com/office/powerpoint/2010/main" val="3234719200"/>
      </p:ext>
    </p:extLst>
  </p:cSld>
  <p:clrMapOvr>
    <a:masterClrMapping/>
  </p:clrMapOvr>
  <p:transition advClick="0" advTm="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674812" y="1143000"/>
            <a:ext cx="5751513" cy="409575"/>
          </a:xfrm>
        </p:spPr>
        <p:txBody>
          <a:bodyPr>
            <a:normAutofit fontScale="77500" lnSpcReduction="20000"/>
          </a:bodyPr>
          <a:lstStyle/>
          <a:p>
            <a:pPr marL="0" indent="0" eaLnBrk="1" hangingPunct="1">
              <a:buFont typeface="Arial" pitchFamily="34" charset="0"/>
              <a:buNone/>
            </a:pPr>
            <a:r>
              <a:rPr lang="en-US" altLang="en-US" dirty="0" smtClean="0"/>
              <a:t>Major Sections of the PSDP 2018-2023</a:t>
            </a:r>
          </a:p>
        </p:txBody>
      </p:sp>
      <p:sp>
        <p:nvSpPr>
          <p:cNvPr id="10244" name="Slide Number Placeholder 3"/>
          <p:cNvSpPr>
            <a:spLocks noGrp="1"/>
          </p:cNvSpPr>
          <p:nvPr>
            <p:ph type="sldNum" sz="quarter" idx="12"/>
          </p:nvPr>
        </p:nvSpPr>
        <p:spPr bwMode="auto">
          <a:noFill/>
          <a:ln>
            <a:miter lim="800000"/>
            <a:headEnd/>
            <a:tailEnd/>
          </a:ln>
        </p:spPr>
        <p:txBody>
          <a:bodyPr/>
          <a:lstStyle/>
          <a:p>
            <a:fld id="{8093CFC4-5960-46A3-BE54-7795F7D8CA56}" type="slidenum">
              <a:rPr lang="en-US" altLang="en-US"/>
              <a:pPr/>
              <a:t>34</a:t>
            </a:fld>
            <a:endParaRPr lang="en-US" altLang="en-US"/>
          </a:p>
        </p:txBody>
      </p:sp>
      <p:graphicFrame>
        <p:nvGraphicFramePr>
          <p:cNvPr id="5" name="Table 4">
            <a:extLst/>
          </p:cNvPr>
          <p:cNvGraphicFramePr>
            <a:graphicFrameLocks noGrp="1"/>
          </p:cNvGraphicFramePr>
          <p:nvPr>
            <p:extLst>
              <p:ext uri="{D42A27DB-BD31-4B8C-83A1-F6EECF244321}">
                <p14:modId xmlns:p14="http://schemas.microsoft.com/office/powerpoint/2010/main" val="3963494361"/>
              </p:ext>
            </p:extLst>
          </p:nvPr>
        </p:nvGraphicFramePr>
        <p:xfrm>
          <a:off x="796925" y="1606550"/>
          <a:ext cx="7356475" cy="4794250"/>
        </p:xfrm>
        <a:graphic>
          <a:graphicData uri="http://schemas.openxmlformats.org/drawingml/2006/table">
            <a:tbl>
              <a:tblPr/>
              <a:tblGrid>
                <a:gridCol w="7356475">
                  <a:extLst>
                    <a:ext uri="{9D8B030D-6E8A-4147-A177-3AD203B41FA5}">
                      <a16:colId xmlns:a16="http://schemas.microsoft.com/office/drawing/2014/main" xmlns="" val="20000"/>
                    </a:ext>
                  </a:extLst>
                </a:gridCol>
              </a:tblGrid>
              <a:tr h="40450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Clusters/ Chapters</a:t>
                      </a:r>
                    </a:p>
                  </a:txBody>
                  <a:tcPr marL="91444" marR="91444"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07293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00050" marR="0" lvl="0" indent="-400050" algn="l" defTabSz="914400" rtl="0" eaLnBrk="1" fontAlgn="base" latinLnBrk="0" hangingPunct="1">
                        <a:lnSpc>
                          <a:spcPct val="100000"/>
                        </a:lnSpc>
                        <a:spcBef>
                          <a:spcPct val="0"/>
                        </a:spcBef>
                        <a:spcAft>
                          <a:spcPct val="0"/>
                        </a:spcAft>
                        <a:buClrTx/>
                        <a:buSzTx/>
                        <a:buFontTx/>
                        <a:buAutoNum type="romanUcPeriod"/>
                        <a:tabLst/>
                      </a:pPr>
                      <a:r>
                        <a:rPr kumimoji="0" lang="en-US" altLang="en-US"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PSS-Wide Concerns</a:t>
                      </a: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1   – Management and Coordination of the PSS</a:t>
                      </a: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2   – Statistical capacity development </a:t>
                      </a:r>
                    </a:p>
                    <a:p>
                      <a:pPr marL="2228850" marR="0" lvl="4"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Human Resource development</a:t>
                      </a:r>
                    </a:p>
                    <a:p>
                      <a:pPr marL="2228850" marR="0" lvl="4"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Statistical Research and development</a:t>
                      </a:r>
                    </a:p>
                    <a:p>
                      <a:pPr marL="74295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3   – Statistical information management and </a:t>
                      </a:r>
                    </a:p>
                    <a:p>
                      <a:pPr marL="74295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dissemination</a:t>
                      </a:r>
                    </a:p>
                    <a:p>
                      <a:pPr marL="74295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4   – International Cooperation</a:t>
                      </a:r>
                    </a:p>
                  </a:txBody>
                  <a:tcPr marL="91444" marR="91444"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r h="231681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00050" marR="0" lvl="0" indent="-400050" algn="l" defTabSz="914400" rtl="0" eaLnBrk="1" fontAlgn="base" latinLnBrk="0" hangingPunct="1">
                        <a:lnSpc>
                          <a:spcPct val="100000"/>
                        </a:lnSpc>
                        <a:spcBef>
                          <a:spcPct val="0"/>
                        </a:spcBef>
                        <a:spcAft>
                          <a:spcPct val="0"/>
                        </a:spcAft>
                        <a:buClrTx/>
                        <a:buSzTx/>
                        <a:buFontTx/>
                        <a:buAutoNum type="romanUcPeriod" startAt="2"/>
                        <a:tabLst/>
                      </a:pPr>
                      <a:r>
                        <a:rPr kumimoji="0" lang="en-US" altLang="en-US"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Demographic and Social Statistics</a:t>
                      </a: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5   – Population and housing statistics</a:t>
                      </a: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Chapter 6   – Civil registration and vital statistics</a:t>
                      </a: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7   – Labor and employment statistics</a:t>
                      </a: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8   – Education and culture statistics</a:t>
                      </a: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9   – Health and nutrition statistics</a:t>
                      </a: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10 – Social protection statistics </a:t>
                      </a: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11 – Security, justice and peace statistics</a:t>
                      </a:r>
                    </a:p>
                    <a:p>
                      <a:pPr marL="742950" marR="0" lvl="1"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Chapter 12 – Governance statistics</a:t>
                      </a:r>
                    </a:p>
                  </a:txBody>
                  <a:tcPr marL="91444" marR="91444"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2"/>
                  </a:ext>
                </a:extLst>
              </a:tr>
            </a:tbl>
          </a:graphicData>
        </a:graphic>
      </p:graphicFrame>
      <p:sp>
        <p:nvSpPr>
          <p:cNvPr id="2" name="Rounded Rectangle 1"/>
          <p:cNvSpPr/>
          <p:nvPr/>
        </p:nvSpPr>
        <p:spPr>
          <a:xfrm>
            <a:off x="5815012" y="3784600"/>
            <a:ext cx="436563" cy="2063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n</a:t>
            </a:r>
            <a:r>
              <a:rPr lang="en-US" sz="1000" b="1" dirty="0">
                <a:ln w="0"/>
                <a:solidFill>
                  <a:schemeClr val="tx1"/>
                </a:solidFill>
                <a:effectLst>
                  <a:outerShdw blurRad="38100" dist="19050" dir="2700000" algn="tl" rotWithShape="0">
                    <a:schemeClr val="dk1">
                      <a:alpha val="40000"/>
                    </a:schemeClr>
                  </a:outerShdw>
                </a:effectLst>
              </a:rPr>
              <a:t>ew</a:t>
            </a:r>
            <a:endParaRPr lang="en-US" sz="1000" b="1" dirty="0">
              <a:solidFill>
                <a:schemeClr val="tx1"/>
              </a:solidFill>
            </a:endParaRPr>
          </a:p>
        </p:txBody>
      </p:sp>
      <p:sp>
        <p:nvSpPr>
          <p:cNvPr id="3" name="5-Point Star 2"/>
          <p:cNvSpPr/>
          <p:nvPr/>
        </p:nvSpPr>
        <p:spPr>
          <a:xfrm>
            <a:off x="5703887" y="3713163"/>
            <a:ext cx="223838" cy="17462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304800" y="228600"/>
            <a:ext cx="5663345" cy="584775"/>
          </a:xfrm>
          <a:prstGeom prst="rect">
            <a:avLst/>
          </a:prstGeom>
          <a:noFill/>
        </p:spPr>
        <p:txBody>
          <a:bodyPr wrap="none" rtlCol="0">
            <a:spAutoFit/>
          </a:bodyPr>
          <a:lstStyle/>
          <a:p>
            <a:r>
              <a:rPr lang="en-PH" sz="3200" b="1" dirty="0" smtClean="0">
                <a:solidFill>
                  <a:srgbClr val="0000FF"/>
                </a:solidFill>
                <a:latin typeface="+mn-lt"/>
              </a:rPr>
              <a:t>Chapters of the PSDP 2018-2023</a:t>
            </a:r>
            <a:endParaRPr lang="en-PH" sz="3200" b="1" dirty="0">
              <a:solidFill>
                <a:srgbClr val="0000FF"/>
              </a:solidFill>
              <a:latin typeface="+mn-lt"/>
            </a:endParaRPr>
          </a:p>
        </p:txBody>
      </p:sp>
    </p:spTree>
    <p:extLst>
      <p:ext uri="{BB962C8B-B14F-4D97-AF65-F5344CB8AC3E}">
        <p14:creationId xmlns:p14="http://schemas.microsoft.com/office/powerpoint/2010/main" val="1966555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28650" y="958850"/>
            <a:ext cx="7886700" cy="641350"/>
          </a:xfrm>
        </p:spPr>
        <p:txBody>
          <a:bodyPr/>
          <a:lstStyle/>
          <a:p>
            <a:pPr eaLnBrk="1" hangingPunct="1"/>
            <a:r>
              <a:rPr lang="en-US" altLang="en-US" sz="2400" b="1" smtClean="0"/>
              <a:t>II. Scope and Coverage</a:t>
            </a:r>
          </a:p>
        </p:txBody>
      </p:sp>
      <p:sp>
        <p:nvSpPr>
          <p:cNvPr id="26627" name="Slide Number Placeholder 3"/>
          <p:cNvSpPr>
            <a:spLocks noGrp="1"/>
          </p:cNvSpPr>
          <p:nvPr>
            <p:ph type="sldNum" sz="quarter" idx="12"/>
          </p:nvPr>
        </p:nvSpPr>
        <p:spPr bwMode="auto">
          <a:noFill/>
          <a:ln>
            <a:miter lim="800000"/>
            <a:headEnd/>
            <a:tailEnd/>
          </a:ln>
        </p:spPr>
        <p:txBody>
          <a:bodyPr/>
          <a:lstStyle/>
          <a:p>
            <a:fld id="{D6368C18-66A2-4A6C-96F3-AB06E84D6E07}" type="slidenum">
              <a:rPr lang="en-US" altLang="en-US"/>
              <a:pPr/>
              <a:t>35</a:t>
            </a:fld>
            <a:endParaRPr lang="en-US" altLang="en-US"/>
          </a:p>
        </p:txBody>
      </p:sp>
      <p:graphicFrame>
        <p:nvGraphicFramePr>
          <p:cNvPr id="5" name="Table 4">
            <a:extLst/>
          </p:cNvPr>
          <p:cNvGraphicFramePr>
            <a:graphicFrameLocks noGrp="1"/>
          </p:cNvGraphicFramePr>
          <p:nvPr>
            <p:extLst>
              <p:ext uri="{D42A27DB-BD31-4B8C-83A1-F6EECF244321}">
                <p14:modId xmlns:p14="http://schemas.microsoft.com/office/powerpoint/2010/main" val="3017222924"/>
              </p:ext>
            </p:extLst>
          </p:nvPr>
        </p:nvGraphicFramePr>
        <p:xfrm>
          <a:off x="373063" y="1544638"/>
          <a:ext cx="8397875" cy="3465655"/>
        </p:xfrm>
        <a:graphic>
          <a:graphicData uri="http://schemas.openxmlformats.org/drawingml/2006/table">
            <a:tbl>
              <a:tblPr/>
              <a:tblGrid>
                <a:gridCol w="8397875">
                  <a:extLst>
                    <a:ext uri="{9D8B030D-6E8A-4147-A177-3AD203B41FA5}">
                      <a16:colId xmlns:a16="http://schemas.microsoft.com/office/drawing/2014/main" xmlns="" val="20000"/>
                    </a:ext>
                  </a:extLst>
                </a:gridCol>
              </a:tblGrid>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indent="0" eaLnBrk="1" hangingPunct="1">
                        <a:buFont typeface="Arial" panose="020B0604020202020204" pitchFamily="34" charset="0"/>
                        <a:buNone/>
                      </a:pPr>
                      <a:r>
                        <a:rPr lang="en-PH" altLang="en-US" sz="1800" b="1" dirty="0">
                          <a:latin typeface="Arial" panose="020B0604020202020204" pitchFamily="34" charset="0"/>
                          <a:cs typeface="Arial" panose="020B0604020202020204" pitchFamily="34" charset="0"/>
                        </a:rPr>
                        <a:t>CLUSTER 2 – DEMOGRAPHIC AND SOCIAL STATISTICS</a:t>
                      </a:r>
                      <a:endParaRPr lang="en-US" altLang="en-US" sz="1800" b="1" dirty="0">
                        <a:latin typeface="Arial" panose="020B0604020202020204" pitchFamily="34" charset="0"/>
                        <a:ea typeface="Verdana" panose="020B0604030504040204" pitchFamily="34" charset="0"/>
                        <a:cs typeface="Arial" panose="020B0604020202020204" pitchFamily="34"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8497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2575" marR="0" lvl="0" indent="-282575" algn="l" defTabSz="914400" rtl="0" eaLnBrk="1" fontAlgn="base" latinLnBrk="0" hangingPunct="1">
                        <a:lnSpc>
                          <a:spcPct val="100000"/>
                        </a:lnSpc>
                        <a:spcBef>
                          <a:spcPct val="0"/>
                        </a:spcBef>
                        <a:spcAft>
                          <a:spcPct val="0"/>
                        </a:spcAft>
                        <a:buClrTx/>
                        <a:buSzTx/>
                        <a:buFontTx/>
                        <a:buNone/>
                        <a:tabLst/>
                      </a:pPr>
                      <a:r>
                        <a:rPr kumimoji="0" lang="en-PH" altLang="en-US" sz="1800" b="1" i="0" u="sng"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Chapter 6 - Civil registration and vital statistics</a:t>
                      </a:r>
                      <a:endParaRPr kumimoji="0" lang="en-US" altLang="en-US" sz="1600" b="1" i="0" u="sng"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r h="7032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Concerned IACs: </a:t>
                      </a: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IAC on Civil Registration and Vital Statistics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IAC on Population and Housing Statistics</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2"/>
                  </a:ext>
                </a:extLst>
              </a:tr>
              <a:tr h="16495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Scope and Coverage: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PH"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Civil registration systems, documents, guidelines and processes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PH"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PH"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Births, deaths, and </a:t>
                      </a:r>
                      <a:r>
                        <a:rPr kumimoji="0" lang="en-PH" altLang="en-US" sz="18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marriages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PH" altLang="en-US" sz="18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altLang="en-US" sz="18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Targets/Indicators</a:t>
                      </a:r>
                      <a:endParaRPr kumimoji="0" lang="en-US" altLang="en-US" sz="1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304800" y="228600"/>
            <a:ext cx="5663345" cy="584775"/>
          </a:xfrm>
          <a:prstGeom prst="rect">
            <a:avLst/>
          </a:prstGeom>
          <a:noFill/>
        </p:spPr>
        <p:txBody>
          <a:bodyPr wrap="none" rtlCol="0">
            <a:spAutoFit/>
          </a:bodyPr>
          <a:lstStyle/>
          <a:p>
            <a:r>
              <a:rPr lang="en-PH" sz="3200" b="1" dirty="0" smtClean="0">
                <a:solidFill>
                  <a:srgbClr val="0000FF"/>
                </a:solidFill>
                <a:latin typeface="+mn-lt"/>
              </a:rPr>
              <a:t>Chapters of the PSDP 2018-2023</a:t>
            </a:r>
            <a:endParaRPr lang="en-PH" sz="3200" b="1" dirty="0">
              <a:solidFill>
                <a:srgbClr val="0000FF"/>
              </a:solidFill>
              <a:latin typeface="+mn-lt"/>
            </a:endParaRPr>
          </a:p>
        </p:txBody>
      </p:sp>
    </p:spTree>
    <p:extLst>
      <p:ext uri="{BB962C8B-B14F-4D97-AF65-F5344CB8AC3E}">
        <p14:creationId xmlns:p14="http://schemas.microsoft.com/office/powerpoint/2010/main" val="15415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bwMode="auto">
          <a:noFill/>
          <a:ln>
            <a:miter lim="800000"/>
            <a:headEnd/>
            <a:tailEnd/>
          </a:ln>
        </p:spPr>
        <p:txBody>
          <a:bodyPr/>
          <a:lstStyle/>
          <a:p>
            <a:fld id="{D6368C18-66A2-4A6C-96F3-AB06E84D6E07}" type="slidenum">
              <a:rPr lang="en-US" altLang="en-US"/>
              <a:pPr/>
              <a:t>36</a:t>
            </a:fld>
            <a:endParaRPr lang="en-US" altLang="en-US"/>
          </a:p>
        </p:txBody>
      </p:sp>
      <p:sp>
        <p:nvSpPr>
          <p:cNvPr id="3" name="TextBox 2"/>
          <p:cNvSpPr txBox="1"/>
          <p:nvPr/>
        </p:nvSpPr>
        <p:spPr>
          <a:xfrm>
            <a:off x="394855" y="1012686"/>
            <a:ext cx="7834745" cy="6186309"/>
          </a:xfrm>
          <a:prstGeom prst="rect">
            <a:avLst/>
          </a:prstGeom>
          <a:noFill/>
        </p:spPr>
        <p:txBody>
          <a:bodyPr wrap="square" rtlCol="0">
            <a:spAutoFit/>
          </a:bodyPr>
          <a:lstStyle/>
          <a:p>
            <a:pPr marL="285750" indent="-285750">
              <a:buFont typeface="Arial" pitchFamily="34" charset="0"/>
              <a:buChar char="•"/>
            </a:pPr>
            <a:r>
              <a:rPr lang="en-PH" sz="3600" dirty="0" smtClean="0">
                <a:latin typeface="+mn-lt"/>
              </a:rPr>
              <a:t>PSDP Plans/Targets/indicator</a:t>
            </a:r>
          </a:p>
          <a:p>
            <a:pPr marL="285750" indent="-285750">
              <a:buFont typeface="Arial" pitchFamily="34" charset="0"/>
              <a:buChar char="•"/>
            </a:pPr>
            <a:endParaRPr lang="en-PH" sz="3600" dirty="0">
              <a:latin typeface="+mn-lt"/>
            </a:endParaRPr>
          </a:p>
          <a:p>
            <a:pPr marL="285750" indent="-285750">
              <a:buFont typeface="Arial" pitchFamily="34" charset="0"/>
              <a:buChar char="•"/>
            </a:pPr>
            <a:r>
              <a:rPr lang="en-PH" sz="3600" dirty="0" smtClean="0">
                <a:latin typeface="+mn-lt"/>
              </a:rPr>
              <a:t>Philippines CRVS Decade Strategic Plans and Targets</a:t>
            </a:r>
          </a:p>
          <a:p>
            <a:pPr marL="285750" indent="-285750">
              <a:buFont typeface="Arial" pitchFamily="34" charset="0"/>
              <a:buChar char="•"/>
            </a:pPr>
            <a:endParaRPr lang="en-PH" sz="3600" dirty="0" smtClean="0">
              <a:latin typeface="+mn-lt"/>
            </a:endParaRPr>
          </a:p>
          <a:p>
            <a:pPr marL="285750" indent="-285750">
              <a:buFont typeface="Arial" pitchFamily="34" charset="0"/>
              <a:buChar char="•"/>
            </a:pPr>
            <a:r>
              <a:rPr lang="en-PH" sz="3600" dirty="0" smtClean="0">
                <a:latin typeface="+mn-lt"/>
              </a:rPr>
              <a:t>PSA Strategic Plans/Goals/Thrusts (2 Goals and 12 Strategic Thrusts)</a:t>
            </a:r>
          </a:p>
          <a:p>
            <a:pPr marL="285750" indent="-285750">
              <a:buFont typeface="Arial" pitchFamily="34" charset="0"/>
              <a:buChar char="•"/>
            </a:pPr>
            <a:endParaRPr lang="en-PH" sz="3600" dirty="0">
              <a:latin typeface="+mn-lt"/>
            </a:endParaRPr>
          </a:p>
          <a:p>
            <a:pPr marL="285750" indent="-285750">
              <a:buFont typeface="Arial" pitchFamily="34" charset="0"/>
              <a:buChar char="•"/>
            </a:pPr>
            <a:r>
              <a:rPr lang="en-PH" sz="3600" dirty="0" smtClean="0">
                <a:latin typeface="+mn-lt"/>
              </a:rPr>
              <a:t>PSA Civil Registration Service Work Programs &amp; Targets</a:t>
            </a:r>
          </a:p>
          <a:p>
            <a:endParaRPr lang="en-PH" dirty="0"/>
          </a:p>
          <a:p>
            <a:endParaRPr lang="en-GB" dirty="0"/>
          </a:p>
        </p:txBody>
      </p:sp>
      <p:sp>
        <p:nvSpPr>
          <p:cNvPr id="4" name="TextBox 3"/>
          <p:cNvSpPr txBox="1"/>
          <p:nvPr/>
        </p:nvSpPr>
        <p:spPr>
          <a:xfrm>
            <a:off x="394855" y="304800"/>
            <a:ext cx="4953000" cy="707886"/>
          </a:xfrm>
          <a:prstGeom prst="rect">
            <a:avLst/>
          </a:prstGeom>
          <a:noFill/>
        </p:spPr>
        <p:txBody>
          <a:bodyPr wrap="square" rtlCol="0">
            <a:spAutoFit/>
          </a:bodyPr>
          <a:lstStyle/>
          <a:p>
            <a:r>
              <a:rPr lang="en-PH" sz="4000" b="1" dirty="0" smtClean="0">
                <a:latin typeface="+mn-lt"/>
              </a:rPr>
              <a:t>In summary</a:t>
            </a:r>
            <a:endParaRPr lang="en-GB" sz="4000" b="1" dirty="0">
              <a:latin typeface="+mn-lt"/>
            </a:endParaRPr>
          </a:p>
        </p:txBody>
      </p:sp>
    </p:spTree>
    <p:extLst>
      <p:ext uri="{BB962C8B-B14F-4D97-AF65-F5344CB8AC3E}">
        <p14:creationId xmlns:p14="http://schemas.microsoft.com/office/powerpoint/2010/main" val="1760927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010400" cy="685800"/>
          </a:xfrm>
        </p:spPr>
        <p:txBody>
          <a:bodyPr>
            <a:noAutofit/>
          </a:bodyPr>
          <a:lstStyle/>
          <a:p>
            <a:pPr>
              <a:buNone/>
            </a:pPr>
            <a:r>
              <a:rPr lang="en-PH" sz="5000" b="1" dirty="0" smtClean="0"/>
              <a:t>CRS database  cleaning</a:t>
            </a:r>
          </a:p>
          <a:p>
            <a:pPr>
              <a:buNone/>
            </a:pPr>
            <a:endParaRPr lang="en-PH" sz="5000" b="1"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37</a:t>
            </a:fld>
            <a:endParaRPr lang="en-PH"/>
          </a:p>
        </p:txBody>
      </p:sp>
      <p:pic>
        <p:nvPicPr>
          <p:cNvPr id="97282" name="Picture 2" descr="C:\Users\imees\Desktop\vietnam\data_cleaning_img04.png"/>
          <p:cNvPicPr>
            <a:picLocks noChangeAspect="1" noChangeArrowheads="1"/>
          </p:cNvPicPr>
          <p:nvPr/>
        </p:nvPicPr>
        <p:blipFill>
          <a:blip r:embed="rId2" cstate="print"/>
          <a:srcRect/>
          <a:stretch>
            <a:fillRect/>
          </a:stretch>
        </p:blipFill>
        <p:spPr bwMode="auto">
          <a:xfrm>
            <a:off x="1650130" y="2286000"/>
            <a:ext cx="5844242" cy="4055188"/>
          </a:xfrm>
          <a:prstGeom prst="rect">
            <a:avLst/>
          </a:prstGeom>
          <a:noFill/>
        </p:spPr>
      </p:pic>
    </p:spTree>
    <p:extLst>
      <p:ext uri="{BB962C8B-B14F-4D97-AF65-F5344CB8AC3E}">
        <p14:creationId xmlns:p14="http://schemas.microsoft.com/office/powerpoint/2010/main" val="2500647337"/>
      </p:ext>
    </p:extLst>
  </p:cSld>
  <p:clrMapOvr>
    <a:masterClrMapping/>
  </p:clrMapOvr>
  <p:transition advClick="0" advTm="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rmAutofit/>
          </a:bodyPr>
          <a:lstStyle/>
          <a:p>
            <a:pPr marL="0" indent="0">
              <a:buNone/>
            </a:pPr>
            <a:r>
              <a:rPr lang="en-PH" sz="4000" b="1" dirty="0" err="1" smtClean="0"/>
              <a:t>BRENLinking</a:t>
            </a:r>
            <a:endParaRPr lang="en-PH" sz="4000" b="1" dirty="0" smtClean="0"/>
          </a:p>
          <a:p>
            <a:pPr marL="0" indent="0">
              <a:buNone/>
            </a:pPr>
            <a:endParaRPr lang="en-PH" sz="4000" b="1" dirty="0"/>
          </a:p>
          <a:p>
            <a:pPr marL="0" indent="0">
              <a:buClr>
                <a:schemeClr val="tx1"/>
              </a:buClr>
              <a:buNone/>
              <a:defRPr/>
            </a:pPr>
            <a:r>
              <a:rPr lang="en-PH" dirty="0" smtClean="0"/>
              <a:t>	Process of linking records of an individual in the Civil Registry System Database</a:t>
            </a:r>
            <a:endParaRPr lang="en-PH" dirty="0"/>
          </a:p>
          <a:p>
            <a:pPr marL="347663" indent="-347663">
              <a:buClr>
                <a:schemeClr val="accent2">
                  <a:lumMod val="50000"/>
                </a:schemeClr>
              </a:buClr>
              <a:buFont typeface="Wingdings" pitchFamily="2" charset="2"/>
              <a:buChar char="Ø"/>
              <a:defRPr/>
            </a:pPr>
            <a:endParaRPr lang="en-PH"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38</a:t>
            </a:fld>
            <a:endParaRPr lang="en-PH"/>
          </a:p>
        </p:txBody>
      </p:sp>
    </p:spTree>
    <p:extLst>
      <p:ext uri="{BB962C8B-B14F-4D97-AF65-F5344CB8AC3E}">
        <p14:creationId xmlns:p14="http://schemas.microsoft.com/office/powerpoint/2010/main" val="2891967722"/>
      </p:ext>
    </p:extLst>
  </p:cSld>
  <p:clrMapOvr>
    <a:masterClrMapping/>
  </p:clrMapOvr>
  <p:transition advClick="0" advTm="5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PH" sz="4000" b="1" dirty="0" smtClean="0"/>
              <a:t>Production Vital Event Maintenance</a:t>
            </a:r>
            <a:endParaRPr lang="en-PH" sz="4000" b="1" dirty="0"/>
          </a:p>
          <a:p>
            <a:pPr marL="690563" indent="-466725">
              <a:defRPr/>
            </a:pPr>
            <a:endParaRPr lang="en-PH" sz="800" dirty="0"/>
          </a:p>
          <a:p>
            <a:pPr marL="223838" indent="0">
              <a:buNone/>
              <a:defRPr/>
            </a:pPr>
            <a:r>
              <a:rPr lang="en-PH" dirty="0" smtClean="0"/>
              <a:t>Another way of cleansing the Civil Registry System database which involves the correction of the index of a record in the CRS database to ensure that a correct copy of the document is issued to the document owner</a:t>
            </a:r>
          </a:p>
          <a:p>
            <a:pPr marL="347663" indent="-347663">
              <a:buClr>
                <a:schemeClr val="accent2">
                  <a:lumMod val="50000"/>
                </a:schemeClr>
              </a:buClr>
              <a:buFont typeface="Wingdings" pitchFamily="2" charset="2"/>
              <a:buChar char="Ø"/>
              <a:defRPr/>
            </a:pPr>
            <a:endParaRPr lang="en-PH" dirty="0" smtClean="0"/>
          </a:p>
          <a:p>
            <a:pPr marL="347663" indent="-347663">
              <a:buClr>
                <a:schemeClr val="accent2">
                  <a:lumMod val="50000"/>
                </a:schemeClr>
              </a:buClr>
              <a:buFont typeface="Wingdings" pitchFamily="2" charset="2"/>
              <a:buChar char="Ø"/>
              <a:defRPr/>
            </a:pPr>
            <a:endParaRPr lang="en-PH"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39</a:t>
            </a:fld>
            <a:endParaRPr lang="en-PH"/>
          </a:p>
        </p:txBody>
      </p:sp>
    </p:spTree>
    <p:extLst>
      <p:ext uri="{BB962C8B-B14F-4D97-AF65-F5344CB8AC3E}">
        <p14:creationId xmlns:p14="http://schemas.microsoft.com/office/powerpoint/2010/main" val="1483568372"/>
      </p:ext>
    </p:extLst>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57200" y="914400"/>
            <a:ext cx="82296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ADMINISTRATIVE ARRANGEMENT OF CRVS</a:t>
            </a:r>
            <a:endParaRPr lang="en-US" sz="2400" dirty="0" smtClean="0"/>
          </a:p>
        </p:txBody>
      </p:sp>
      <p:sp>
        <p:nvSpPr>
          <p:cNvPr id="13315" name="TextBox 3"/>
          <p:cNvSpPr txBox="1">
            <a:spLocks noChangeArrowheads="1"/>
          </p:cNvSpPr>
          <p:nvPr/>
        </p:nvSpPr>
        <p:spPr bwMode="auto">
          <a:xfrm>
            <a:off x="1143000" y="76200"/>
            <a:ext cx="7239000" cy="584200"/>
          </a:xfrm>
          <a:prstGeom prst="rect">
            <a:avLst/>
          </a:prstGeom>
          <a:noFill/>
          <a:ln w="9525">
            <a:noFill/>
            <a:miter lim="800000"/>
            <a:headEnd/>
            <a:tailEnd/>
          </a:ln>
        </p:spPr>
        <p:txBody>
          <a:bodyPr>
            <a:spAutoFit/>
          </a:bodyPr>
          <a:lstStyle/>
          <a:p>
            <a:r>
              <a:rPr lang="en-PH" sz="1600" u="sng"/>
              <a:t>Republic of the Philippines</a:t>
            </a:r>
          </a:p>
          <a:p>
            <a:r>
              <a:rPr lang="en-PH" sz="1600" b="1"/>
              <a:t>PHILIPPINE STATISTICS AUTHORITY</a:t>
            </a:r>
          </a:p>
        </p:txBody>
      </p:sp>
      <p:pic>
        <p:nvPicPr>
          <p:cNvPr id="13316" name="Picture 2"/>
          <p:cNvPicPr>
            <a:picLocks noChangeAspect="1" noChangeArrowheads="1"/>
          </p:cNvPicPr>
          <p:nvPr/>
        </p:nvPicPr>
        <p:blipFill>
          <a:blip r:embed="rId3"/>
          <a:srcRect/>
          <a:stretch>
            <a:fillRect/>
          </a:stretch>
        </p:blipFill>
        <p:spPr bwMode="auto">
          <a:xfrm>
            <a:off x="152400" y="76200"/>
            <a:ext cx="914400" cy="914400"/>
          </a:xfrm>
          <a:prstGeom prst="rect">
            <a:avLst/>
          </a:prstGeom>
          <a:noFill/>
          <a:ln w="9525">
            <a:noFill/>
            <a:miter lim="800000"/>
            <a:headEnd/>
            <a:tailEnd/>
          </a:ln>
        </p:spPr>
      </p:pic>
      <p:sp>
        <p:nvSpPr>
          <p:cNvPr id="6" name="Oval 5"/>
          <p:cNvSpPr/>
          <p:nvPr/>
        </p:nvSpPr>
        <p:spPr>
          <a:xfrm>
            <a:off x="6623539" y="4643439"/>
            <a:ext cx="1582615"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schemeClr val="tx1"/>
              </a:solidFill>
            </a:endParaRPr>
          </a:p>
        </p:txBody>
      </p:sp>
      <p:sp>
        <p:nvSpPr>
          <p:cNvPr id="7" name="Oval 6"/>
          <p:cNvSpPr/>
          <p:nvPr/>
        </p:nvSpPr>
        <p:spPr>
          <a:xfrm>
            <a:off x="6689481" y="3786189"/>
            <a:ext cx="1582615"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schemeClr val="tx1"/>
              </a:solidFill>
            </a:endParaRPr>
          </a:p>
        </p:txBody>
      </p:sp>
      <p:sp>
        <p:nvSpPr>
          <p:cNvPr id="8" name="Oval 7"/>
          <p:cNvSpPr/>
          <p:nvPr/>
        </p:nvSpPr>
        <p:spPr>
          <a:xfrm>
            <a:off x="6557597" y="3000375"/>
            <a:ext cx="1582615" cy="642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solidFill>
                <a:schemeClr val="tx1"/>
              </a:solidFill>
            </a:endParaRPr>
          </a:p>
        </p:txBody>
      </p:sp>
      <p:graphicFrame>
        <p:nvGraphicFramePr>
          <p:cNvPr id="9" name="Diagram 8"/>
          <p:cNvGraphicFramePr/>
          <p:nvPr/>
        </p:nvGraphicFramePr>
        <p:xfrm>
          <a:off x="593455" y="2008206"/>
          <a:ext cx="2615710" cy="4278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nvGraphicFramePr>
        <p:xfrm>
          <a:off x="3912595" y="1643050"/>
          <a:ext cx="2615710" cy="292895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Straight Arrow Connector 10"/>
          <p:cNvCxnSpPr/>
          <p:nvPr/>
        </p:nvCxnSpPr>
        <p:spPr>
          <a:xfrm rot="10800000" flipV="1">
            <a:off x="2967404" y="2357439"/>
            <a:ext cx="791308" cy="1587"/>
          </a:xfrm>
          <a:prstGeom prst="straightConnector1">
            <a:avLst/>
          </a:prstGeom>
          <a:ln w="22225">
            <a:prstDash val="dash"/>
            <a:tailEnd type="arrow"/>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rot="5400000">
            <a:off x="2757854" y="3428267"/>
            <a:ext cx="2000250" cy="1466"/>
          </a:xfrm>
          <a:prstGeom prst="line">
            <a:avLst/>
          </a:prstGeom>
          <a:ln w="2222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24654" y="4357689"/>
            <a:ext cx="329712" cy="1587"/>
          </a:xfrm>
          <a:prstGeom prst="line">
            <a:avLst/>
          </a:prstGeom>
          <a:ln w="2222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922723" y="5786454"/>
            <a:ext cx="1946154" cy="714380"/>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ounded Rectangle 4"/>
          <p:cNvSpPr/>
          <p:nvPr/>
        </p:nvSpPr>
        <p:spPr>
          <a:xfrm>
            <a:off x="3954390" y="5807379"/>
            <a:ext cx="1882820" cy="69345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en-PH" sz="1400" dirty="0">
                <a:solidFill>
                  <a:schemeClr val="tx1"/>
                </a:solidFill>
              </a:rPr>
              <a:t>Vital Statistics Division</a:t>
            </a:r>
          </a:p>
          <a:p>
            <a:pPr algn="ctr" defTabSz="622300">
              <a:lnSpc>
                <a:spcPct val="90000"/>
              </a:lnSpc>
              <a:spcAft>
                <a:spcPct val="35000"/>
              </a:spcAft>
              <a:defRPr/>
            </a:pPr>
            <a:r>
              <a:rPr lang="en-PH" sz="1400" dirty="0">
                <a:solidFill>
                  <a:schemeClr val="tx1"/>
                </a:solidFill>
              </a:rPr>
              <a:t>(data files)</a:t>
            </a:r>
          </a:p>
        </p:txBody>
      </p:sp>
      <p:cxnSp>
        <p:nvCxnSpPr>
          <p:cNvPr id="17" name="Straight Arrow Connector 16"/>
          <p:cNvCxnSpPr/>
          <p:nvPr/>
        </p:nvCxnSpPr>
        <p:spPr>
          <a:xfrm rot="10800000" flipV="1">
            <a:off x="2967404" y="4143375"/>
            <a:ext cx="461596" cy="1588"/>
          </a:xfrm>
          <a:prstGeom prst="straightConnector1">
            <a:avLst/>
          </a:prstGeom>
          <a:ln w="22225">
            <a:solidFill>
              <a:schemeClr val="tx1"/>
            </a:solidFill>
            <a:prstDash val="solid"/>
            <a:tailEnd type="arrow"/>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rot="5400000">
            <a:off x="2928206" y="4644294"/>
            <a:ext cx="1000125" cy="1465"/>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333" name="TextBox 33"/>
          <p:cNvSpPr txBox="1">
            <a:spLocks noChangeArrowheads="1"/>
          </p:cNvSpPr>
          <p:nvPr/>
        </p:nvSpPr>
        <p:spPr bwMode="auto">
          <a:xfrm>
            <a:off x="6821366" y="4786314"/>
            <a:ext cx="1384788" cy="338137"/>
          </a:xfrm>
          <a:prstGeom prst="rect">
            <a:avLst/>
          </a:prstGeom>
          <a:noFill/>
          <a:ln w="9525">
            <a:noFill/>
            <a:miter lim="800000"/>
            <a:headEnd/>
            <a:tailEnd/>
          </a:ln>
        </p:spPr>
        <p:txBody>
          <a:bodyPr>
            <a:spAutoFit/>
          </a:bodyPr>
          <a:lstStyle/>
          <a:p>
            <a:r>
              <a:rPr lang="en-PH" sz="1600"/>
              <a:t>Churches</a:t>
            </a:r>
          </a:p>
        </p:txBody>
      </p:sp>
      <p:cxnSp>
        <p:nvCxnSpPr>
          <p:cNvPr id="20" name="Straight Arrow Connector 19"/>
          <p:cNvCxnSpPr>
            <a:stCxn id="8" idx="3"/>
          </p:cNvCxnSpPr>
          <p:nvPr/>
        </p:nvCxnSpPr>
        <p:spPr>
          <a:xfrm rot="5400000">
            <a:off x="6390237" y="3387298"/>
            <a:ext cx="236538" cy="561243"/>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6161943" y="4000501"/>
            <a:ext cx="593480" cy="9525"/>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6161943" y="4143376"/>
            <a:ext cx="791308" cy="500063"/>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29001" y="5141913"/>
            <a:ext cx="502627" cy="165100"/>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338" name="TextBox 31"/>
          <p:cNvSpPr txBox="1">
            <a:spLocks noChangeArrowheads="1"/>
          </p:cNvSpPr>
          <p:nvPr/>
        </p:nvSpPr>
        <p:spPr bwMode="auto">
          <a:xfrm>
            <a:off x="6792059" y="3157539"/>
            <a:ext cx="1384788" cy="584775"/>
          </a:xfrm>
          <a:prstGeom prst="rect">
            <a:avLst/>
          </a:prstGeom>
          <a:noFill/>
          <a:ln w="9525">
            <a:noFill/>
            <a:miter lim="800000"/>
            <a:headEnd/>
            <a:tailEnd/>
          </a:ln>
        </p:spPr>
        <p:txBody>
          <a:bodyPr>
            <a:spAutoFit/>
          </a:bodyPr>
          <a:lstStyle/>
          <a:p>
            <a:r>
              <a:rPr lang="en-PH" sz="1600"/>
              <a:t>Health Sector</a:t>
            </a:r>
          </a:p>
        </p:txBody>
      </p:sp>
      <p:sp>
        <p:nvSpPr>
          <p:cNvPr id="13339" name="TextBox 32"/>
          <p:cNvSpPr txBox="1">
            <a:spLocks noChangeArrowheads="1"/>
          </p:cNvSpPr>
          <p:nvPr/>
        </p:nvSpPr>
        <p:spPr bwMode="auto">
          <a:xfrm>
            <a:off x="6989885" y="3924300"/>
            <a:ext cx="1384789" cy="338138"/>
          </a:xfrm>
          <a:prstGeom prst="rect">
            <a:avLst/>
          </a:prstGeom>
          <a:noFill/>
          <a:ln w="9525">
            <a:noFill/>
            <a:miter lim="800000"/>
            <a:headEnd/>
            <a:tailEnd/>
          </a:ln>
        </p:spPr>
        <p:txBody>
          <a:bodyPr>
            <a:spAutoFit/>
          </a:bodyPr>
          <a:lstStyle/>
          <a:p>
            <a:r>
              <a:rPr lang="en-PH" sz="1600"/>
              <a:t>Barangays</a:t>
            </a:r>
          </a:p>
        </p:txBody>
      </p:sp>
      <p:sp>
        <p:nvSpPr>
          <p:cNvPr id="27" name="Rounded Rectangle 26"/>
          <p:cNvSpPr/>
          <p:nvPr/>
        </p:nvSpPr>
        <p:spPr>
          <a:xfrm>
            <a:off x="3899385" y="4652970"/>
            <a:ext cx="1946154" cy="714380"/>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3931052" y="4673895"/>
            <a:ext cx="1882820" cy="69345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en-PH" sz="1400" dirty="0">
                <a:solidFill>
                  <a:schemeClr val="tx1"/>
                </a:solidFill>
              </a:rPr>
              <a:t>Civil Register Management Division</a:t>
            </a:r>
          </a:p>
          <a:p>
            <a:pPr algn="ctr" defTabSz="622300">
              <a:lnSpc>
                <a:spcPct val="90000"/>
              </a:lnSpc>
              <a:spcAft>
                <a:spcPct val="35000"/>
              </a:spcAft>
              <a:defRPr/>
            </a:pPr>
            <a:r>
              <a:rPr lang="en-PH" sz="1400" dirty="0">
                <a:solidFill>
                  <a:schemeClr val="tx1"/>
                </a:solidFill>
              </a:rPr>
              <a:t>(documents)</a:t>
            </a:r>
          </a:p>
        </p:txBody>
      </p:sp>
      <p:cxnSp>
        <p:nvCxnSpPr>
          <p:cNvPr id="29" name="Straight Connector 28"/>
          <p:cNvCxnSpPr/>
          <p:nvPr/>
        </p:nvCxnSpPr>
        <p:spPr>
          <a:xfrm rot="10800000">
            <a:off x="3429000" y="5143501"/>
            <a:ext cx="493835" cy="1000125"/>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PH" sz="4000" b="1" dirty="0" err="1" smtClean="0"/>
              <a:t>Deduping</a:t>
            </a:r>
            <a:r>
              <a:rPr lang="en-PH" sz="4000" b="1" dirty="0" smtClean="0"/>
              <a:t> of birth records</a:t>
            </a:r>
            <a:endParaRPr lang="en-PH" sz="4000" b="1" dirty="0"/>
          </a:p>
          <a:p>
            <a:pPr marL="690563" indent="-346075">
              <a:defRPr/>
            </a:pPr>
            <a:r>
              <a:rPr lang="en-PH" dirty="0"/>
              <a:t>Cleansing of the </a:t>
            </a:r>
            <a:r>
              <a:rPr lang="en-PH" dirty="0" smtClean="0"/>
              <a:t>Civil Registry System database </a:t>
            </a:r>
          </a:p>
          <a:p>
            <a:pPr marL="690563" indent="-346075">
              <a:defRPr/>
            </a:pPr>
            <a:r>
              <a:rPr lang="en-PH" dirty="0" smtClean="0"/>
              <a:t>Automated matching of multiple records of an individual</a:t>
            </a:r>
            <a:endParaRPr lang="en-PH"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40</a:t>
            </a:fld>
            <a:endParaRPr lang="en-PH"/>
          </a:p>
        </p:txBody>
      </p:sp>
    </p:spTree>
    <p:extLst>
      <p:ext uri="{BB962C8B-B14F-4D97-AF65-F5344CB8AC3E}">
        <p14:creationId xmlns:p14="http://schemas.microsoft.com/office/powerpoint/2010/main" val="1721846529"/>
      </p:ext>
    </p:extLst>
  </p:cSld>
  <p:clrMapOvr>
    <a:masterClrMapping/>
  </p:clrMapOvr>
  <p:transition advClick="0" advTm="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normAutofit/>
          </a:bodyPr>
          <a:lstStyle/>
          <a:p>
            <a:pPr algn="ctr">
              <a:buNone/>
            </a:pPr>
            <a:r>
              <a:rPr lang="en-PH" sz="4000" b="1" dirty="0" smtClean="0"/>
              <a:t>DATA QUALITY ASSESSMENT</a:t>
            </a:r>
            <a:endParaRPr lang="en-PH" sz="4000" b="1" dirty="0"/>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13C2084E-476D-4D6D-9A0A-299AFB3A7CC2}" type="slidenum">
              <a:rPr lang="en-PH" smtClean="0"/>
              <a:pPr/>
              <a:t>41</a:t>
            </a:fld>
            <a:endParaRPr lang="en-PH"/>
          </a:p>
        </p:txBody>
      </p:sp>
    </p:spTree>
  </p:cSld>
  <p:clrMapOvr>
    <a:masterClrMapping/>
  </p:clrMapOvr>
  <p:transition advClick="0" advTm="5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1828799"/>
          </a:xfrm>
        </p:spPr>
        <p:txBody>
          <a:bodyPr>
            <a:noAutofit/>
          </a:bodyPr>
          <a:lstStyle/>
          <a:p>
            <a:pPr>
              <a:buNone/>
            </a:pPr>
            <a:r>
              <a:rPr lang="en-PH" sz="5000" b="1" dirty="0" smtClean="0"/>
              <a:t>Manual Assessment</a:t>
            </a:r>
          </a:p>
          <a:p>
            <a:pPr>
              <a:buNone/>
            </a:pPr>
            <a:endParaRPr lang="en-PH" sz="5000" b="1"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42</a:t>
            </a:fld>
            <a:endParaRPr lang="en-PH"/>
          </a:p>
        </p:txBody>
      </p:sp>
      <p:pic>
        <p:nvPicPr>
          <p:cNvPr id="94210" name="Picture 2" descr="C:\Users\imees\Desktop\vietnam\IAR_icon-2000x1126.jpg"/>
          <p:cNvPicPr>
            <a:picLocks noChangeAspect="1" noChangeArrowheads="1"/>
          </p:cNvPicPr>
          <p:nvPr/>
        </p:nvPicPr>
        <p:blipFill>
          <a:blip r:embed="rId2" cstate="print">
            <a:clrChange>
              <a:clrFrom>
                <a:srgbClr val="FFFFFF"/>
              </a:clrFrom>
              <a:clrTo>
                <a:srgbClr val="FFFFFF">
                  <a:alpha val="0"/>
                </a:srgbClr>
              </a:clrTo>
            </a:clrChange>
          </a:blip>
          <a:srcRect l="16570" r="14138"/>
          <a:stretch>
            <a:fillRect/>
          </a:stretch>
        </p:blipFill>
        <p:spPr bwMode="auto">
          <a:xfrm>
            <a:off x="3733800" y="1600200"/>
            <a:ext cx="4953000" cy="4267200"/>
          </a:xfrm>
          <a:prstGeom prst="rect">
            <a:avLst/>
          </a:prstGeom>
          <a:noFill/>
        </p:spPr>
      </p:pic>
    </p:spTree>
    <p:extLst>
      <p:ext uri="{BB962C8B-B14F-4D97-AF65-F5344CB8AC3E}">
        <p14:creationId xmlns:p14="http://schemas.microsoft.com/office/powerpoint/2010/main" val="4057527267"/>
      </p:ext>
    </p:extLst>
  </p:cSld>
  <p:clrMapOvr>
    <a:masterClrMapping/>
  </p:clrMapOvr>
  <p:transition advClick="0" advTm="5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2209800"/>
            <a:ext cx="4114800" cy="1295399"/>
          </a:xfrm>
        </p:spPr>
        <p:txBody>
          <a:bodyPr>
            <a:normAutofit/>
          </a:bodyPr>
          <a:lstStyle/>
          <a:p>
            <a:pPr>
              <a:buNone/>
            </a:pPr>
            <a:r>
              <a:rPr lang="en-PH" b="1" dirty="0" smtClean="0"/>
              <a:t>100% checking on causes of death</a:t>
            </a:r>
          </a:p>
          <a:p>
            <a:pPr>
              <a:buNone/>
            </a:pPr>
            <a:endParaRPr lang="en-PH" b="1"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43</a:t>
            </a:fld>
            <a:endParaRPr lang="en-PH"/>
          </a:p>
        </p:txBody>
      </p:sp>
      <p:pic>
        <p:nvPicPr>
          <p:cNvPr id="95234" name="Picture 2" descr="C:\Users\imees\Desktop\vietnam\death.png"/>
          <p:cNvPicPr>
            <a:picLocks noChangeAspect="1" noChangeArrowheads="1"/>
          </p:cNvPicPr>
          <p:nvPr/>
        </p:nvPicPr>
        <p:blipFill>
          <a:blip r:embed="rId2" cstate="print"/>
          <a:srcRect/>
          <a:stretch>
            <a:fillRect/>
          </a:stretch>
        </p:blipFill>
        <p:spPr bwMode="auto">
          <a:xfrm>
            <a:off x="609600" y="1752600"/>
            <a:ext cx="2895600" cy="2895600"/>
          </a:xfrm>
          <a:prstGeom prst="rect">
            <a:avLst/>
          </a:prstGeom>
          <a:noFill/>
        </p:spPr>
      </p:pic>
    </p:spTree>
    <p:extLst>
      <p:ext uri="{BB962C8B-B14F-4D97-AF65-F5344CB8AC3E}">
        <p14:creationId xmlns:p14="http://schemas.microsoft.com/office/powerpoint/2010/main" val="319262114"/>
      </p:ext>
    </p:extLst>
  </p:cSld>
  <p:clrMapOvr>
    <a:masterClrMapping/>
  </p:clrMapOvr>
  <p:transition advClick="0" advTm="5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pPr>
              <a:buNone/>
            </a:pPr>
            <a:r>
              <a:rPr lang="en-PH" dirty="0" smtClean="0"/>
              <a:t>	</a:t>
            </a:r>
          </a:p>
          <a:p>
            <a:pPr>
              <a:buNone/>
            </a:pPr>
            <a:r>
              <a:rPr lang="en-PH" sz="2800" dirty="0" smtClean="0"/>
              <a:t>Data quality is being evaluated under the following:</a:t>
            </a:r>
          </a:p>
          <a:p>
            <a:pPr>
              <a:buNone/>
            </a:pPr>
            <a:r>
              <a:rPr lang="en-PH" sz="2800" dirty="0" smtClean="0"/>
              <a:t>		a. </a:t>
            </a:r>
            <a:r>
              <a:rPr lang="en-PH" sz="2800" b="1" i="1" dirty="0" smtClean="0"/>
              <a:t>Data accuracy</a:t>
            </a:r>
          </a:p>
          <a:p>
            <a:pPr>
              <a:buNone/>
            </a:pPr>
            <a:r>
              <a:rPr lang="en-PH" sz="2800" dirty="0" smtClean="0"/>
              <a:t>               -IRIS</a:t>
            </a:r>
          </a:p>
          <a:p>
            <a:pPr>
              <a:buNone/>
            </a:pPr>
            <a:r>
              <a:rPr lang="en-PH" sz="2800" dirty="0" smtClean="0"/>
              <a:t>               -ANACONDA </a:t>
            </a:r>
          </a:p>
          <a:p>
            <a:pPr>
              <a:buNone/>
            </a:pPr>
            <a:r>
              <a:rPr lang="en-PH" sz="2800" dirty="0" smtClean="0"/>
              <a:t>               - RA 9048/ RA 10172    				</a:t>
            </a:r>
          </a:p>
          <a:p>
            <a:pPr>
              <a:buNone/>
            </a:pPr>
            <a:r>
              <a:rPr lang="en-PH" sz="2800" dirty="0" smtClean="0"/>
              <a:t>          b</a:t>
            </a:r>
            <a:r>
              <a:rPr lang="en-PH" sz="2800" b="1" i="1" dirty="0" smtClean="0"/>
              <a:t>. Data access and availability</a:t>
            </a:r>
          </a:p>
          <a:p>
            <a:pPr>
              <a:buNone/>
            </a:pPr>
            <a:r>
              <a:rPr lang="en-PH" dirty="0" smtClean="0"/>
              <a:t>              </a:t>
            </a:r>
            <a:r>
              <a:rPr lang="en-PH" sz="2800" dirty="0" smtClean="0"/>
              <a:t>- Vital Statistics Reports/Special Releases/Vital </a:t>
            </a:r>
          </a:p>
          <a:p>
            <a:pPr>
              <a:buNone/>
            </a:pPr>
            <a:r>
              <a:rPr lang="en-PH" sz="2800" dirty="0"/>
              <a:t> </a:t>
            </a:r>
            <a:r>
              <a:rPr lang="en-PH" sz="2800" dirty="0" smtClean="0"/>
              <a:t>                  Statistics Tables/PUFs</a:t>
            </a:r>
          </a:p>
          <a:p>
            <a:pPr>
              <a:buNone/>
            </a:pPr>
            <a:r>
              <a:rPr lang="en-PH" sz="2800" dirty="0" smtClean="0"/>
              <a:t>          c.  </a:t>
            </a:r>
            <a:r>
              <a:rPr lang="en-PH" sz="2800" b="1" i="1" dirty="0" smtClean="0"/>
              <a:t>Timeliness of data</a:t>
            </a:r>
          </a:p>
          <a:p>
            <a:pPr>
              <a:buNone/>
            </a:pPr>
            <a:r>
              <a:rPr lang="en-PH" sz="2800" b="1" i="1" dirty="0" smtClean="0"/>
              <a:t>                </a:t>
            </a:r>
            <a:r>
              <a:rPr lang="en-PH" sz="2800" dirty="0" smtClean="0"/>
              <a:t>-DVSS2K/DVSS211/</a:t>
            </a:r>
            <a:r>
              <a:rPr lang="en-PH" sz="2800" dirty="0" err="1" smtClean="0"/>
              <a:t>PhilCris</a:t>
            </a:r>
            <a:endParaRPr lang="en-PH" sz="2800" dirty="0" smtClean="0"/>
          </a:p>
          <a:p>
            <a:pPr>
              <a:buNone/>
            </a:pPr>
            <a:r>
              <a:rPr lang="en-PH" sz="2800" b="1" i="1" dirty="0" smtClean="0"/>
              <a:t>                </a:t>
            </a:r>
          </a:p>
          <a:p>
            <a:endParaRPr lang="en-PH" dirty="0"/>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13C2084E-476D-4D6D-9A0A-299AFB3A7CC2}" type="slidenum">
              <a:rPr lang="en-PH" smtClean="0"/>
              <a:pPr/>
              <a:t>44</a:t>
            </a:fld>
            <a:endParaRPr lang="en-PH"/>
          </a:p>
        </p:txBody>
      </p:sp>
    </p:spTree>
  </p:cSld>
  <p:clrMapOvr>
    <a:masterClrMapping/>
  </p:clrMapOvr>
  <p:transition advClick="0" advTm="5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800" y="2438400"/>
            <a:ext cx="5902130" cy="2519065"/>
            <a:chOff x="1447800" y="2438400"/>
            <a:chExt cx="5902130" cy="2519065"/>
          </a:xfrm>
        </p:grpSpPr>
        <p:pic>
          <p:nvPicPr>
            <p:cNvPr id="3" name="Picture 2" descr="people logo.png"/>
            <p:cNvPicPr>
              <a:picLocks noChangeAspect="1"/>
            </p:cNvPicPr>
            <p:nvPr/>
          </p:nvPicPr>
          <p:blipFill>
            <a:blip r:embed="rId2" cstate="print"/>
            <a:stretch>
              <a:fillRect/>
            </a:stretch>
          </p:blipFill>
          <p:spPr>
            <a:xfrm>
              <a:off x="4343400" y="2438400"/>
              <a:ext cx="3006530" cy="2209800"/>
            </a:xfrm>
            <a:prstGeom prst="rect">
              <a:avLst/>
            </a:prstGeom>
          </p:spPr>
        </p:pic>
        <p:pic>
          <p:nvPicPr>
            <p:cNvPr id="4" name="Picture 3" descr="a11e5f4f-b06c-4533-938e-c836f28cbcfc.png"/>
            <p:cNvPicPr>
              <a:picLocks noChangeAspect="1"/>
            </p:cNvPicPr>
            <p:nvPr/>
          </p:nvPicPr>
          <p:blipFill>
            <a:blip r:embed="rId3" cstate="print"/>
            <a:stretch>
              <a:fillRect/>
            </a:stretch>
          </p:blipFill>
          <p:spPr>
            <a:xfrm>
              <a:off x="1447800" y="2867025"/>
              <a:ext cx="3200400" cy="1400175"/>
            </a:xfrm>
            <a:prstGeom prst="rect">
              <a:avLst/>
            </a:prstGeom>
          </p:spPr>
        </p:pic>
        <p:sp>
          <p:nvSpPr>
            <p:cNvPr id="5" name="TextBox 4"/>
            <p:cNvSpPr txBox="1"/>
            <p:nvPr/>
          </p:nvSpPr>
          <p:spPr>
            <a:xfrm>
              <a:off x="5715000" y="2971800"/>
              <a:ext cx="664156" cy="461665"/>
            </a:xfrm>
            <a:prstGeom prst="rect">
              <a:avLst/>
            </a:prstGeom>
            <a:noFill/>
          </p:spPr>
          <p:txBody>
            <a:bodyPr wrap="none" rtlCol="0">
              <a:spAutoFit/>
            </a:bodyPr>
            <a:lstStyle/>
            <a:p>
              <a:r>
                <a:rPr lang="en-PH" sz="2400" b="1" dirty="0" smtClean="0"/>
                <a:t>CRS</a:t>
              </a:r>
              <a:endParaRPr lang="en-PH" sz="2400" b="1" dirty="0"/>
            </a:p>
          </p:txBody>
        </p:sp>
        <p:sp>
          <p:nvSpPr>
            <p:cNvPr id="6" name="TextBox 5"/>
            <p:cNvSpPr txBox="1"/>
            <p:nvPr/>
          </p:nvSpPr>
          <p:spPr>
            <a:xfrm>
              <a:off x="3416300" y="4495800"/>
              <a:ext cx="2307811" cy="461665"/>
            </a:xfrm>
            <a:prstGeom prst="rect">
              <a:avLst/>
            </a:prstGeom>
            <a:noFill/>
          </p:spPr>
          <p:txBody>
            <a:bodyPr wrap="none" rtlCol="0">
              <a:spAutoFit/>
            </a:bodyPr>
            <a:lstStyle/>
            <a:p>
              <a:r>
                <a:rPr lang="en-PH" sz="2400" b="1" dirty="0" smtClean="0"/>
                <a:t>www.psa.gov.ph</a:t>
              </a:r>
              <a:endParaRPr lang="en-PH" sz="2400" b="1" dirty="0"/>
            </a:p>
          </p:txBody>
        </p:sp>
      </p:grpSp>
    </p:spTree>
    <p:extLst>
      <p:ext uri="{BB962C8B-B14F-4D97-AF65-F5344CB8AC3E}">
        <p14:creationId xmlns:p14="http://schemas.microsoft.com/office/powerpoint/2010/main" val="3080466793"/>
      </p:ext>
    </p:extLst>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95654" y="1000126"/>
            <a:ext cx="8229600" cy="981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Civil Registration and Vital Statistics Process Flow</a:t>
            </a:r>
          </a:p>
        </p:txBody>
      </p:sp>
      <p:sp>
        <p:nvSpPr>
          <p:cNvPr id="5" name="Text Box 2"/>
          <p:cNvSpPr txBox="1">
            <a:spLocks noChangeArrowheads="1"/>
          </p:cNvSpPr>
          <p:nvPr/>
        </p:nvSpPr>
        <p:spPr bwMode="auto">
          <a:xfrm>
            <a:off x="385397" y="3403600"/>
            <a:ext cx="2514600" cy="1323439"/>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p>
            <a:pPr algn="ctr">
              <a:spcBef>
                <a:spcPts val="0"/>
              </a:spcBef>
              <a:defRPr/>
            </a:pPr>
            <a:r>
              <a:rPr lang="en-US" sz="2000" b="1" dirty="0">
                <a:solidFill>
                  <a:srgbClr val="0070C0"/>
                </a:solidFill>
                <a:latin typeface="+mj-lt"/>
              </a:rPr>
              <a:t>Registrant/ Informant/ Attendant/ </a:t>
            </a:r>
          </a:p>
          <a:p>
            <a:pPr algn="ctr">
              <a:spcBef>
                <a:spcPts val="0"/>
              </a:spcBef>
              <a:defRPr/>
            </a:pPr>
            <a:r>
              <a:rPr lang="en-US" sz="2000" b="1" dirty="0">
                <a:solidFill>
                  <a:srgbClr val="0070C0"/>
                </a:solidFill>
                <a:latin typeface="+mj-lt"/>
              </a:rPr>
              <a:t>Solemnizing officer</a:t>
            </a:r>
            <a:endParaRPr lang="en-US" sz="2000" dirty="0">
              <a:solidFill>
                <a:srgbClr val="0070C0"/>
              </a:solidFill>
              <a:latin typeface="+mj-lt"/>
            </a:endParaRPr>
          </a:p>
        </p:txBody>
      </p:sp>
      <p:sp>
        <p:nvSpPr>
          <p:cNvPr id="6" name="Text Box 3"/>
          <p:cNvSpPr txBox="1">
            <a:spLocks noChangeArrowheads="1"/>
          </p:cNvSpPr>
          <p:nvPr/>
        </p:nvSpPr>
        <p:spPr bwMode="auto">
          <a:xfrm>
            <a:off x="3585797" y="1806576"/>
            <a:ext cx="1981200" cy="40957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2000" b="1">
                <a:solidFill>
                  <a:srgbClr val="0070C0"/>
                </a:solidFill>
                <a:latin typeface="+mj-lt"/>
              </a:rPr>
              <a:t>Health Officer</a:t>
            </a:r>
            <a:endParaRPr lang="en-US" sz="2000">
              <a:solidFill>
                <a:srgbClr val="0070C0"/>
              </a:solidFill>
              <a:latin typeface="+mj-lt"/>
            </a:endParaRPr>
          </a:p>
        </p:txBody>
      </p:sp>
      <p:sp>
        <p:nvSpPr>
          <p:cNvPr id="7" name="Text Box 4"/>
          <p:cNvSpPr txBox="1">
            <a:spLocks noChangeArrowheads="1"/>
          </p:cNvSpPr>
          <p:nvPr/>
        </p:nvSpPr>
        <p:spPr bwMode="auto">
          <a:xfrm>
            <a:off x="3509597" y="5387976"/>
            <a:ext cx="1981200" cy="40957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000" b="1" dirty="0">
                <a:solidFill>
                  <a:srgbClr val="0070C0"/>
                </a:solidFill>
                <a:effectLst>
                  <a:outerShdw blurRad="38100" dist="38100" dir="2700000" algn="tl">
                    <a:srgbClr val="000000"/>
                  </a:outerShdw>
                </a:effectLst>
                <a:latin typeface="+mj-lt"/>
              </a:rPr>
              <a:t>Civil Registrar</a:t>
            </a:r>
            <a:endParaRPr lang="en-US" sz="2000" dirty="0">
              <a:solidFill>
                <a:srgbClr val="0070C0"/>
              </a:solidFill>
              <a:effectLst>
                <a:outerShdw blurRad="38100" dist="38100" dir="2700000" algn="tl">
                  <a:srgbClr val="000000"/>
                </a:outerShdw>
              </a:effectLst>
              <a:latin typeface="+mj-lt"/>
            </a:endParaRPr>
          </a:p>
        </p:txBody>
      </p:sp>
      <p:sp>
        <p:nvSpPr>
          <p:cNvPr id="8" name="Text Box 5"/>
          <p:cNvSpPr txBox="1">
            <a:spLocks noChangeArrowheads="1"/>
          </p:cNvSpPr>
          <p:nvPr/>
        </p:nvSpPr>
        <p:spPr bwMode="auto">
          <a:xfrm>
            <a:off x="64477" y="2343151"/>
            <a:ext cx="1905000" cy="708025"/>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2000" b="1" dirty="0">
                <a:latin typeface="+mj-lt"/>
                <a:cs typeface="Arial" charset="0"/>
              </a:rPr>
              <a:t>Death/Fetal death</a:t>
            </a:r>
          </a:p>
        </p:txBody>
      </p:sp>
      <p:sp>
        <p:nvSpPr>
          <p:cNvPr id="9" name="Text Box 6"/>
          <p:cNvSpPr txBox="1">
            <a:spLocks noChangeArrowheads="1"/>
          </p:cNvSpPr>
          <p:nvPr/>
        </p:nvSpPr>
        <p:spPr bwMode="auto">
          <a:xfrm>
            <a:off x="244720" y="4810125"/>
            <a:ext cx="2357803" cy="369888"/>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b="1" dirty="0">
                <a:latin typeface="+mj-lt"/>
                <a:cs typeface="Arial" charset="0"/>
              </a:rPr>
              <a:t>Birth/Marriage</a:t>
            </a:r>
          </a:p>
        </p:txBody>
      </p:sp>
      <p:sp>
        <p:nvSpPr>
          <p:cNvPr id="10" name="Text Box 8"/>
          <p:cNvSpPr txBox="1">
            <a:spLocks noChangeArrowheads="1"/>
          </p:cNvSpPr>
          <p:nvPr/>
        </p:nvSpPr>
        <p:spPr bwMode="auto">
          <a:xfrm>
            <a:off x="385397" y="3044826"/>
            <a:ext cx="1584080" cy="307975"/>
          </a:xfrm>
          <a:prstGeom prst="rect">
            <a:avLst/>
          </a:prstGeom>
          <a:noFill/>
          <a:ln w="9525">
            <a:noFill/>
            <a:miter lim="800000"/>
            <a:headEnd/>
            <a:tailEnd/>
          </a:ln>
        </p:spPr>
        <p:txBody>
          <a:bodyPr>
            <a:spAutoFit/>
          </a:bodyPr>
          <a:lstStyle/>
          <a:p>
            <a:pPr algn="ctr">
              <a:spcBef>
                <a:spcPct val="50000"/>
              </a:spcBef>
              <a:defRPr/>
            </a:pPr>
            <a:r>
              <a:rPr lang="en-US" sz="1400" b="1" dirty="0">
                <a:latin typeface="+mj-lt"/>
                <a:cs typeface="Arial" charset="0"/>
              </a:rPr>
              <a:t>(Within 48 hours)</a:t>
            </a:r>
          </a:p>
        </p:txBody>
      </p:sp>
      <p:sp>
        <p:nvSpPr>
          <p:cNvPr id="11" name="Text Box 9"/>
          <p:cNvSpPr txBox="1">
            <a:spLocks noChangeArrowheads="1"/>
          </p:cNvSpPr>
          <p:nvPr/>
        </p:nvSpPr>
        <p:spPr bwMode="auto">
          <a:xfrm>
            <a:off x="320920" y="5191126"/>
            <a:ext cx="990600" cy="523875"/>
          </a:xfrm>
          <a:prstGeom prst="rect">
            <a:avLst/>
          </a:prstGeom>
          <a:noFill/>
          <a:ln w="9525">
            <a:noFill/>
            <a:miter lim="800000"/>
            <a:headEnd/>
            <a:tailEnd/>
          </a:ln>
        </p:spPr>
        <p:txBody>
          <a:bodyPr>
            <a:spAutoFit/>
          </a:bodyPr>
          <a:lstStyle/>
          <a:p>
            <a:pPr algn="ctr">
              <a:spcBef>
                <a:spcPct val="50000"/>
              </a:spcBef>
              <a:defRPr/>
            </a:pPr>
            <a:r>
              <a:rPr lang="en-US" sz="1400" b="1" dirty="0">
                <a:latin typeface="+mj-lt"/>
                <a:cs typeface="Arial" charset="0"/>
              </a:rPr>
              <a:t>(Within 30 days)</a:t>
            </a:r>
          </a:p>
        </p:txBody>
      </p:sp>
      <p:sp>
        <p:nvSpPr>
          <p:cNvPr id="14346" name="AutoShape 20"/>
          <p:cNvSpPr>
            <a:spLocks noChangeArrowheads="1"/>
          </p:cNvSpPr>
          <p:nvPr/>
        </p:nvSpPr>
        <p:spPr bwMode="auto">
          <a:xfrm rot="-5400000" flipH="1" flipV="1">
            <a:off x="1718897" y="4686300"/>
            <a:ext cx="1447800" cy="1524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21600 h 21600"/>
              <a:gd name="T20" fmla="*/ 1543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36" y="0"/>
                </a:moveTo>
                <a:lnTo>
                  <a:pt x="9272" y="2475"/>
                </a:lnTo>
                <a:lnTo>
                  <a:pt x="15436" y="2475"/>
                </a:lnTo>
                <a:lnTo>
                  <a:pt x="15436" y="21600"/>
                </a:lnTo>
                <a:lnTo>
                  <a:pt x="0" y="21600"/>
                </a:lnTo>
                <a:lnTo>
                  <a:pt x="15436" y="21600"/>
                </a:lnTo>
                <a:lnTo>
                  <a:pt x="15436" y="2475"/>
                </a:lnTo>
                <a:lnTo>
                  <a:pt x="21600" y="2475"/>
                </a:lnTo>
                <a:lnTo>
                  <a:pt x="15436" y="0"/>
                </a:lnTo>
                <a:close/>
              </a:path>
            </a:pathLst>
          </a:custGeom>
          <a:solidFill>
            <a:schemeClr val="accent1"/>
          </a:solidFill>
          <a:ln w="12700" cap="sq">
            <a:solidFill>
              <a:schemeClr val="tx1"/>
            </a:solidFill>
            <a:miter lim="800000"/>
            <a:headEnd type="none" w="sm" len="sm"/>
            <a:tailEnd type="none" w="sm" len="sm"/>
          </a:ln>
        </p:spPr>
        <p:txBody>
          <a:bodyPr wrap="none" anchor="ctr"/>
          <a:lstStyle/>
          <a:p>
            <a:endParaRPr lang="en-PH"/>
          </a:p>
        </p:txBody>
      </p:sp>
      <p:sp>
        <p:nvSpPr>
          <p:cNvPr id="14347" name="AutoShape 21"/>
          <p:cNvSpPr>
            <a:spLocks noChangeArrowheads="1"/>
          </p:cNvSpPr>
          <p:nvPr/>
        </p:nvSpPr>
        <p:spPr bwMode="auto">
          <a:xfrm flipH="1">
            <a:off x="4042997" y="2263775"/>
            <a:ext cx="990600" cy="3048000"/>
          </a:xfrm>
          <a:prstGeom prst="downArrow">
            <a:avLst>
              <a:gd name="adj1" fmla="val 2565"/>
              <a:gd name="adj2" fmla="val 17791"/>
            </a:avLst>
          </a:prstGeom>
          <a:solidFill>
            <a:schemeClr val="accent1"/>
          </a:solidFill>
          <a:ln w="9525">
            <a:solidFill>
              <a:schemeClr val="tx1"/>
            </a:solidFill>
            <a:miter lim="800000"/>
            <a:headEnd/>
            <a:tailEnd/>
          </a:ln>
        </p:spPr>
        <p:txBody>
          <a:bodyPr vert="eaVert" wrap="none" anchor="ctr"/>
          <a:lstStyle/>
          <a:p>
            <a:endParaRPr lang="en-US"/>
          </a:p>
        </p:txBody>
      </p:sp>
      <p:sp>
        <p:nvSpPr>
          <p:cNvPr id="14" name="Text Box 10"/>
          <p:cNvSpPr txBox="1">
            <a:spLocks noChangeArrowheads="1"/>
          </p:cNvSpPr>
          <p:nvPr/>
        </p:nvSpPr>
        <p:spPr bwMode="auto">
          <a:xfrm>
            <a:off x="4642338" y="3027364"/>
            <a:ext cx="990600" cy="522287"/>
          </a:xfrm>
          <a:prstGeom prst="rect">
            <a:avLst/>
          </a:prstGeom>
          <a:noFill/>
          <a:ln w="9525">
            <a:noFill/>
            <a:miter lim="800000"/>
            <a:headEnd/>
            <a:tailEnd/>
          </a:ln>
        </p:spPr>
        <p:txBody>
          <a:bodyPr>
            <a:spAutoFit/>
          </a:bodyPr>
          <a:lstStyle/>
          <a:p>
            <a:pPr algn="ctr">
              <a:spcBef>
                <a:spcPct val="50000"/>
              </a:spcBef>
              <a:defRPr/>
            </a:pPr>
            <a:r>
              <a:rPr lang="en-US" sz="1400" b="1" dirty="0">
                <a:latin typeface="+mj-lt"/>
                <a:cs typeface="Arial" charset="0"/>
              </a:rPr>
              <a:t>(Within 30 days)</a:t>
            </a:r>
          </a:p>
        </p:txBody>
      </p:sp>
      <p:sp>
        <p:nvSpPr>
          <p:cNvPr id="15" name="Text Box 11"/>
          <p:cNvSpPr txBox="1">
            <a:spLocks noChangeArrowheads="1"/>
          </p:cNvSpPr>
          <p:nvPr/>
        </p:nvSpPr>
        <p:spPr bwMode="auto">
          <a:xfrm>
            <a:off x="4566138" y="2265363"/>
            <a:ext cx="1905000" cy="707886"/>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2000" dirty="0">
                <a:latin typeface="+mj-lt"/>
                <a:cs typeface="Arial" charset="0"/>
              </a:rPr>
              <a:t>Death/Fetal death</a:t>
            </a:r>
          </a:p>
        </p:txBody>
      </p:sp>
      <p:sp>
        <p:nvSpPr>
          <p:cNvPr id="16" name="Text Box 12"/>
          <p:cNvSpPr txBox="1">
            <a:spLocks noChangeArrowheads="1"/>
          </p:cNvSpPr>
          <p:nvPr/>
        </p:nvSpPr>
        <p:spPr bwMode="auto">
          <a:xfrm>
            <a:off x="6831623" y="5313364"/>
            <a:ext cx="1981200" cy="40957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2000" b="1" dirty="0">
                <a:solidFill>
                  <a:srgbClr val="0070C0"/>
                </a:solidFill>
                <a:effectLst>
                  <a:outerShdw blurRad="38100" dist="38100" dir="2700000" algn="tl">
                    <a:srgbClr val="000000"/>
                  </a:outerShdw>
                </a:effectLst>
                <a:latin typeface="+mj-lt"/>
              </a:rPr>
              <a:t>PSA-PO</a:t>
            </a:r>
            <a:endParaRPr lang="en-US" sz="2000" dirty="0">
              <a:solidFill>
                <a:srgbClr val="0070C0"/>
              </a:solidFill>
              <a:effectLst>
                <a:outerShdw blurRad="38100" dist="38100" dir="2700000" algn="tl">
                  <a:srgbClr val="000000"/>
                </a:outerShdw>
              </a:effectLst>
              <a:latin typeface="+mj-lt"/>
            </a:endParaRPr>
          </a:p>
        </p:txBody>
      </p:sp>
      <p:sp>
        <p:nvSpPr>
          <p:cNvPr id="18" name="Text Box 14"/>
          <p:cNvSpPr txBox="1">
            <a:spLocks noChangeArrowheads="1"/>
          </p:cNvSpPr>
          <p:nvPr/>
        </p:nvSpPr>
        <p:spPr bwMode="auto">
          <a:xfrm>
            <a:off x="6831623" y="3276601"/>
            <a:ext cx="1981200" cy="40957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2000" b="1" dirty="0">
                <a:solidFill>
                  <a:srgbClr val="0070C0"/>
                </a:solidFill>
                <a:effectLst>
                  <a:outerShdw blurRad="38100" dist="38100" dir="2700000" algn="tl">
                    <a:srgbClr val="000000"/>
                  </a:outerShdw>
                </a:effectLst>
                <a:latin typeface="+mj-lt"/>
              </a:rPr>
              <a:t>PSA-CO</a:t>
            </a:r>
            <a:endParaRPr lang="en-US" sz="2000" dirty="0">
              <a:solidFill>
                <a:srgbClr val="0070C0"/>
              </a:solidFill>
              <a:effectLst>
                <a:outerShdw blurRad="38100" dist="38100" dir="2700000" algn="tl">
                  <a:srgbClr val="000000"/>
                </a:outerShdw>
              </a:effectLst>
              <a:latin typeface="+mj-lt"/>
            </a:endParaRPr>
          </a:p>
        </p:txBody>
      </p:sp>
      <p:sp>
        <p:nvSpPr>
          <p:cNvPr id="14352" name="AutoShape 21"/>
          <p:cNvSpPr>
            <a:spLocks noChangeArrowheads="1"/>
          </p:cNvSpPr>
          <p:nvPr/>
        </p:nvSpPr>
        <p:spPr bwMode="auto">
          <a:xfrm rot="10800000" flipH="1">
            <a:off x="7244862" y="3810000"/>
            <a:ext cx="984738" cy="1447800"/>
          </a:xfrm>
          <a:prstGeom prst="downArrow">
            <a:avLst>
              <a:gd name="adj1" fmla="val 2565"/>
              <a:gd name="adj2" fmla="val 17794"/>
            </a:avLst>
          </a:prstGeom>
          <a:solidFill>
            <a:schemeClr val="accent1"/>
          </a:solidFill>
          <a:ln w="9525">
            <a:solidFill>
              <a:schemeClr val="tx1"/>
            </a:solidFill>
            <a:miter lim="800000"/>
            <a:headEnd/>
            <a:tailEnd/>
          </a:ln>
        </p:spPr>
        <p:txBody>
          <a:bodyPr vert="eaVert" wrap="none" anchor="ctr"/>
          <a:lstStyle/>
          <a:p>
            <a:endParaRPr lang="en-US"/>
          </a:p>
        </p:txBody>
      </p:sp>
      <p:sp>
        <p:nvSpPr>
          <p:cNvPr id="14353" name="AutoShape 21"/>
          <p:cNvSpPr>
            <a:spLocks noChangeArrowheads="1"/>
          </p:cNvSpPr>
          <p:nvPr/>
        </p:nvSpPr>
        <p:spPr bwMode="auto">
          <a:xfrm rot="16200000" flipH="1">
            <a:off x="5660048" y="4925890"/>
            <a:ext cx="990600" cy="1197220"/>
          </a:xfrm>
          <a:prstGeom prst="downArrow">
            <a:avLst>
              <a:gd name="adj1" fmla="val 2565"/>
              <a:gd name="adj2" fmla="val 17815"/>
            </a:avLst>
          </a:prstGeom>
          <a:solidFill>
            <a:schemeClr val="accent1"/>
          </a:solidFill>
          <a:ln w="9525">
            <a:solidFill>
              <a:schemeClr val="tx1"/>
            </a:solidFill>
            <a:miter lim="800000"/>
            <a:headEnd/>
            <a:tailEnd/>
          </a:ln>
        </p:spPr>
        <p:txBody>
          <a:bodyPr vert="eaVert" wrap="none" anchor="ctr"/>
          <a:lstStyle/>
          <a:p>
            <a:endParaRPr lang="en-US"/>
          </a:p>
        </p:txBody>
      </p:sp>
      <p:sp>
        <p:nvSpPr>
          <p:cNvPr id="14354" name="TextBox 23"/>
          <p:cNvSpPr txBox="1">
            <a:spLocks noChangeArrowheads="1"/>
          </p:cNvSpPr>
          <p:nvPr/>
        </p:nvSpPr>
        <p:spPr bwMode="auto">
          <a:xfrm>
            <a:off x="7807569" y="4191001"/>
            <a:ext cx="1195754" cy="830263"/>
          </a:xfrm>
          <a:prstGeom prst="rect">
            <a:avLst/>
          </a:prstGeom>
          <a:noFill/>
          <a:ln w="9525">
            <a:noFill/>
            <a:miter lim="800000"/>
            <a:headEnd/>
            <a:tailEnd/>
          </a:ln>
        </p:spPr>
        <p:txBody>
          <a:bodyPr>
            <a:spAutoFit/>
          </a:bodyPr>
          <a:lstStyle/>
          <a:p>
            <a:r>
              <a:rPr lang="en-PH" sz="1600"/>
              <a:t>6</a:t>
            </a:r>
            <a:r>
              <a:rPr lang="en-PH" sz="1600" baseline="30000"/>
              <a:t>th</a:t>
            </a:r>
            <a:r>
              <a:rPr lang="en-PH" sz="1600"/>
              <a:t> week after ref. month</a:t>
            </a:r>
          </a:p>
        </p:txBody>
      </p:sp>
      <p:sp>
        <p:nvSpPr>
          <p:cNvPr id="14355" name="TextBox 24"/>
          <p:cNvSpPr txBox="1">
            <a:spLocks noChangeArrowheads="1"/>
          </p:cNvSpPr>
          <p:nvPr/>
        </p:nvSpPr>
        <p:spPr bwMode="auto">
          <a:xfrm>
            <a:off x="5556738" y="5638801"/>
            <a:ext cx="1197220" cy="1077218"/>
          </a:xfrm>
          <a:prstGeom prst="rect">
            <a:avLst/>
          </a:prstGeom>
          <a:noFill/>
          <a:ln w="9525">
            <a:noFill/>
            <a:miter lim="800000"/>
            <a:headEnd/>
            <a:tailEnd/>
          </a:ln>
        </p:spPr>
        <p:txBody>
          <a:bodyPr>
            <a:spAutoFit/>
          </a:bodyPr>
          <a:lstStyle/>
          <a:p>
            <a:r>
              <a:rPr lang="en-PH" sz="1600"/>
              <a:t>10 days after reference month</a:t>
            </a:r>
          </a:p>
        </p:txBody>
      </p:sp>
      <p:sp>
        <p:nvSpPr>
          <p:cNvPr id="14356" name="AutoShape 21"/>
          <p:cNvSpPr>
            <a:spLocks noChangeArrowheads="1"/>
          </p:cNvSpPr>
          <p:nvPr/>
        </p:nvSpPr>
        <p:spPr bwMode="auto">
          <a:xfrm rot="16200000" flipH="1">
            <a:off x="2518997" y="1412875"/>
            <a:ext cx="990600" cy="1104900"/>
          </a:xfrm>
          <a:prstGeom prst="downArrow">
            <a:avLst>
              <a:gd name="adj1" fmla="val 0"/>
              <a:gd name="adj2" fmla="val 17812"/>
            </a:avLst>
          </a:prstGeom>
          <a:solidFill>
            <a:schemeClr val="accent1"/>
          </a:solidFill>
          <a:ln w="9525">
            <a:solidFill>
              <a:schemeClr val="tx1"/>
            </a:solidFill>
            <a:miter lim="800000"/>
            <a:headEnd/>
            <a:tailEnd/>
          </a:ln>
        </p:spPr>
        <p:txBody>
          <a:bodyPr vert="eaVert" wrap="none" anchor="ctr"/>
          <a:lstStyle/>
          <a:p>
            <a:endParaRPr lang="en-US"/>
          </a:p>
        </p:txBody>
      </p:sp>
      <p:cxnSp>
        <p:nvCxnSpPr>
          <p:cNvPr id="24" name="Straight Connector 23"/>
          <p:cNvCxnSpPr/>
          <p:nvPr/>
        </p:nvCxnSpPr>
        <p:spPr>
          <a:xfrm rot="5400000">
            <a:off x="1737947" y="2682998"/>
            <a:ext cx="1447800" cy="2931"/>
          </a:xfrm>
          <a:prstGeom prst="line">
            <a:avLst/>
          </a:prstGeom>
        </p:spPr>
        <p:style>
          <a:lnRef idx="1">
            <a:schemeClr val="accent1"/>
          </a:lnRef>
          <a:fillRef idx="0">
            <a:schemeClr val="accent1"/>
          </a:fillRef>
          <a:effectRef idx="0">
            <a:schemeClr val="accent1"/>
          </a:effectRef>
          <a:fontRef idx="minor">
            <a:schemeClr val="tx1"/>
          </a:fontRef>
        </p:style>
      </p:cxnSp>
      <p:sp>
        <p:nvSpPr>
          <p:cNvPr id="14358" name="TextBox 21"/>
          <p:cNvSpPr txBox="1">
            <a:spLocks noChangeArrowheads="1"/>
          </p:cNvSpPr>
          <p:nvPr/>
        </p:nvSpPr>
        <p:spPr bwMode="auto">
          <a:xfrm>
            <a:off x="1143000" y="76200"/>
            <a:ext cx="7239000" cy="584200"/>
          </a:xfrm>
          <a:prstGeom prst="rect">
            <a:avLst/>
          </a:prstGeom>
          <a:noFill/>
          <a:ln w="9525">
            <a:noFill/>
            <a:miter lim="800000"/>
            <a:headEnd/>
            <a:tailEnd/>
          </a:ln>
        </p:spPr>
        <p:txBody>
          <a:bodyPr>
            <a:spAutoFit/>
          </a:bodyPr>
          <a:lstStyle/>
          <a:p>
            <a:r>
              <a:rPr lang="en-PH" sz="1600" u="sng"/>
              <a:t>Republic of the Philippines</a:t>
            </a:r>
          </a:p>
          <a:p>
            <a:r>
              <a:rPr lang="en-PH" sz="1600" b="1"/>
              <a:t>PHILIPPINE STATISTICS AUTHORITY</a:t>
            </a:r>
          </a:p>
        </p:txBody>
      </p:sp>
      <p:pic>
        <p:nvPicPr>
          <p:cNvPr id="14359" name="Picture 2"/>
          <p:cNvPicPr>
            <a:picLocks noChangeAspect="1" noChangeArrowheads="1"/>
          </p:cNvPicPr>
          <p:nvPr/>
        </p:nvPicPr>
        <p:blipFill>
          <a:blip r:embed="rId2"/>
          <a:srcRect/>
          <a:stretch>
            <a:fillRect/>
          </a:stretch>
        </p:blipFill>
        <p:spPr bwMode="auto">
          <a:xfrm>
            <a:off x="152400" y="76200"/>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4724400" cy="1752600"/>
          </a:xfrm>
        </p:spPr>
        <p:txBody>
          <a:bodyPr>
            <a:noAutofit/>
          </a:bodyPr>
          <a:lstStyle/>
          <a:p>
            <a:pPr>
              <a:buNone/>
            </a:pPr>
            <a:r>
              <a:rPr lang="en-PH" sz="5000" b="1" dirty="0" smtClean="0"/>
              <a:t>National</a:t>
            </a:r>
          </a:p>
          <a:p>
            <a:pPr>
              <a:buNone/>
            </a:pPr>
            <a:r>
              <a:rPr lang="en-PH" sz="5000" b="1" dirty="0" smtClean="0"/>
              <a:t>Assessment</a:t>
            </a:r>
            <a:endParaRPr lang="en-PH" sz="5000" b="1" dirty="0"/>
          </a:p>
        </p:txBody>
      </p:sp>
      <p:sp>
        <p:nvSpPr>
          <p:cNvPr id="5" name="Slide Number Placeholder 4"/>
          <p:cNvSpPr>
            <a:spLocks noGrp="1"/>
          </p:cNvSpPr>
          <p:nvPr>
            <p:ph type="sldNum" sz="quarter" idx="12"/>
          </p:nvPr>
        </p:nvSpPr>
        <p:spPr/>
        <p:txBody>
          <a:bodyPr/>
          <a:lstStyle/>
          <a:p>
            <a:fld id="{13C2084E-476D-4D6D-9A0A-299AFB3A7CC2}" type="slidenum">
              <a:rPr lang="en-PH" smtClean="0"/>
              <a:pPr/>
              <a:t>6</a:t>
            </a:fld>
            <a:endParaRPr lang="en-PH"/>
          </a:p>
        </p:txBody>
      </p:sp>
      <p:pic>
        <p:nvPicPr>
          <p:cNvPr id="79875" name="Picture 3" descr="G:\vietnam\AAEAAQAAAAAAAANsAAAAJDg4MGQ2ZjAwLTU3N2ItNDk4OS1iOGM4LTU0OGVmNzMzYzkyNg.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77921" y="2438400"/>
            <a:ext cx="5318760" cy="3048000"/>
          </a:xfrm>
          <a:prstGeom prst="rect">
            <a:avLst/>
          </a:prstGeom>
          <a:noFill/>
        </p:spPr>
      </p:pic>
    </p:spTree>
    <p:extLst>
      <p:ext uri="{BB962C8B-B14F-4D97-AF65-F5344CB8AC3E}">
        <p14:creationId xmlns:p14="http://schemas.microsoft.com/office/powerpoint/2010/main" val="171600278"/>
      </p:ext>
    </p:extLst>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06514"/>
            <a:ext cx="6597255" cy="707886"/>
          </a:xfrm>
          <a:prstGeom prst="rect">
            <a:avLst/>
          </a:prstGeom>
          <a:noFill/>
        </p:spPr>
        <p:txBody>
          <a:bodyPr wrap="none" rtlCol="0">
            <a:spAutoFit/>
          </a:bodyPr>
          <a:lstStyle/>
          <a:p>
            <a:r>
              <a:rPr lang="en-PH" sz="4000" b="1" dirty="0" smtClean="0">
                <a:solidFill>
                  <a:srgbClr val="0000FF"/>
                </a:solidFill>
                <a:latin typeface="+mn-lt"/>
              </a:rPr>
              <a:t>WHO Assessment Framework</a:t>
            </a:r>
            <a:endParaRPr lang="en-PH" sz="4000" b="1" dirty="0">
              <a:solidFill>
                <a:srgbClr val="0000FF"/>
              </a:solidFill>
              <a:latin typeface="+mn-lt"/>
            </a:endParaRPr>
          </a:p>
        </p:txBody>
      </p:sp>
      <p:sp>
        <p:nvSpPr>
          <p:cNvPr id="7" name="Rectangle 6"/>
          <p:cNvSpPr/>
          <p:nvPr/>
        </p:nvSpPr>
        <p:spPr>
          <a:xfrm>
            <a:off x="457200" y="1438835"/>
            <a:ext cx="7772400" cy="2702278"/>
          </a:xfrm>
          <a:prstGeom prst="rect">
            <a:avLst/>
          </a:prstGeom>
        </p:spPr>
        <p:txBody>
          <a:bodyPr wrap="square">
            <a:spAutoFit/>
          </a:bodyPr>
          <a:lstStyle/>
          <a:p>
            <a:pPr marL="457200" indent="-457200" algn="just">
              <a:buFont typeface="Wingdings" pitchFamily="2" charset="2"/>
              <a:buChar char="q"/>
            </a:pPr>
            <a:r>
              <a:rPr lang="en-US" sz="2800" dirty="0" smtClean="0">
                <a:latin typeface="+mn-lt"/>
              </a:rPr>
              <a:t>Developed by the World Health Organization (WHO) and University of Queensland (UQ) that allows countries to comprehensively evaluate their civil registration and vital statistics system.</a:t>
            </a:r>
          </a:p>
          <a:p>
            <a:pPr marL="342900" lvl="0" indent="-342900" fontAlgn="auto">
              <a:spcBef>
                <a:spcPct val="20000"/>
              </a:spcBef>
              <a:spcAft>
                <a:spcPts val="0"/>
              </a:spcAft>
              <a:buFont typeface="Arial" pitchFamily="34" charset="0"/>
              <a:buChar char="•"/>
              <a:defRPr/>
            </a:pPr>
            <a:endParaRPr lang="en-US" sz="2400" dirty="0" smtClean="0">
              <a:latin typeface="+mn-lt"/>
              <a:cs typeface="Arial" pitchFamily="34" charset="0"/>
            </a:endParaRPr>
          </a:p>
          <a:p>
            <a:pPr marL="342900" lvl="0" indent="-342900" fontAlgn="auto">
              <a:spcBef>
                <a:spcPct val="20000"/>
              </a:spcBef>
              <a:spcAft>
                <a:spcPts val="0"/>
              </a:spcAft>
              <a:buFont typeface="Arial" pitchFamily="34" charset="0"/>
              <a:buChar char="•"/>
              <a:defRPr/>
            </a:pPr>
            <a:endParaRPr lang="en-US" sz="2400" dirty="0" smtClean="0">
              <a:latin typeface="+mn-lt"/>
              <a:cs typeface="Arial" pitchFamily="34" charset="0"/>
            </a:endParaRPr>
          </a:p>
        </p:txBody>
      </p:sp>
      <p:sp>
        <p:nvSpPr>
          <p:cNvPr id="8"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7</a:t>
            </a:fld>
            <a:endParaRPr lang="en-PH" dirty="0"/>
          </a:p>
        </p:txBody>
      </p:sp>
    </p:spTree>
    <p:extLst>
      <p:ext uri="{BB962C8B-B14F-4D97-AF65-F5344CB8AC3E}">
        <p14:creationId xmlns:p14="http://schemas.microsoft.com/office/powerpoint/2010/main" val="127869585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953155"/>
            <a:ext cx="8229600" cy="5878532"/>
          </a:xfrm>
          <a:prstGeom prst="rect">
            <a:avLst/>
          </a:prstGeom>
        </p:spPr>
        <p:txBody>
          <a:bodyPr wrap="square">
            <a:spAutoFit/>
          </a:bodyPr>
          <a:lstStyle/>
          <a:p>
            <a:pPr marL="514350" lvl="0" indent="-514350">
              <a:buNone/>
            </a:pPr>
            <a:r>
              <a:rPr lang="en-US" sz="2400" dirty="0" smtClean="0">
                <a:latin typeface="+mn-lt"/>
              </a:rPr>
              <a:t> </a:t>
            </a:r>
          </a:p>
          <a:p>
            <a:pPr marL="514350" lvl="0" indent="-514350">
              <a:buNone/>
            </a:pPr>
            <a:endParaRPr lang="en-US" sz="2000" dirty="0" smtClean="0">
              <a:latin typeface="+mn-lt"/>
            </a:endParaRPr>
          </a:p>
          <a:p>
            <a:pPr marL="514350" indent="-514350">
              <a:buAutoNum type="arabicPeriod"/>
            </a:pPr>
            <a:r>
              <a:rPr lang="en-PH" sz="2800" dirty="0" smtClean="0"/>
              <a:t>National </a:t>
            </a:r>
            <a:r>
              <a:rPr lang="en-PH" sz="2800" dirty="0"/>
              <a:t>Legal Framework </a:t>
            </a:r>
            <a:r>
              <a:rPr lang="en-PH" sz="2800" dirty="0" smtClean="0"/>
              <a:t>for Civil Registration</a:t>
            </a:r>
          </a:p>
          <a:p>
            <a:r>
              <a:rPr lang="en-PH" sz="2800" dirty="0"/>
              <a:t> </a:t>
            </a:r>
            <a:r>
              <a:rPr lang="en-PH" sz="2800" dirty="0" smtClean="0"/>
              <a:t>    and Vital Statistics (CRVS)</a:t>
            </a:r>
            <a:endParaRPr lang="en-PH" sz="2800" dirty="0"/>
          </a:p>
          <a:p>
            <a:pPr marL="0" lvl="0" indent="0">
              <a:buNone/>
            </a:pPr>
            <a:r>
              <a:rPr lang="en-AU" sz="2800" i="1" dirty="0" smtClean="0"/>
              <a:t>2. </a:t>
            </a:r>
            <a:r>
              <a:rPr lang="en-AU" sz="2800" dirty="0" smtClean="0"/>
              <a:t>Registration </a:t>
            </a:r>
            <a:r>
              <a:rPr lang="en-AU" sz="2800" dirty="0"/>
              <a:t>practices, Coverage and </a:t>
            </a:r>
            <a:r>
              <a:rPr lang="en-AU" sz="2800" dirty="0" smtClean="0"/>
              <a:t>  </a:t>
            </a:r>
          </a:p>
          <a:p>
            <a:pPr marL="0" lvl="0" indent="0">
              <a:buNone/>
            </a:pPr>
            <a:r>
              <a:rPr lang="en-AU" sz="2800" dirty="0"/>
              <a:t> </a:t>
            </a:r>
            <a:r>
              <a:rPr lang="en-AU" sz="2800" dirty="0" smtClean="0"/>
              <a:t>   Completeness </a:t>
            </a:r>
            <a:r>
              <a:rPr lang="en-AU" sz="2800" dirty="0"/>
              <a:t>of Registration </a:t>
            </a:r>
            <a:endParaRPr lang="en-AU" sz="2800" dirty="0" smtClean="0"/>
          </a:p>
          <a:p>
            <a:r>
              <a:rPr lang="en-AU" sz="2800" dirty="0" smtClean="0"/>
              <a:t>3. </a:t>
            </a:r>
            <a:r>
              <a:rPr lang="en-AU" sz="2800" dirty="0"/>
              <a:t>Forms and Data Quality </a:t>
            </a:r>
            <a:endParaRPr lang="en-AU" sz="2800" dirty="0" smtClean="0"/>
          </a:p>
          <a:p>
            <a:pPr lvl="0"/>
            <a:r>
              <a:rPr lang="en-AU" sz="2800" dirty="0" smtClean="0"/>
              <a:t>4. </a:t>
            </a:r>
            <a:r>
              <a:rPr lang="en-AU" sz="2800" dirty="0"/>
              <a:t>Data Storage, Tabulation, Access, and </a:t>
            </a:r>
            <a:endParaRPr lang="en-AU" sz="2800" dirty="0" smtClean="0"/>
          </a:p>
          <a:p>
            <a:pPr lvl="0"/>
            <a:r>
              <a:rPr lang="en-AU" sz="2800" dirty="0"/>
              <a:t> </a:t>
            </a:r>
            <a:r>
              <a:rPr lang="en-AU" sz="2800" dirty="0" smtClean="0"/>
              <a:t>   Dissemination</a:t>
            </a:r>
          </a:p>
          <a:p>
            <a:r>
              <a:rPr lang="en-AU" sz="2800" dirty="0" smtClean="0"/>
              <a:t>5. </a:t>
            </a:r>
            <a:r>
              <a:rPr lang="en-AU" sz="2800" dirty="0"/>
              <a:t>ICD 10</a:t>
            </a:r>
            <a:endParaRPr lang="en-US" sz="2800" dirty="0"/>
          </a:p>
          <a:p>
            <a:pPr lvl="0"/>
            <a:endParaRPr lang="en-AU" sz="2800" dirty="0" smtClean="0"/>
          </a:p>
          <a:p>
            <a:pPr lvl="0"/>
            <a:endParaRPr lang="en-US" sz="2400" dirty="0"/>
          </a:p>
          <a:p>
            <a:endParaRPr lang="en-US" sz="2800" dirty="0"/>
          </a:p>
          <a:p>
            <a:pPr marL="0" lvl="0" indent="0">
              <a:buNone/>
            </a:pPr>
            <a:endParaRPr lang="en-US" sz="2800" dirty="0"/>
          </a:p>
        </p:txBody>
      </p:sp>
      <p:sp>
        <p:nvSpPr>
          <p:cNvPr id="8"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8</a:t>
            </a:fld>
            <a:endParaRPr lang="en-PH" dirty="0"/>
          </a:p>
        </p:txBody>
      </p:sp>
      <p:sp>
        <p:nvSpPr>
          <p:cNvPr id="2" name="TextBox 1"/>
          <p:cNvSpPr txBox="1"/>
          <p:nvPr/>
        </p:nvSpPr>
        <p:spPr>
          <a:xfrm>
            <a:off x="457200" y="381000"/>
            <a:ext cx="7086600" cy="646331"/>
          </a:xfrm>
          <a:prstGeom prst="rect">
            <a:avLst/>
          </a:prstGeom>
          <a:noFill/>
        </p:spPr>
        <p:txBody>
          <a:bodyPr wrap="square" rtlCol="0">
            <a:spAutoFit/>
          </a:bodyPr>
          <a:lstStyle/>
          <a:p>
            <a:r>
              <a:rPr lang="en-PH" sz="3600" b="1" dirty="0" smtClean="0"/>
              <a:t>Components</a:t>
            </a:r>
            <a:endParaRPr lang="en-GB" sz="3600" b="1" dirty="0"/>
          </a:p>
        </p:txBody>
      </p:sp>
      <p:sp>
        <p:nvSpPr>
          <p:cNvPr id="3" name="TextBox 2"/>
          <p:cNvSpPr txBox="1"/>
          <p:nvPr/>
        </p:nvSpPr>
        <p:spPr>
          <a:xfrm>
            <a:off x="228600" y="6362045"/>
            <a:ext cx="6019800" cy="646331"/>
          </a:xfrm>
          <a:prstGeom prst="rect">
            <a:avLst/>
          </a:prstGeom>
          <a:noFill/>
        </p:spPr>
        <p:txBody>
          <a:bodyPr wrap="square" rtlCol="0">
            <a:spAutoFit/>
          </a:bodyPr>
          <a:lstStyle/>
          <a:p>
            <a:r>
              <a:rPr lang="en-PH" b="1" dirty="0">
                <a:solidFill>
                  <a:srgbClr val="0000FF"/>
                </a:solidFill>
              </a:rPr>
              <a:t>WHO Assessment Framework</a:t>
            </a:r>
          </a:p>
          <a:p>
            <a:endParaRPr lang="en-GB" dirty="0"/>
          </a:p>
        </p:txBody>
      </p:sp>
    </p:spTree>
    <p:extLst>
      <p:ext uri="{BB962C8B-B14F-4D97-AF65-F5344CB8AC3E}">
        <p14:creationId xmlns:p14="http://schemas.microsoft.com/office/powerpoint/2010/main" val="180884545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914400"/>
            <a:ext cx="8001000" cy="5693866"/>
          </a:xfrm>
          <a:prstGeom prst="rect">
            <a:avLst/>
          </a:prstGeom>
        </p:spPr>
        <p:txBody>
          <a:bodyPr wrap="square">
            <a:spAutoFit/>
          </a:bodyPr>
          <a:lstStyle/>
          <a:p>
            <a:pPr marL="514350" indent="-514350"/>
            <a:r>
              <a:rPr lang="en-US" sz="2400" dirty="0" smtClean="0">
                <a:latin typeface="+mn-lt"/>
              </a:rPr>
              <a:t> </a:t>
            </a:r>
            <a:r>
              <a:rPr lang="en-AU" sz="2800" b="1" i="1" dirty="0" smtClean="0">
                <a:latin typeface="+mn-lt"/>
              </a:rPr>
              <a:t>National Legal Framework</a:t>
            </a:r>
            <a:r>
              <a:rPr lang="en-AU" sz="2800" dirty="0" smtClean="0">
                <a:latin typeface="+mn-lt"/>
              </a:rPr>
              <a:t>  </a:t>
            </a:r>
            <a:r>
              <a:rPr lang="en-AU" sz="2800" b="1" dirty="0" smtClean="0">
                <a:latin typeface="+mn-lt"/>
              </a:rPr>
              <a:t>on CRVS</a:t>
            </a:r>
            <a:endParaRPr lang="en-US" sz="2800" b="1" dirty="0">
              <a:latin typeface="+mn-lt"/>
            </a:endParaRPr>
          </a:p>
          <a:p>
            <a:pPr marL="514350" lvl="0" indent="-514350">
              <a:buFont typeface="+mj-lt"/>
              <a:buAutoNum type="arabicPeriod"/>
            </a:pPr>
            <a:r>
              <a:rPr lang="en-AU" sz="2800" dirty="0" smtClean="0">
                <a:latin typeface="+mn-lt"/>
              </a:rPr>
              <a:t>Increased lobbying for approval of pending proposed bills on civil registration. </a:t>
            </a:r>
            <a:endParaRPr lang="en-US" sz="2800" dirty="0" smtClean="0">
              <a:latin typeface="+mn-lt"/>
            </a:endParaRPr>
          </a:p>
          <a:p>
            <a:pPr marL="514350" lvl="0" indent="-514350">
              <a:buFont typeface="+mj-lt"/>
              <a:buAutoNum type="arabicPeriod"/>
            </a:pPr>
            <a:r>
              <a:rPr lang="en-AU" sz="2800" dirty="0" smtClean="0">
                <a:latin typeface="+mn-lt"/>
              </a:rPr>
              <a:t>Building up a campaign to lobby for increased budget on civil registration at the Local Government Unit (LGU) levels</a:t>
            </a:r>
            <a:endParaRPr lang="en-US" sz="2800" dirty="0" smtClean="0">
              <a:latin typeface="+mn-lt"/>
            </a:endParaRPr>
          </a:p>
          <a:p>
            <a:pPr marL="514350" lvl="0" indent="-514350">
              <a:buFont typeface="+mj-lt"/>
              <a:buAutoNum type="arabicPeriod"/>
            </a:pPr>
            <a:r>
              <a:rPr lang="en-AU" sz="2800" dirty="0" smtClean="0">
                <a:latin typeface="+mn-lt"/>
              </a:rPr>
              <a:t>Strengthening the Administrative Order and Rules for civil registration units at the LGU level, elevating the importance and appreciation of civil registration</a:t>
            </a:r>
            <a:endParaRPr lang="en-US" sz="2800" dirty="0" smtClean="0">
              <a:latin typeface="+mn-lt"/>
            </a:endParaRPr>
          </a:p>
          <a:p>
            <a:pPr marL="514350" lvl="0" indent="-514350">
              <a:buFont typeface="+mj-lt"/>
              <a:buAutoNum type="arabicPeriod"/>
            </a:pPr>
            <a:r>
              <a:rPr lang="en-AU" sz="2800" dirty="0" smtClean="0">
                <a:latin typeface="+mn-lt"/>
              </a:rPr>
              <a:t>Compliance with the local government code of 1991 on creation of civil registration office and permanent civil registrar.</a:t>
            </a:r>
            <a:endParaRPr lang="en-US" sz="2800" dirty="0" smtClean="0">
              <a:latin typeface="+mn-lt"/>
            </a:endParaRPr>
          </a:p>
        </p:txBody>
      </p:sp>
      <p:sp>
        <p:nvSpPr>
          <p:cNvPr id="8" name="Slide Number Placeholder 4"/>
          <p:cNvSpPr>
            <a:spLocks noGrp="1"/>
          </p:cNvSpPr>
          <p:nvPr>
            <p:ph type="sldNum" sz="quarter" idx="12"/>
          </p:nvPr>
        </p:nvSpPr>
        <p:spPr>
          <a:xfrm>
            <a:off x="6553200" y="6356350"/>
            <a:ext cx="2133600" cy="365125"/>
          </a:xfrm>
        </p:spPr>
        <p:txBody>
          <a:bodyPr/>
          <a:lstStyle/>
          <a:p>
            <a:fld id="{13C2084E-476D-4D6D-9A0A-299AFB3A7CC2}" type="slidenum">
              <a:rPr lang="en-PH" smtClean="0"/>
              <a:pPr/>
              <a:t>9</a:t>
            </a:fld>
            <a:endParaRPr lang="en-PH" dirty="0"/>
          </a:p>
        </p:txBody>
      </p:sp>
      <p:sp>
        <p:nvSpPr>
          <p:cNvPr id="10" name="TextBox 9"/>
          <p:cNvSpPr txBox="1"/>
          <p:nvPr/>
        </p:nvSpPr>
        <p:spPr>
          <a:xfrm>
            <a:off x="304800" y="228600"/>
            <a:ext cx="4542205" cy="584775"/>
          </a:xfrm>
          <a:prstGeom prst="rect">
            <a:avLst/>
          </a:prstGeom>
          <a:noFill/>
        </p:spPr>
        <p:txBody>
          <a:bodyPr wrap="none" rtlCol="0">
            <a:spAutoFit/>
          </a:bodyPr>
          <a:lstStyle/>
          <a:p>
            <a:r>
              <a:rPr lang="en-PH" sz="3200" b="1" dirty="0" smtClean="0">
                <a:solidFill>
                  <a:srgbClr val="0000FF"/>
                </a:solidFill>
                <a:latin typeface="+mn-lt"/>
              </a:rPr>
              <a:t>KEY RECOMMENDATIONS</a:t>
            </a:r>
            <a:endParaRPr lang="en-PH" sz="3200" b="1" dirty="0">
              <a:solidFill>
                <a:srgbClr val="0000FF"/>
              </a:solidFill>
              <a:latin typeface="+mn-lt"/>
            </a:endParaRPr>
          </a:p>
        </p:txBody>
      </p:sp>
    </p:spTree>
    <p:extLst>
      <p:ext uri="{BB962C8B-B14F-4D97-AF65-F5344CB8AC3E}">
        <p14:creationId xmlns:p14="http://schemas.microsoft.com/office/powerpoint/2010/main" val="2868603279"/>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6266</TotalTime>
  <Words>2348</Words>
  <Application>Microsoft Office PowerPoint</Application>
  <PresentationFormat>On-screen Show (4:3)</PresentationFormat>
  <Paragraphs>342</Paragraphs>
  <Slides>45</Slides>
  <Notes>15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Evaluation of the Quality of Civil Registration and Vital Statistics System: The Philippine Setting   15 November 2017 Hanoi, Vietnam </vt:lpstr>
      <vt:lpstr>PowerPoint Presentation</vt:lpstr>
      <vt:lpstr>PowerPoint Presentation</vt:lpstr>
      <vt:lpstr>ADMINISTRATIVE ARRANGEMENT OF CRVS</vt:lpstr>
      <vt:lpstr>Civil Registration and Vital Statistics Process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Scope and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Nations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NSO</cp:lastModifiedBy>
  <cp:revision>693</cp:revision>
  <dcterms:created xsi:type="dcterms:W3CDTF">2013-12-01T12:42:23Z</dcterms:created>
  <dcterms:modified xsi:type="dcterms:W3CDTF">2017-11-15T21:25:54Z</dcterms:modified>
</cp:coreProperties>
</file>