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18"/>
  </p:notesMasterIdLst>
  <p:handoutMasterIdLst>
    <p:handoutMasterId r:id="rId19"/>
  </p:handoutMasterIdLst>
  <p:sldIdLst>
    <p:sldId id="256" r:id="rId2"/>
    <p:sldId id="310" r:id="rId3"/>
    <p:sldId id="311" r:id="rId4"/>
    <p:sldId id="312" r:id="rId5"/>
    <p:sldId id="316" r:id="rId6"/>
    <p:sldId id="313" r:id="rId7"/>
    <p:sldId id="314" r:id="rId8"/>
    <p:sldId id="315" r:id="rId9"/>
    <p:sldId id="320" r:id="rId10"/>
    <p:sldId id="321" r:id="rId11"/>
    <p:sldId id="302" r:id="rId12"/>
    <p:sldId id="319" r:id="rId13"/>
    <p:sldId id="322" r:id="rId14"/>
    <p:sldId id="307" r:id="rId15"/>
    <p:sldId id="323" r:id="rId16"/>
    <p:sldId id="28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2880">
          <p15:clr>
            <a:srgbClr val="A4A3A4"/>
          </p15:clr>
        </p15:guide>
        <p15:guide id="3" orient="horz" pos="3696">
          <p15:clr>
            <a:srgbClr val="A4A3A4"/>
          </p15:clr>
        </p15:guide>
        <p15:guide id="4" orient="horz" pos="431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Frederes" initials="AF" lastIdx="1" clrIdx="0">
    <p:extLst/>
  </p:cmAuthor>
  <p:cmAuthor id="2" name="Aaron Schwid"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47500"/>
    <a:srgbClr val="FFFFFF"/>
    <a:srgbClr val="B9C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9058" autoAdjust="0"/>
  </p:normalViewPr>
  <p:slideViewPr>
    <p:cSldViewPr showGuides="1">
      <p:cViewPr>
        <p:scale>
          <a:sx n="80" d="100"/>
          <a:sy n="80" d="100"/>
        </p:scale>
        <p:origin x="1522" y="-19"/>
      </p:cViewPr>
      <p:guideLst>
        <p:guide orient="horz" pos="1008"/>
        <p:guide pos="2880"/>
        <p:guide orient="horz" pos="3696"/>
        <p:guide orient="horz" pos="4319"/>
      </p:guideLst>
    </p:cSldViewPr>
  </p:slideViewPr>
  <p:notesTextViewPr>
    <p:cViewPr>
      <p:scale>
        <a:sx n="1" d="1"/>
        <a:sy n="1" d="1"/>
      </p:scale>
      <p:origin x="0" y="0"/>
    </p:cViewPr>
  </p:notesTextViewPr>
  <p:sorterViewPr>
    <p:cViewPr>
      <p:scale>
        <a:sx n="66" d="100"/>
        <a:sy n="66" d="100"/>
      </p:scale>
      <p:origin x="0" y="-2940"/>
    </p:cViewPr>
  </p:sorterViewPr>
  <p:notesViewPr>
    <p:cSldViewPr>
      <p:cViewPr varScale="1">
        <p:scale>
          <a:sx n="66" d="100"/>
          <a:sy n="66"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Sheet12!$B$1</c:f>
              <c:strCache>
                <c:ptCount val="1"/>
                <c:pt idx="0">
                  <c:v>Male (n=3056)</c:v>
                </c:pt>
              </c:strCache>
            </c:strRef>
          </c:tx>
          <c:spPr>
            <a:solidFill>
              <a:schemeClr val="accent1"/>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Sheet12!$A$2:$A$12</c:f>
              <c:strCache>
                <c:ptCount val="11"/>
                <c:pt idx="0">
                  <c:v>&lt;29 days</c:v>
                </c:pt>
                <c:pt idx="1">
                  <c:v>29 days-5 years</c:v>
                </c:pt>
                <c:pt idx="2">
                  <c:v>6-11 years</c:v>
                </c:pt>
                <c:pt idx="3">
                  <c:v>12-19</c:v>
                </c:pt>
                <c:pt idx="4">
                  <c:v>20-29</c:v>
                </c:pt>
                <c:pt idx="5">
                  <c:v>30-39</c:v>
                </c:pt>
                <c:pt idx="6">
                  <c:v>40-49</c:v>
                </c:pt>
                <c:pt idx="7">
                  <c:v>50-59</c:v>
                </c:pt>
                <c:pt idx="8">
                  <c:v>60-69</c:v>
                </c:pt>
                <c:pt idx="9">
                  <c:v>70-79</c:v>
                </c:pt>
                <c:pt idx="10">
                  <c:v>80+</c:v>
                </c:pt>
              </c:strCache>
            </c:strRef>
          </c:cat>
          <c:val>
            <c:numRef>
              <c:f>Sheet12!$B$2:$B$12</c:f>
              <c:numCache>
                <c:formatCode>0%</c:formatCode>
                <c:ptCount val="11"/>
                <c:pt idx="0">
                  <c:v>2.192408376963351E-2</c:v>
                </c:pt>
                <c:pt idx="1">
                  <c:v>2.061518324607331E-2</c:v>
                </c:pt>
                <c:pt idx="2">
                  <c:v>3.9267015706806298E-3</c:v>
                </c:pt>
                <c:pt idx="3">
                  <c:v>6.217277486910997E-3</c:v>
                </c:pt>
                <c:pt idx="4">
                  <c:v>3.1740837696335095E-2</c:v>
                </c:pt>
                <c:pt idx="5">
                  <c:v>9.1950261780104695E-2</c:v>
                </c:pt>
                <c:pt idx="6">
                  <c:v>0.12401832460732984</c:v>
                </c:pt>
                <c:pt idx="7">
                  <c:v>0.13678010471204191</c:v>
                </c:pt>
                <c:pt idx="8">
                  <c:v>0.17833769633507854</c:v>
                </c:pt>
                <c:pt idx="9">
                  <c:v>0.19960732984293203</c:v>
                </c:pt>
                <c:pt idx="10">
                  <c:v>0.18488219895287963</c:v>
                </c:pt>
              </c:numCache>
            </c:numRef>
          </c:val>
          <c:extLst>
            <c:ext xmlns:c16="http://schemas.microsoft.com/office/drawing/2014/chart" uri="{C3380CC4-5D6E-409C-BE32-E72D297353CC}">
              <c16:uniqueId val="{00000000-4ED8-4427-8A3B-BB7A07893B12}"/>
            </c:ext>
          </c:extLst>
        </c:ser>
        <c:ser>
          <c:idx val="1"/>
          <c:order val="1"/>
          <c:tx>
            <c:strRef>
              <c:f>Sheet12!$C$1</c:f>
              <c:strCache>
                <c:ptCount val="1"/>
                <c:pt idx="0">
                  <c:v>Female (n=2525)</c:v>
                </c:pt>
              </c:strCache>
            </c:strRef>
          </c:tx>
          <c:spPr>
            <a:solidFill>
              <a:schemeClr val="accent2"/>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Sheet12!$A$2:$A$12</c:f>
              <c:strCache>
                <c:ptCount val="11"/>
                <c:pt idx="0">
                  <c:v>&lt;29 days</c:v>
                </c:pt>
                <c:pt idx="1">
                  <c:v>29 days-5 years</c:v>
                </c:pt>
                <c:pt idx="2">
                  <c:v>6-11 years</c:v>
                </c:pt>
                <c:pt idx="3">
                  <c:v>12-19</c:v>
                </c:pt>
                <c:pt idx="4">
                  <c:v>20-29</c:v>
                </c:pt>
                <c:pt idx="5">
                  <c:v>30-39</c:v>
                </c:pt>
                <c:pt idx="6">
                  <c:v>40-49</c:v>
                </c:pt>
                <c:pt idx="7">
                  <c:v>50-59</c:v>
                </c:pt>
                <c:pt idx="8">
                  <c:v>60-69</c:v>
                </c:pt>
                <c:pt idx="9">
                  <c:v>70-79</c:v>
                </c:pt>
                <c:pt idx="10">
                  <c:v>80+</c:v>
                </c:pt>
              </c:strCache>
            </c:strRef>
          </c:cat>
          <c:val>
            <c:numRef>
              <c:f>Sheet12!$C$2:$C$12</c:f>
              <c:numCache>
                <c:formatCode>0%</c:formatCode>
                <c:ptCount val="11"/>
                <c:pt idx="0">
                  <c:v>2.4158415841584156E-2</c:v>
                </c:pt>
                <c:pt idx="1">
                  <c:v>1.1881188118811888E-2</c:v>
                </c:pt>
                <c:pt idx="2">
                  <c:v>5.9405940594059407E-3</c:v>
                </c:pt>
                <c:pt idx="3">
                  <c:v>9.1089108910891118E-3</c:v>
                </c:pt>
                <c:pt idx="4">
                  <c:v>2.1782178217821795E-2</c:v>
                </c:pt>
                <c:pt idx="5">
                  <c:v>3.3267326732673276E-2</c:v>
                </c:pt>
                <c:pt idx="6">
                  <c:v>5.5049504950495071E-2</c:v>
                </c:pt>
                <c:pt idx="7">
                  <c:v>9.861386138613866E-2</c:v>
                </c:pt>
                <c:pt idx="8">
                  <c:v>0.16792079207920796</c:v>
                </c:pt>
                <c:pt idx="9">
                  <c:v>0.24910891089108916</c:v>
                </c:pt>
                <c:pt idx="10">
                  <c:v>0.32316831683168334</c:v>
                </c:pt>
              </c:numCache>
            </c:numRef>
          </c:val>
          <c:extLst>
            <c:ext xmlns:c16="http://schemas.microsoft.com/office/drawing/2014/chart" uri="{C3380CC4-5D6E-409C-BE32-E72D297353CC}">
              <c16:uniqueId val="{00000001-4ED8-4427-8A3B-BB7A07893B12}"/>
            </c:ext>
          </c:extLst>
        </c:ser>
        <c:dLbls>
          <c:showLegendKey val="0"/>
          <c:showVal val="0"/>
          <c:showCatName val="0"/>
          <c:showSerName val="0"/>
          <c:showPercent val="0"/>
          <c:showBubbleSize val="0"/>
        </c:dLbls>
        <c:gapWidth val="100"/>
        <c:overlap val="-30"/>
        <c:axId val="341644416"/>
        <c:axId val="341645952"/>
      </c:barChart>
      <c:catAx>
        <c:axId val="34164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41645952"/>
        <c:crosses val="autoZero"/>
        <c:auto val="1"/>
        <c:lblAlgn val="ctr"/>
        <c:lblOffset val="100"/>
        <c:noMultiLvlLbl val="0"/>
      </c:catAx>
      <c:valAx>
        <c:axId val="341645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341644416"/>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255548-0209-4BBC-9BE7-B6E991BEF846}" type="datetimeFigureOut">
              <a:rPr lang="en-US" smtClean="0"/>
              <a:t>11/15/2017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464D38-0F80-4B71-8E11-56024FA5A0B7}" type="slidenum">
              <a:rPr lang="en-US" smtClean="0"/>
              <a:t>‹#›</a:t>
            </a:fld>
            <a:endParaRPr lang="en-US"/>
          </a:p>
        </p:txBody>
      </p:sp>
    </p:spTree>
    <p:extLst>
      <p:ext uri="{BB962C8B-B14F-4D97-AF65-F5344CB8AC3E}">
        <p14:creationId xmlns:p14="http://schemas.microsoft.com/office/powerpoint/2010/main" val="3637753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4A643-2289-4583-A39E-19594A10B532}" type="datetimeFigureOut">
              <a:rPr lang="en-US" smtClean="0"/>
              <a:pPr/>
              <a:t>11/15/2017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7110F-5ADE-45DC-B79D-2578C6B2AC95}" type="slidenum">
              <a:rPr lang="en-US" smtClean="0"/>
              <a:pPr/>
              <a:t>‹#›</a:t>
            </a:fld>
            <a:endParaRPr lang="en-US"/>
          </a:p>
        </p:txBody>
      </p:sp>
    </p:spTree>
    <p:extLst>
      <p:ext uri="{BB962C8B-B14F-4D97-AF65-F5344CB8AC3E}">
        <p14:creationId xmlns:p14="http://schemas.microsoft.com/office/powerpoint/2010/main" val="542677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5CF7110F-5ADE-45DC-B79D-2578C6B2AC95}" type="slidenum">
              <a:rPr lang="en-US" smtClean="0"/>
              <a:pPr/>
              <a:t>1</a:t>
            </a:fld>
            <a:endParaRPr lang="en-US" dirty="0"/>
          </a:p>
        </p:txBody>
      </p:sp>
    </p:spTree>
    <p:extLst>
      <p:ext uri="{BB962C8B-B14F-4D97-AF65-F5344CB8AC3E}">
        <p14:creationId xmlns:p14="http://schemas.microsoft.com/office/powerpoint/2010/main" val="991426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low VSPI: Most of these countries only report data sporadically and for only a fraction of all deaths that occur. Any cause-</a:t>
            </a:r>
            <a:r>
              <a:rPr lang="en-US" dirty="0" err="1"/>
              <a:t>specifi</a:t>
            </a:r>
            <a:r>
              <a:rPr lang="en-US" dirty="0"/>
              <a:t> c mortality data reported from these countries usually comes from hospitals. For the remaining 60 or so countries, most of which are in Africa, civil registration systems are either non-existent or so weak that data are not compiled or reported</a:t>
            </a:r>
          </a:p>
        </p:txBody>
      </p:sp>
      <p:sp>
        <p:nvSpPr>
          <p:cNvPr id="4" name="Slide Number Placeholder 3"/>
          <p:cNvSpPr>
            <a:spLocks noGrp="1"/>
          </p:cNvSpPr>
          <p:nvPr>
            <p:ph type="sldNum" sz="quarter" idx="10"/>
          </p:nvPr>
        </p:nvSpPr>
        <p:spPr/>
        <p:txBody>
          <a:bodyPr/>
          <a:lstStyle/>
          <a:p>
            <a:fld id="{5CF7110F-5ADE-45DC-B79D-2578C6B2AC95}" type="slidenum">
              <a:rPr lang="en-US" smtClean="0"/>
              <a:pPr/>
              <a:t>14</a:t>
            </a:fld>
            <a:endParaRPr lang="en-US"/>
          </a:p>
        </p:txBody>
      </p:sp>
    </p:spTree>
    <p:extLst>
      <p:ext uri="{BB962C8B-B14F-4D97-AF65-F5344CB8AC3E}">
        <p14:creationId xmlns:p14="http://schemas.microsoft.com/office/powerpoint/2010/main" val="3179291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ltLang="en-US" sz="2400" dirty="0"/>
              <a:t>VAs mostly in adults: (5356 adults)</a:t>
            </a:r>
          </a:p>
          <a:p>
            <a:pPr marL="285750" indent="-285750">
              <a:buFont typeface="Arial" panose="020B0604020202020204" pitchFamily="34" charset="0"/>
              <a:buChar char="•"/>
            </a:pPr>
            <a:r>
              <a:rPr lang="en-US" altLang="en-US" sz="2400" dirty="0"/>
              <a:t>Pilot: 14 townships with a population of ~ 2.4 million </a:t>
            </a:r>
          </a:p>
          <a:p>
            <a:pPr marL="285750" indent="-285750">
              <a:buFont typeface="Arial" panose="020B0604020202020204" pitchFamily="34" charset="0"/>
              <a:buChar char="•"/>
            </a:pPr>
            <a:r>
              <a:rPr lang="en-US" altLang="en-US" sz="2400" dirty="0"/>
              <a:t>Phase 1 national rollout: </a:t>
            </a:r>
            <a:r>
              <a:rPr lang="en-US" altLang="en-US" dirty="0"/>
              <a:t>Total 48 townships ~ 8.6 million or 16% of total population</a:t>
            </a:r>
          </a:p>
          <a:p>
            <a:pPr marL="285750" indent="-285750">
              <a:buFont typeface="Arial" panose="020B0604020202020204" pitchFamily="34" charset="0"/>
              <a:buChar cha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5CF7110F-5ADE-45DC-B79D-2578C6B2AC95}" type="slidenum">
              <a:rPr lang="en-US" smtClean="0"/>
              <a:pPr/>
              <a:t>15</a:t>
            </a:fld>
            <a:endParaRPr lang="en-US"/>
          </a:p>
        </p:txBody>
      </p:sp>
    </p:spTree>
    <p:extLst>
      <p:ext uri="{BB962C8B-B14F-4D97-AF65-F5344CB8AC3E}">
        <p14:creationId xmlns:p14="http://schemas.microsoft.com/office/powerpoint/2010/main" val="3588931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CRVS performance has been assessed by three broad approaches: expert reviews, country self-assessments, and external assessment of CRVS output. Each approach has advantages and limitations. Although these methods enable country stakeholders to jointly assess the entire CRVS system (inputs, processes, and output) the self-assessment approach used means that some subjectivity is unavoidable. Most attempts to assess CRVS systems globally have focused on one aspect of the system, such as birth registration coverage or coverage and quality of cause-of-death certification</a:t>
            </a:r>
          </a:p>
          <a:p>
            <a:endParaRPr lang="en-US" dirty="0"/>
          </a:p>
          <a:p>
            <a:r>
              <a:rPr lang="en-US" dirty="0"/>
              <a:t>A major limitation of sources of CRVS performance is that none can effectively and reliably be used to monitor global progress with CRVS systems development. To critically appraise development, quality, and policy utility of CRVS systems, we apply a new composite indicator that objectively assesses system performance on the basis of mortality data generated from CRVS systems worldwide. </a:t>
            </a:r>
          </a:p>
        </p:txBody>
      </p:sp>
      <p:sp>
        <p:nvSpPr>
          <p:cNvPr id="4" name="Slide Number Placeholder 3"/>
          <p:cNvSpPr>
            <a:spLocks noGrp="1"/>
          </p:cNvSpPr>
          <p:nvPr>
            <p:ph type="sldNum" sz="quarter" idx="10"/>
          </p:nvPr>
        </p:nvSpPr>
        <p:spPr/>
        <p:txBody>
          <a:bodyPr/>
          <a:lstStyle/>
          <a:p>
            <a:fld id="{5CF7110F-5ADE-45DC-B79D-2578C6B2AC95}" type="slidenum">
              <a:rPr lang="en-US" smtClean="0"/>
              <a:pPr/>
              <a:t>3</a:t>
            </a:fld>
            <a:endParaRPr lang="en-US"/>
          </a:p>
        </p:txBody>
      </p:sp>
    </p:spTree>
    <p:extLst>
      <p:ext uri="{BB962C8B-B14F-4D97-AF65-F5344CB8AC3E}">
        <p14:creationId xmlns:p14="http://schemas.microsoft.com/office/powerpoint/2010/main" val="892201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VSPI metric comprises six components: completeness of death reporting, quality of death reporting, level of cause-specific detail, internal consistency, quality of age and sex reporting, and data availability or timeliness, each of which captures a different aspect of data accuracy or utility. A key characteristic of the utility of all CRVS systems is the extent to which they cover the entire population and register all births and deaths. The completeness estimate of the VSPI is generated by a combination of adult and child mortality estimates and the registered numbers of deaths. A frequently used measure of quality of cause of death reporting is the proportion of ill-defined deaths.</a:t>
            </a:r>
          </a:p>
          <a:p>
            <a:endParaRPr lang="en-US" dirty="0"/>
          </a:p>
          <a:p>
            <a:r>
              <a:rPr lang="en-US" dirty="0"/>
              <a:t>The VSPI was computed on a continuous scale from zero to one for each calendar year of vital statistics data that have been reported since 1980 and are publicly available for a country. A value of one or close to one signifies that the data for that country in that year (country-year records) accurately represent the epidemiological profile of the population from which they are generated, and are fit for policy use, whereas a value of zero indicates that data are unrepresentative of the epidemiological profile in that population and thus are of little or no use for policy</a:t>
            </a:r>
          </a:p>
        </p:txBody>
      </p:sp>
      <p:sp>
        <p:nvSpPr>
          <p:cNvPr id="4" name="Slide Number Placeholder 3"/>
          <p:cNvSpPr>
            <a:spLocks noGrp="1"/>
          </p:cNvSpPr>
          <p:nvPr>
            <p:ph type="sldNum" sz="quarter" idx="10"/>
          </p:nvPr>
        </p:nvSpPr>
        <p:spPr/>
        <p:txBody>
          <a:bodyPr/>
          <a:lstStyle/>
          <a:p>
            <a:fld id="{5CF7110F-5ADE-45DC-B79D-2578C6B2AC95}" type="slidenum">
              <a:rPr lang="en-US" smtClean="0"/>
              <a:pPr/>
              <a:t>4</a:t>
            </a:fld>
            <a:endParaRPr lang="en-US"/>
          </a:p>
        </p:txBody>
      </p:sp>
    </p:spTree>
    <p:extLst>
      <p:ext uri="{BB962C8B-B14F-4D97-AF65-F5344CB8AC3E}">
        <p14:creationId xmlns:p14="http://schemas.microsoft.com/office/powerpoint/2010/main" val="386372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data quality checks for males and females and age groups, as there are different mortality risks based on biological risk factors and social roles; assesses population distribution for obvious errors, such as a highly irregular age-composition with &gt;50% of the population in a specific age group, such as children less than 5 years</a:t>
            </a:r>
          </a:p>
          <a:p>
            <a:r>
              <a:rPr lang="en-US" dirty="0"/>
              <a:t>Step 2: calculates CDR for males and females and compares them with GBD estimates of country-specific rates, producing a chart with time-trend comparators and CDR reference points for males and females calculated from country data</a:t>
            </a:r>
          </a:p>
          <a:p>
            <a:r>
              <a:rPr lang="en-US" dirty="0"/>
              <a:t>Step 3: Age and sex-specific mortality rates to assess plausibility</a:t>
            </a:r>
          </a:p>
          <a:p>
            <a:r>
              <a:rPr lang="en-US" dirty="0"/>
              <a:t>Step 4: Assess plausibility of age-sex distribution of deaths in country reported data, this will be determined by the age-sex patterns of mortality risks in a population as well as the population alive at different ages</a:t>
            </a:r>
          </a:p>
          <a:p>
            <a:r>
              <a:rPr lang="en-US" dirty="0"/>
              <a:t>Step 5: Compares the 5q0 (or the probability of a child dying before age 5) as calculated by the country’s input data with the estimated levels of 5q0 from the Inter-Agency Group for Child Mortality Estimation</a:t>
            </a:r>
          </a:p>
        </p:txBody>
      </p:sp>
      <p:sp>
        <p:nvSpPr>
          <p:cNvPr id="4" name="Slide Number Placeholder 3"/>
          <p:cNvSpPr>
            <a:spLocks noGrp="1"/>
          </p:cNvSpPr>
          <p:nvPr>
            <p:ph type="sldNum" sz="quarter" idx="10"/>
          </p:nvPr>
        </p:nvSpPr>
        <p:spPr/>
        <p:txBody>
          <a:bodyPr/>
          <a:lstStyle/>
          <a:p>
            <a:fld id="{5CF7110F-5ADE-45DC-B79D-2578C6B2AC95}" type="slidenum">
              <a:rPr lang="en-US" smtClean="0"/>
              <a:pPr/>
              <a:t>6</a:t>
            </a:fld>
            <a:endParaRPr lang="en-US"/>
          </a:p>
        </p:txBody>
      </p:sp>
    </p:spTree>
    <p:extLst>
      <p:ext uri="{BB962C8B-B14F-4D97-AF65-F5344CB8AC3E}">
        <p14:creationId xmlns:p14="http://schemas.microsoft.com/office/powerpoint/2010/main" val="152976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6: a quality assessment of COD data to look at distribution of deaths by the 3 broad GBD groups (1. Communicable disease, 2. NCDs, 3. External causes) to assess whether the observed pattern is consistent with what is known about the epidemiological profile of the country, and to check that deaths due to external causes are not underreported (typically should account for 5-10% of all deaths)</a:t>
            </a:r>
          </a:p>
          <a:p>
            <a:r>
              <a:rPr lang="en-US" dirty="0"/>
              <a:t>Step 7: Assesses the proportion of deaths that are vague, ill-defined, impossible/unlikely based on the classification developed by the GBD group at IHME in Seattle</a:t>
            </a:r>
          </a:p>
          <a:p>
            <a:r>
              <a:rPr lang="en-US" dirty="0"/>
              <a:t>Step 8: Assesses the age and sex pattern for each GBD group for plausibility</a:t>
            </a:r>
          </a:p>
          <a:p>
            <a:r>
              <a:rPr lang="en-US" dirty="0"/>
              <a:t>Step 9: Produces the leading COD for males and females based on country input data and compares against GBD data on leading COD for the same population</a:t>
            </a:r>
          </a:p>
          <a:p>
            <a:r>
              <a:rPr lang="en-US" dirty="0"/>
              <a:t>Step 10: automatically calculates the VSPI score the country</a:t>
            </a:r>
          </a:p>
        </p:txBody>
      </p:sp>
      <p:sp>
        <p:nvSpPr>
          <p:cNvPr id="4" name="Slide Number Placeholder 3"/>
          <p:cNvSpPr>
            <a:spLocks noGrp="1"/>
          </p:cNvSpPr>
          <p:nvPr>
            <p:ph type="sldNum" sz="quarter" idx="10"/>
          </p:nvPr>
        </p:nvSpPr>
        <p:spPr/>
        <p:txBody>
          <a:bodyPr/>
          <a:lstStyle/>
          <a:p>
            <a:fld id="{5CF7110F-5ADE-45DC-B79D-2578C6B2AC95}" type="slidenum">
              <a:rPr lang="en-US" smtClean="0"/>
              <a:pPr/>
              <a:t>7</a:t>
            </a:fld>
            <a:endParaRPr lang="en-US"/>
          </a:p>
        </p:txBody>
      </p:sp>
    </p:spTree>
    <p:extLst>
      <p:ext uri="{BB962C8B-B14F-4D97-AF65-F5344CB8AC3E}">
        <p14:creationId xmlns:p14="http://schemas.microsoft.com/office/powerpoint/2010/main" val="3617730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Previously, all 9 versions of the MCCOD form were not consistent with the international standard, and the certification practice was poor, with the COD often listed as the mode of dying or a vague, ill-defined cause such as ‘old age.’</a:t>
            </a:r>
          </a:p>
          <a:p>
            <a:endParaRPr lang="en-US" sz="1200" dirty="0"/>
          </a:p>
          <a:p>
            <a:r>
              <a:rPr lang="en-US" sz="1200" dirty="0"/>
              <a:t>All medical doctors in the country have been trained on the proper certification of COD and almost all hospitals with a medical doctor are now medically certifying deaths on the newly rolled out form</a:t>
            </a:r>
          </a:p>
          <a:p>
            <a:endParaRPr lang="en-US" dirty="0"/>
          </a:p>
        </p:txBody>
      </p:sp>
      <p:sp>
        <p:nvSpPr>
          <p:cNvPr id="4" name="Slide Number Placeholder 3"/>
          <p:cNvSpPr>
            <a:spLocks noGrp="1"/>
          </p:cNvSpPr>
          <p:nvPr>
            <p:ph type="sldNum" sz="quarter" idx="10"/>
          </p:nvPr>
        </p:nvSpPr>
        <p:spPr/>
        <p:txBody>
          <a:bodyPr/>
          <a:lstStyle/>
          <a:p>
            <a:fld id="{5CF7110F-5ADE-45DC-B79D-2578C6B2AC95}" type="slidenum">
              <a:rPr lang="en-US" smtClean="0"/>
              <a:pPr/>
              <a:t>9</a:t>
            </a:fld>
            <a:endParaRPr lang="en-US"/>
          </a:p>
        </p:txBody>
      </p:sp>
    </p:spTree>
    <p:extLst>
      <p:ext uri="{BB962C8B-B14F-4D97-AF65-F5344CB8AC3E}">
        <p14:creationId xmlns:p14="http://schemas.microsoft.com/office/powerpoint/2010/main" val="1846512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More MCCOD forms received compared to the number of deaths reported on routine HIS (DHIS2)</a:t>
            </a:r>
          </a:p>
          <a:p>
            <a:r>
              <a:rPr lang="en-US" sz="1200" dirty="0"/>
              <a:t>Almost 100%  of deaths happening in the hospitals with a medical doctor are medically certified since MCCOD was implemented in Solomon Islands within one year</a:t>
            </a:r>
          </a:p>
          <a:p>
            <a:r>
              <a:rPr lang="en-US" sz="1200" dirty="0"/>
              <a:t>There have been delays observed in getting the MCCOD forms and measures to expedite the process are being worked out</a:t>
            </a:r>
          </a:p>
          <a:p>
            <a:r>
              <a:rPr lang="en-US" sz="1200" dirty="0"/>
              <a:t>Almost all the MCCOD forms received from hospitals are coded</a:t>
            </a:r>
          </a:p>
          <a:p>
            <a:endParaRPr lang="en-US" dirty="0"/>
          </a:p>
        </p:txBody>
      </p:sp>
      <p:sp>
        <p:nvSpPr>
          <p:cNvPr id="4" name="Slide Number Placeholder 3"/>
          <p:cNvSpPr>
            <a:spLocks noGrp="1"/>
          </p:cNvSpPr>
          <p:nvPr>
            <p:ph type="sldNum" sz="quarter" idx="10"/>
          </p:nvPr>
        </p:nvSpPr>
        <p:spPr/>
        <p:txBody>
          <a:bodyPr/>
          <a:lstStyle/>
          <a:p>
            <a:fld id="{5CF7110F-5ADE-45DC-B79D-2578C6B2AC95}" type="slidenum">
              <a:rPr lang="en-US" smtClean="0"/>
              <a:pPr/>
              <a:t>10</a:t>
            </a:fld>
            <a:endParaRPr lang="en-US"/>
          </a:p>
        </p:txBody>
      </p:sp>
    </p:spTree>
    <p:extLst>
      <p:ext uri="{BB962C8B-B14F-4D97-AF65-F5344CB8AC3E}">
        <p14:creationId xmlns:p14="http://schemas.microsoft.com/office/powerpoint/2010/main" val="1919235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Baseline assessment data from 2012</a:t>
            </a:r>
          </a:p>
        </p:txBody>
      </p:sp>
      <p:sp>
        <p:nvSpPr>
          <p:cNvPr id="4" name="Slide Number Placeholder 3"/>
          <p:cNvSpPr>
            <a:spLocks noGrp="1"/>
          </p:cNvSpPr>
          <p:nvPr>
            <p:ph type="sldNum" sz="quarter" idx="10"/>
          </p:nvPr>
        </p:nvSpPr>
        <p:spPr/>
        <p:txBody>
          <a:bodyPr/>
          <a:lstStyle/>
          <a:p>
            <a:fld id="{5CF7110F-5ADE-45DC-B79D-2578C6B2AC95}" type="slidenum">
              <a:rPr lang="en-US" smtClean="0"/>
              <a:pPr/>
              <a:t>11</a:t>
            </a:fld>
            <a:endParaRPr lang="en-US"/>
          </a:p>
        </p:txBody>
      </p:sp>
    </p:spTree>
    <p:extLst>
      <p:ext uri="{BB962C8B-B14F-4D97-AF65-F5344CB8AC3E}">
        <p14:creationId xmlns:p14="http://schemas.microsoft.com/office/powerpoint/2010/main" val="1849434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 Medium VSPI: lower quality </a:t>
            </a:r>
            <a:r>
              <a:rPr lang="en-US" dirty="0" err="1"/>
              <a:t>CoD</a:t>
            </a:r>
            <a:r>
              <a:rPr lang="en-US" dirty="0"/>
              <a:t> data and incomplete population coverage</a:t>
            </a:r>
          </a:p>
          <a:p>
            <a:endParaRPr lang="en-US" dirty="0"/>
          </a:p>
          <a:p>
            <a:r>
              <a:rPr lang="en-US" dirty="0"/>
              <a:t>Strategies: the country has identified six interventions to improve system performance that aim to: 1) improve the accuracy of cause of death data; 2) improve the accuracy, efficiency and consistency in ICD coding; and 3) strengthen staff capacity to </a:t>
            </a:r>
            <a:r>
              <a:rPr lang="en-US" dirty="0" err="1"/>
              <a:t>analyse</a:t>
            </a:r>
            <a:r>
              <a:rPr lang="en-US" dirty="0"/>
              <a:t> the quality of CRVS system outputs</a:t>
            </a:r>
          </a:p>
        </p:txBody>
      </p:sp>
      <p:sp>
        <p:nvSpPr>
          <p:cNvPr id="4" name="Slide Number Placeholder 3"/>
          <p:cNvSpPr>
            <a:spLocks noGrp="1"/>
          </p:cNvSpPr>
          <p:nvPr>
            <p:ph type="sldNum" sz="quarter" idx="10"/>
          </p:nvPr>
        </p:nvSpPr>
        <p:spPr/>
        <p:txBody>
          <a:bodyPr/>
          <a:lstStyle/>
          <a:p>
            <a:fld id="{5CF7110F-5ADE-45DC-B79D-2578C6B2AC95}" type="slidenum">
              <a:rPr lang="en-US" smtClean="0"/>
              <a:pPr/>
              <a:t>13</a:t>
            </a:fld>
            <a:endParaRPr lang="en-US"/>
          </a:p>
        </p:txBody>
      </p:sp>
    </p:spTree>
    <p:extLst>
      <p:ext uri="{BB962C8B-B14F-4D97-AF65-F5344CB8AC3E}">
        <p14:creationId xmlns:p14="http://schemas.microsoft.com/office/powerpoint/2010/main" val="805539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a:xfrm>
            <a:off x="457200" y="6356350"/>
            <a:ext cx="2133600" cy="365125"/>
          </a:xfrm>
        </p:spPr>
        <p:txBody>
          <a:bodyPr/>
          <a:lstStyle/>
          <a:p>
            <a:fld id="{6424A90D-8DA3-45E4-B514-9E4ED0612A1F}" type="datetime1">
              <a:rPr lang="en-US" smtClean="0"/>
              <a:t>11/15/2017</a:t>
            </a:fld>
            <a:endParaRPr lang="en-US"/>
          </a:p>
        </p:txBody>
      </p:sp>
      <p:sp>
        <p:nvSpPr>
          <p:cNvPr id="9" name="Footer Placeholder 4"/>
          <p:cNvSpPr>
            <a:spLocks noGrp="1"/>
          </p:cNvSpPr>
          <p:nvPr>
            <p:ph type="ftr" sz="quarter" idx="11"/>
          </p:nvPr>
        </p:nvSpPr>
        <p:spPr>
          <a:xfrm>
            <a:off x="3124200" y="6356350"/>
            <a:ext cx="2895600" cy="365125"/>
          </a:xfrm>
        </p:spPr>
        <p:txBody>
          <a:bodyPr/>
          <a:lstStyle/>
          <a:p>
            <a:endParaRPr lang="en-US"/>
          </a:p>
        </p:txBody>
      </p:sp>
      <p:sp>
        <p:nvSpPr>
          <p:cNvPr id="10" name="Slide Number Placeholder 5"/>
          <p:cNvSpPr>
            <a:spLocks noGrp="1"/>
          </p:cNvSpPr>
          <p:nvPr>
            <p:ph type="sldNum" sz="quarter" idx="12"/>
          </p:nvPr>
        </p:nvSpPr>
        <p:spPr>
          <a:xfrm>
            <a:off x="6553200" y="6356350"/>
            <a:ext cx="2133600" cy="365125"/>
          </a:xfrm>
        </p:spPr>
        <p:txBody>
          <a:bodyPr/>
          <a:lstStyle/>
          <a:p>
            <a:fld id="{078B85C2-BB9C-4583-BA16-95F8E0060480}" type="slidenum">
              <a:rPr lang="en-US" smtClean="0"/>
              <a:t>‹#›</a:t>
            </a:fld>
            <a:endParaRPr lang="en-US"/>
          </a:p>
        </p:txBody>
      </p:sp>
    </p:spTree>
    <p:extLst>
      <p:ext uri="{BB962C8B-B14F-4D97-AF65-F5344CB8AC3E}">
        <p14:creationId xmlns:p14="http://schemas.microsoft.com/office/powerpoint/2010/main" val="323557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15CF0-4353-423A-B54E-1C24219625AA}" type="datetime1">
              <a:rPr lang="en-US" smtClean="0">
                <a:solidFill>
                  <a:prstClr val="black">
                    <a:tint val="75000"/>
                  </a:prstClr>
                </a:solidFill>
              </a:rPr>
              <a:t>11/15/2017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5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20CB7-548E-45DD-852D-F857ADCD5E72}" type="datetime1">
              <a:rPr lang="en-US" smtClean="0">
                <a:solidFill>
                  <a:prstClr val="black">
                    <a:tint val="75000"/>
                  </a:prstClr>
                </a:solidFill>
              </a:rPr>
              <a:t>11/15/2017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07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8800" y="6356350"/>
            <a:ext cx="2743200" cy="405615"/>
          </a:xfrm>
          <a:prstGeom prst="rect">
            <a:avLst/>
          </a:prstGeom>
        </p:spPr>
      </p:pic>
      <p:sp>
        <p:nvSpPr>
          <p:cNvPr id="9" name="Date Placeholder 3"/>
          <p:cNvSpPr>
            <a:spLocks noGrp="1"/>
          </p:cNvSpPr>
          <p:nvPr>
            <p:ph type="dt" sz="half" idx="10"/>
          </p:nvPr>
        </p:nvSpPr>
        <p:spPr>
          <a:xfrm>
            <a:off x="457200" y="6356350"/>
            <a:ext cx="2133600" cy="365125"/>
          </a:xfrm>
        </p:spPr>
        <p:txBody>
          <a:bodyPr/>
          <a:lstStyle/>
          <a:p>
            <a:fld id="{7A6446D1-7CFB-45FC-8281-30A51F625B16}" type="datetime1">
              <a:rPr lang="en-US" smtClean="0"/>
              <a:t>11/15/2017</a:t>
            </a:fld>
            <a:endParaRPr lang="en-US"/>
          </a:p>
        </p:txBody>
      </p:sp>
      <p:sp>
        <p:nvSpPr>
          <p:cNvPr id="10" name="Footer Placeholder 4"/>
          <p:cNvSpPr>
            <a:spLocks noGrp="1"/>
          </p:cNvSpPr>
          <p:nvPr>
            <p:ph type="ftr" sz="quarter" idx="11"/>
          </p:nvPr>
        </p:nvSpPr>
        <p:spPr>
          <a:xfrm>
            <a:off x="3124200" y="6356350"/>
            <a:ext cx="2895600" cy="365125"/>
          </a:xfrm>
        </p:spPr>
        <p:txBody>
          <a:bodyPr/>
          <a:lstStyle/>
          <a:p>
            <a:endParaRPr lang="en-US"/>
          </a:p>
        </p:txBody>
      </p:sp>
      <p:sp>
        <p:nvSpPr>
          <p:cNvPr id="11" name="Slide Number Placeholder 5"/>
          <p:cNvSpPr>
            <a:spLocks noGrp="1"/>
          </p:cNvSpPr>
          <p:nvPr>
            <p:ph type="sldNum" sz="quarter" idx="12"/>
          </p:nvPr>
        </p:nvSpPr>
        <p:spPr>
          <a:xfrm>
            <a:off x="6553200" y="6356350"/>
            <a:ext cx="2133600" cy="365125"/>
          </a:xfrm>
        </p:spPr>
        <p:txBody>
          <a:bodyPr/>
          <a:lstStyle/>
          <a:p>
            <a:fld id="{078B85C2-BB9C-4583-BA16-95F8E0060480}" type="slidenum">
              <a:rPr lang="en-US" smtClean="0"/>
              <a:t>‹#›</a:t>
            </a:fld>
            <a:endParaRPr lang="en-US"/>
          </a:p>
        </p:txBody>
      </p:sp>
    </p:spTree>
    <p:extLst>
      <p:ext uri="{BB962C8B-B14F-4D97-AF65-F5344CB8AC3E}">
        <p14:creationId xmlns:p14="http://schemas.microsoft.com/office/powerpoint/2010/main" val="2323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06DFDB-24C0-4BF7-9A56-1E3CF14D8E58}" type="datetime1">
              <a:rPr lang="en-US" smtClean="0">
                <a:solidFill>
                  <a:prstClr val="black">
                    <a:tint val="75000"/>
                  </a:prstClr>
                </a:solidFill>
              </a:rPr>
              <a:t>11/15/2017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00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BB53AD-31F8-426C-81B5-DB7924DD2058}" type="datetime1">
              <a:rPr lang="en-US" smtClean="0">
                <a:solidFill>
                  <a:prstClr val="black">
                    <a:tint val="75000"/>
                  </a:prstClr>
                </a:solidFill>
              </a:rPr>
              <a:t>11/15/2017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73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8800" y="6353419"/>
            <a:ext cx="2743200" cy="405615"/>
          </a:xfrm>
          <a:prstGeom prst="rect">
            <a:avLst/>
          </a:prstGeom>
        </p:spPr>
      </p:pic>
      <p:sp>
        <p:nvSpPr>
          <p:cNvPr id="11" name="Date Placeholder 3"/>
          <p:cNvSpPr>
            <a:spLocks noGrp="1"/>
          </p:cNvSpPr>
          <p:nvPr>
            <p:ph type="dt" sz="half" idx="10"/>
          </p:nvPr>
        </p:nvSpPr>
        <p:spPr>
          <a:xfrm>
            <a:off x="457200" y="6356350"/>
            <a:ext cx="2133600" cy="365125"/>
          </a:xfrm>
        </p:spPr>
        <p:txBody>
          <a:bodyPr/>
          <a:lstStyle/>
          <a:p>
            <a:fld id="{D7C34CEB-4703-4065-A5D4-26DB9D7B12B3}" type="datetime1">
              <a:rPr lang="en-US" smtClean="0"/>
              <a:t>11/15/2017</a:t>
            </a:fld>
            <a:endParaRPr lang="en-US"/>
          </a:p>
        </p:txBody>
      </p:sp>
      <p:sp>
        <p:nvSpPr>
          <p:cNvPr id="12" name="Footer Placeholder 4"/>
          <p:cNvSpPr>
            <a:spLocks noGrp="1"/>
          </p:cNvSpPr>
          <p:nvPr>
            <p:ph type="ftr" sz="quarter" idx="11"/>
          </p:nvPr>
        </p:nvSpPr>
        <p:spPr>
          <a:xfrm>
            <a:off x="3124200" y="6356350"/>
            <a:ext cx="2895600" cy="365125"/>
          </a:xfrm>
        </p:spPr>
        <p:txBody>
          <a:bodyPr/>
          <a:lstStyle/>
          <a:p>
            <a:endParaRPr lang="en-US"/>
          </a:p>
        </p:txBody>
      </p:sp>
      <p:sp>
        <p:nvSpPr>
          <p:cNvPr id="13" name="Slide Number Placeholder 5"/>
          <p:cNvSpPr>
            <a:spLocks noGrp="1"/>
          </p:cNvSpPr>
          <p:nvPr>
            <p:ph type="sldNum" sz="quarter" idx="12"/>
          </p:nvPr>
        </p:nvSpPr>
        <p:spPr>
          <a:xfrm>
            <a:off x="6553200" y="6356350"/>
            <a:ext cx="2133600" cy="365125"/>
          </a:xfrm>
        </p:spPr>
        <p:txBody>
          <a:bodyPr/>
          <a:lstStyle/>
          <a:p>
            <a:fld id="{078B85C2-BB9C-4583-BA16-95F8E0060480}" type="slidenum">
              <a:rPr lang="en-US" smtClean="0"/>
              <a:t>‹#›</a:t>
            </a:fld>
            <a:endParaRPr lang="en-US"/>
          </a:p>
        </p:txBody>
      </p:sp>
    </p:spTree>
    <p:extLst>
      <p:ext uri="{BB962C8B-B14F-4D97-AF65-F5344CB8AC3E}">
        <p14:creationId xmlns:p14="http://schemas.microsoft.com/office/powerpoint/2010/main" val="98652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FD6D6E-695B-4113-8F4E-53ECC2BA6EB4}" type="datetime1">
              <a:rPr lang="en-US" smtClean="0">
                <a:solidFill>
                  <a:prstClr val="black">
                    <a:tint val="75000"/>
                  </a:prstClr>
                </a:solidFill>
              </a:rPr>
              <a:t>11/15/2017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72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1EA40-3EAB-4650-9494-08D92FF2EE7A}" type="datetime1">
              <a:rPr lang="en-US" smtClean="0">
                <a:solidFill>
                  <a:prstClr val="black">
                    <a:tint val="75000"/>
                  </a:prstClr>
                </a:solidFill>
              </a:rPr>
              <a:t>11/15/2017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58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848D0F-A411-4FE8-9749-335BC0A8A3B3}" type="datetime1">
              <a:rPr lang="en-US" smtClean="0">
                <a:solidFill>
                  <a:prstClr val="black">
                    <a:tint val="75000"/>
                  </a:prstClr>
                </a:solidFill>
              </a:rPr>
              <a:t>11/15/2017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308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D91B75-E058-4DBC-B96E-2EE779E02857}" type="datetime1">
              <a:rPr lang="en-US" smtClean="0">
                <a:solidFill>
                  <a:prstClr val="black">
                    <a:tint val="75000"/>
                  </a:prstClr>
                </a:solidFill>
              </a:rPr>
              <a:t>11/15/2017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66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336A8-CA4B-4F64-AEED-04E315B8C19F}" type="datetime1">
              <a:rPr lang="en-US" smtClean="0">
                <a:solidFill>
                  <a:prstClr val="black">
                    <a:tint val="75000"/>
                  </a:prstClr>
                </a:solidFill>
              </a:rPr>
              <a:t>11/15/2017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5222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ncbi.nlm.nih.gov/pmc/articles/PMC561335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mspgh.unimelb.edu.au/dataforhealth/resources" TargetMode="External"/><Relationship Id="rId2" Type="http://schemas.openxmlformats.org/officeDocument/2006/relationships/hyperlink" Target="https://www.bloomberg.org/program/public-health/data-health/"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www.thelancet.com/journals/lancet/article/PIIS0140-6736(15)60171-4/abstrac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87" y="1648528"/>
            <a:ext cx="8915400" cy="1470025"/>
          </a:xfrm>
        </p:spPr>
        <p:txBody>
          <a:bodyPr>
            <a:normAutofit fontScale="90000"/>
          </a:bodyPr>
          <a:lstStyle/>
          <a:p>
            <a:br>
              <a:rPr lang="en-US" dirty="0"/>
            </a:br>
            <a:r>
              <a:rPr lang="en-US" sz="4000" b="1" u="sng" dirty="0">
                <a:latin typeface="Bookman Old Style"/>
              </a:rPr>
              <a:t>Data Quality Assessments in Asia and the Pacific </a:t>
            </a:r>
            <a:endParaRPr lang="en-US" sz="4000" b="1" dirty="0">
              <a:solidFill>
                <a:srgbClr val="FF9900"/>
              </a:solidFill>
              <a:latin typeface="Bookman Old Style"/>
              <a:cs typeface="Bookman Old Style"/>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0610"/>
            <a:ext cx="9144000"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429000" y="1076980"/>
            <a:ext cx="5436296" cy="523220"/>
          </a:xfrm>
          <a:prstGeom prst="rect">
            <a:avLst/>
          </a:prstGeom>
        </p:spPr>
        <p:txBody>
          <a:bodyPr wrap="none">
            <a:spAutoFit/>
          </a:bodyPr>
          <a:lstStyle/>
          <a:p>
            <a:r>
              <a:rPr lang="en-US" sz="2800" dirty="0">
                <a:solidFill>
                  <a:schemeClr val="bg1"/>
                </a:solidFill>
              </a:rPr>
              <a:t>Bloomberg Data for Health Initiative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3400"/>
            <a:ext cx="9144000" cy="1352051"/>
          </a:xfrm>
          <a:prstGeom prst="rect">
            <a:avLst/>
          </a:prstGeom>
        </p:spPr>
      </p:pic>
      <p:sp>
        <p:nvSpPr>
          <p:cNvPr id="4" name="Subtitle 3">
            <a:extLst>
              <a:ext uri="{FF2B5EF4-FFF2-40B4-BE49-F238E27FC236}">
                <a16:creationId xmlns:a16="http://schemas.microsoft.com/office/drawing/2014/main" id="{52646868-83B2-478D-9A72-8E6BADB6A687}"/>
              </a:ext>
            </a:extLst>
          </p:cNvPr>
          <p:cNvSpPr>
            <a:spLocks noGrp="1"/>
          </p:cNvSpPr>
          <p:nvPr>
            <p:ph type="subTitle" idx="1"/>
          </p:nvPr>
        </p:nvSpPr>
        <p:spPr>
          <a:xfrm>
            <a:off x="381000" y="3971628"/>
            <a:ext cx="8610600" cy="1301616"/>
          </a:xfrm>
        </p:spPr>
        <p:txBody>
          <a:bodyPr anchor="ctr">
            <a:noAutofit/>
          </a:bodyPr>
          <a:lstStyle/>
          <a:p>
            <a:pPr algn="l"/>
            <a:r>
              <a:rPr lang="en-US" sz="2800" dirty="0">
                <a:solidFill>
                  <a:schemeClr val="tx1"/>
                </a:solidFill>
              </a:rPr>
              <a:t>Ashley Frederes				Martin Bratschi</a:t>
            </a:r>
          </a:p>
          <a:p>
            <a:pPr algn="l"/>
            <a:r>
              <a:rPr lang="en-US" sz="2800" dirty="0">
                <a:solidFill>
                  <a:schemeClr val="tx1"/>
                </a:solidFill>
              </a:rPr>
              <a:t>Senior Program Officer			Deputy Director</a:t>
            </a:r>
          </a:p>
          <a:p>
            <a:pPr algn="l"/>
            <a:r>
              <a:rPr lang="en-US" sz="2800" dirty="0">
                <a:solidFill>
                  <a:schemeClr val="tx1"/>
                </a:solidFill>
              </a:rPr>
              <a:t>Vital Strategies				Vital Strategies</a:t>
            </a:r>
          </a:p>
        </p:txBody>
      </p:sp>
      <p:pic>
        <p:nvPicPr>
          <p:cNvPr id="8" name="Picture 7">
            <a:extLst>
              <a:ext uri="{FF2B5EF4-FFF2-40B4-BE49-F238E27FC236}">
                <a16:creationId xmlns:a16="http://schemas.microsoft.com/office/drawing/2014/main" id="{0DB211F5-6253-43B9-BA04-B39A7C5B2C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62" y="5609090"/>
            <a:ext cx="1754549" cy="731520"/>
          </a:xfrm>
          <a:prstGeom prst="rect">
            <a:avLst/>
          </a:prstGeom>
        </p:spPr>
      </p:pic>
    </p:spTree>
    <p:extLst>
      <p:ext uri="{BB962C8B-B14F-4D97-AF65-F5344CB8AC3E}">
        <p14:creationId xmlns:p14="http://schemas.microsoft.com/office/powerpoint/2010/main" val="31144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57200" y="1600201"/>
            <a:ext cx="8229600" cy="45254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p>
          <a:p>
            <a:pPr marL="0" indent="0">
              <a:buFont typeface="Arial"/>
              <a:buNone/>
            </a:pPr>
            <a:endParaRPr lang="en-US" sz="2800" dirty="0"/>
          </a:p>
        </p:txBody>
      </p:sp>
      <p:sp>
        <p:nvSpPr>
          <p:cNvPr id="2" name="Title 1"/>
          <p:cNvSpPr>
            <a:spLocks noGrp="1"/>
          </p:cNvSpPr>
          <p:nvPr>
            <p:ph type="title"/>
          </p:nvPr>
        </p:nvSpPr>
        <p:spPr>
          <a:xfrm>
            <a:off x="457200" y="274638"/>
            <a:ext cx="6705600" cy="1143000"/>
          </a:xfrm>
        </p:spPr>
        <p:txBody>
          <a:bodyPr>
            <a:noAutofit/>
          </a:bodyPr>
          <a:lstStyle/>
          <a:p>
            <a:r>
              <a:rPr lang="en-US" sz="3600" b="1" dirty="0"/>
              <a:t>Solomon Islands: Quality of COD Data</a:t>
            </a:r>
          </a:p>
        </p:txBody>
      </p:sp>
      <p:pic>
        <p:nvPicPr>
          <p:cNvPr id="6" name="Picture 5">
            <a:extLst>
              <a:ext uri="{FF2B5EF4-FFF2-40B4-BE49-F238E27FC236}">
                <a16:creationId xmlns:a16="http://schemas.microsoft.com/office/drawing/2014/main" id="{430F47E8-27A9-41FA-99CF-1E8DE6E230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6280249"/>
            <a:ext cx="1315911" cy="548640"/>
          </a:xfrm>
          <a:prstGeom prst="rect">
            <a:avLst/>
          </a:prstGeom>
        </p:spPr>
      </p:pic>
      <p:pic>
        <p:nvPicPr>
          <p:cNvPr id="5" name="Picture 4">
            <a:extLst>
              <a:ext uri="{FF2B5EF4-FFF2-40B4-BE49-F238E27FC236}">
                <a16:creationId xmlns:a16="http://schemas.microsoft.com/office/drawing/2014/main" id="{A845AF99-3FE7-4CDA-86B0-2F0BF5E10C91}"/>
              </a:ext>
            </a:extLst>
          </p:cNvPr>
          <p:cNvPicPr>
            <a:picLocks noChangeAspect="1"/>
          </p:cNvPicPr>
          <p:nvPr/>
        </p:nvPicPr>
        <p:blipFill>
          <a:blip r:embed="rId4"/>
          <a:stretch>
            <a:fillRect/>
          </a:stretch>
        </p:blipFill>
        <p:spPr>
          <a:xfrm>
            <a:off x="6962775" y="336550"/>
            <a:ext cx="1724025" cy="1019175"/>
          </a:xfrm>
          <a:prstGeom prst="rect">
            <a:avLst/>
          </a:prstGeom>
        </p:spPr>
      </p:pic>
      <p:pic>
        <p:nvPicPr>
          <p:cNvPr id="7" name="Picture 6">
            <a:extLst>
              <a:ext uri="{FF2B5EF4-FFF2-40B4-BE49-F238E27FC236}">
                <a16:creationId xmlns:a16="http://schemas.microsoft.com/office/drawing/2014/main" id="{3CDCB505-C482-470D-BC6D-9961E91F93A0}"/>
              </a:ext>
            </a:extLst>
          </p:cNvPr>
          <p:cNvPicPr>
            <a:picLocks noChangeAspect="1"/>
          </p:cNvPicPr>
          <p:nvPr/>
        </p:nvPicPr>
        <p:blipFill>
          <a:blip r:embed="rId5"/>
          <a:stretch>
            <a:fillRect/>
          </a:stretch>
        </p:blipFill>
        <p:spPr>
          <a:xfrm>
            <a:off x="457200" y="1462194"/>
            <a:ext cx="8163366" cy="4663440"/>
          </a:xfrm>
          <a:prstGeom prst="rect">
            <a:avLst/>
          </a:prstGeom>
        </p:spPr>
      </p:pic>
    </p:spTree>
    <p:extLst>
      <p:ext uri="{BB962C8B-B14F-4D97-AF65-F5344CB8AC3E}">
        <p14:creationId xmlns:p14="http://schemas.microsoft.com/office/powerpoint/2010/main" val="1003931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5943600" cy="1143000"/>
          </a:xfrm>
        </p:spPr>
        <p:txBody>
          <a:bodyPr>
            <a:normAutofit/>
          </a:bodyPr>
          <a:lstStyle/>
          <a:p>
            <a:r>
              <a:rPr lang="en-US" sz="3200" b="1" dirty="0"/>
              <a:t>Philippines: Quality of COD Data</a:t>
            </a:r>
          </a:p>
        </p:txBody>
      </p:sp>
      <p:pic>
        <p:nvPicPr>
          <p:cNvPr id="6" name="Content Placeholder 5"/>
          <p:cNvPicPr>
            <a:picLocks noGrp="1" noChangeAspect="1"/>
          </p:cNvPicPr>
          <p:nvPr>
            <p:ph idx="1"/>
          </p:nvPr>
        </p:nvPicPr>
        <p:blipFill>
          <a:blip r:embed="rId3"/>
          <a:stretch>
            <a:fillRect/>
          </a:stretch>
        </p:blipFill>
        <p:spPr>
          <a:xfrm>
            <a:off x="6400800" y="275167"/>
            <a:ext cx="2286000" cy="1143000"/>
          </a:xfrm>
        </p:spPr>
      </p:pic>
      <p:sp>
        <p:nvSpPr>
          <p:cNvPr id="7" name="Content Placeholder 2"/>
          <p:cNvSpPr txBox="1">
            <a:spLocks/>
          </p:cNvSpPr>
          <p:nvPr/>
        </p:nvSpPr>
        <p:spPr>
          <a:xfrm>
            <a:off x="457200" y="1609725"/>
            <a:ext cx="8229600" cy="451590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dirty="0"/>
          </a:p>
        </p:txBody>
      </p:sp>
      <p:pic>
        <p:nvPicPr>
          <p:cNvPr id="8" name="Picture 7">
            <a:extLst>
              <a:ext uri="{FF2B5EF4-FFF2-40B4-BE49-F238E27FC236}">
                <a16:creationId xmlns:a16="http://schemas.microsoft.com/office/drawing/2014/main" id="{ACD076D2-9C47-4C46-A2AA-4821503C6C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 y="6280249"/>
            <a:ext cx="1315911" cy="548640"/>
          </a:xfrm>
          <a:prstGeom prst="rect">
            <a:avLst/>
          </a:prstGeom>
        </p:spPr>
      </p:pic>
      <p:pic>
        <p:nvPicPr>
          <p:cNvPr id="10" name="Content Placeholder 8">
            <a:extLst>
              <a:ext uri="{FF2B5EF4-FFF2-40B4-BE49-F238E27FC236}">
                <a16:creationId xmlns:a16="http://schemas.microsoft.com/office/drawing/2014/main" id="{F6EE32DD-611E-4611-8B5F-2418607E1A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1418167"/>
            <a:ext cx="6741047" cy="4937760"/>
          </a:xfrm>
          <a:prstGeom prst="rect">
            <a:avLst/>
          </a:prstGeom>
        </p:spPr>
      </p:pic>
    </p:spTree>
    <p:extLst>
      <p:ext uri="{BB962C8B-B14F-4D97-AF65-F5344CB8AC3E}">
        <p14:creationId xmlns:p14="http://schemas.microsoft.com/office/powerpoint/2010/main" val="630311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5943600" cy="1143000"/>
          </a:xfrm>
        </p:spPr>
        <p:txBody>
          <a:bodyPr>
            <a:normAutofit/>
          </a:bodyPr>
          <a:lstStyle/>
          <a:p>
            <a:r>
              <a:rPr lang="en-US" sz="3200" b="1" dirty="0"/>
              <a:t>Philippines: Quality of COD Data</a:t>
            </a:r>
          </a:p>
        </p:txBody>
      </p:sp>
      <p:pic>
        <p:nvPicPr>
          <p:cNvPr id="6" name="Content Placeholder 5"/>
          <p:cNvPicPr>
            <a:picLocks noGrp="1" noChangeAspect="1"/>
          </p:cNvPicPr>
          <p:nvPr>
            <p:ph idx="1"/>
          </p:nvPr>
        </p:nvPicPr>
        <p:blipFill>
          <a:blip r:embed="rId2"/>
          <a:stretch>
            <a:fillRect/>
          </a:stretch>
        </p:blipFill>
        <p:spPr>
          <a:xfrm>
            <a:off x="6400800" y="275167"/>
            <a:ext cx="2286000" cy="1143000"/>
          </a:xfrm>
        </p:spPr>
      </p:pic>
      <p:sp>
        <p:nvSpPr>
          <p:cNvPr id="7" name="Content Placeholder 2"/>
          <p:cNvSpPr txBox="1">
            <a:spLocks/>
          </p:cNvSpPr>
          <p:nvPr/>
        </p:nvSpPr>
        <p:spPr>
          <a:xfrm>
            <a:off x="457200" y="1609725"/>
            <a:ext cx="8229600" cy="451590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dirty="0"/>
          </a:p>
        </p:txBody>
      </p:sp>
      <p:pic>
        <p:nvPicPr>
          <p:cNvPr id="8" name="Picture 7">
            <a:extLst>
              <a:ext uri="{FF2B5EF4-FFF2-40B4-BE49-F238E27FC236}">
                <a16:creationId xmlns:a16="http://schemas.microsoft.com/office/drawing/2014/main" id="{ACD076D2-9C47-4C46-A2AA-4821503C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6280249"/>
            <a:ext cx="1315911" cy="548640"/>
          </a:xfrm>
          <a:prstGeom prst="rect">
            <a:avLst/>
          </a:prstGeom>
        </p:spPr>
      </p:pic>
      <p:pic>
        <p:nvPicPr>
          <p:cNvPr id="9" name="Content Placeholder 16">
            <a:extLst>
              <a:ext uri="{FF2B5EF4-FFF2-40B4-BE49-F238E27FC236}">
                <a16:creationId xmlns:a16="http://schemas.microsoft.com/office/drawing/2014/main" id="{A742E46C-9015-4127-B766-198F50ADF8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93" y="1444519"/>
            <a:ext cx="9035813" cy="4846320"/>
          </a:xfrm>
          <a:prstGeom prst="rect">
            <a:avLst/>
          </a:prstGeom>
        </p:spPr>
      </p:pic>
    </p:spTree>
    <p:extLst>
      <p:ext uri="{BB962C8B-B14F-4D97-AF65-F5344CB8AC3E}">
        <p14:creationId xmlns:p14="http://schemas.microsoft.com/office/powerpoint/2010/main" val="3370649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5943600" cy="1143000"/>
          </a:xfrm>
        </p:spPr>
        <p:txBody>
          <a:bodyPr>
            <a:normAutofit/>
          </a:bodyPr>
          <a:lstStyle/>
          <a:p>
            <a:r>
              <a:rPr lang="en-US" sz="3200" b="1" dirty="0"/>
              <a:t>Philippines: Quality of COD Data</a:t>
            </a:r>
          </a:p>
        </p:txBody>
      </p:sp>
      <p:pic>
        <p:nvPicPr>
          <p:cNvPr id="6" name="Content Placeholder 5"/>
          <p:cNvPicPr>
            <a:picLocks noGrp="1" noChangeAspect="1"/>
          </p:cNvPicPr>
          <p:nvPr>
            <p:ph idx="1"/>
          </p:nvPr>
        </p:nvPicPr>
        <p:blipFill>
          <a:blip r:embed="rId3"/>
          <a:stretch>
            <a:fillRect/>
          </a:stretch>
        </p:blipFill>
        <p:spPr>
          <a:xfrm>
            <a:off x="6477000" y="83609"/>
            <a:ext cx="2286000" cy="1143000"/>
          </a:xfrm>
        </p:spPr>
      </p:pic>
      <p:sp>
        <p:nvSpPr>
          <p:cNvPr id="7" name="Content Placeholder 2"/>
          <p:cNvSpPr txBox="1">
            <a:spLocks/>
          </p:cNvSpPr>
          <p:nvPr/>
        </p:nvSpPr>
        <p:spPr>
          <a:xfrm>
            <a:off x="457200" y="1609725"/>
            <a:ext cx="8229600" cy="451590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dirty="0"/>
          </a:p>
        </p:txBody>
      </p:sp>
      <p:pic>
        <p:nvPicPr>
          <p:cNvPr id="8" name="Picture 7">
            <a:extLst>
              <a:ext uri="{FF2B5EF4-FFF2-40B4-BE49-F238E27FC236}">
                <a16:creationId xmlns:a16="http://schemas.microsoft.com/office/drawing/2014/main" id="{ACD076D2-9C47-4C46-A2AA-4821503C6C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 y="6280249"/>
            <a:ext cx="1315911" cy="548640"/>
          </a:xfrm>
          <a:prstGeom prst="rect">
            <a:avLst/>
          </a:prstGeom>
        </p:spPr>
      </p:pic>
      <p:sp>
        <p:nvSpPr>
          <p:cNvPr id="3" name="TextBox 2">
            <a:extLst>
              <a:ext uri="{FF2B5EF4-FFF2-40B4-BE49-F238E27FC236}">
                <a16:creationId xmlns:a16="http://schemas.microsoft.com/office/drawing/2014/main" id="{2A557F42-18CE-4AC0-8D6B-AA30FBE09230}"/>
              </a:ext>
            </a:extLst>
          </p:cNvPr>
          <p:cNvSpPr txBox="1"/>
          <p:nvPr/>
        </p:nvSpPr>
        <p:spPr>
          <a:xfrm>
            <a:off x="609600" y="1182051"/>
            <a:ext cx="7924800" cy="4278094"/>
          </a:xfrm>
          <a:prstGeom prst="rect">
            <a:avLst/>
          </a:prstGeom>
          <a:noFill/>
        </p:spPr>
        <p:txBody>
          <a:bodyPr wrap="square" rtlCol="0">
            <a:spAutoFit/>
          </a:bodyPr>
          <a:lstStyle/>
          <a:p>
            <a:pPr marL="285750" indent="-285750">
              <a:buFont typeface="Arial" panose="020B0604020202020204" pitchFamily="34" charset="0"/>
              <a:buChar char="•"/>
            </a:pPr>
            <a:r>
              <a:rPr lang="en-US" sz="2800" dirty="0"/>
              <a:t>Challenge:</a:t>
            </a:r>
          </a:p>
          <a:p>
            <a:pPr marL="742950" lvl="1" indent="-285750">
              <a:buFont typeface="Arial" panose="020B0604020202020204" pitchFamily="34" charset="0"/>
              <a:buChar char="•"/>
            </a:pPr>
            <a:r>
              <a:rPr lang="en-US" sz="2200" dirty="0"/>
              <a:t>Medium VSPI (0.50 – 0.69)</a:t>
            </a:r>
          </a:p>
          <a:p>
            <a:pPr marL="742950" lvl="1" indent="-285750">
              <a:buFont typeface="Arial" panose="020B0604020202020204" pitchFamily="34" charset="0"/>
              <a:buChar char="•"/>
            </a:pPr>
            <a:r>
              <a:rPr lang="en-US" sz="2200" dirty="0"/>
              <a:t>Quality of mortality data is less useful for policy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Strategies:</a:t>
            </a:r>
          </a:p>
          <a:p>
            <a:pPr marL="742950" lvl="1" indent="-285750">
              <a:buFont typeface="Arial" panose="020B0604020202020204" pitchFamily="34" charset="0"/>
              <a:buChar char="•"/>
            </a:pPr>
            <a:r>
              <a:rPr lang="en-US" sz="2400" dirty="0"/>
              <a:t>MCCOD training for physicians &amp; Verbal Autopsy for community deaths (PCVA)</a:t>
            </a:r>
          </a:p>
          <a:p>
            <a:pPr marL="742950" lvl="1" indent="-285750">
              <a:buFont typeface="Arial" panose="020B0604020202020204" pitchFamily="34" charset="0"/>
              <a:buChar char="•"/>
            </a:pPr>
            <a:r>
              <a:rPr lang="en-US" sz="2400" dirty="0"/>
              <a:t>IRIS automated coding</a:t>
            </a:r>
          </a:p>
          <a:p>
            <a:pPr marL="742950" lvl="1" indent="-285750">
              <a:buFont typeface="Arial" panose="020B0604020202020204" pitchFamily="34" charset="0"/>
              <a:buChar char="•"/>
            </a:pPr>
            <a:r>
              <a:rPr lang="en-US" sz="2400" dirty="0"/>
              <a:t>Improved Governance and Coordination</a:t>
            </a:r>
          </a:p>
          <a:p>
            <a:pPr marL="742950" lvl="1" indent="-285750">
              <a:buFont typeface="Arial" panose="020B0604020202020204" pitchFamily="34" charset="0"/>
              <a:buChar char="•"/>
            </a:pPr>
            <a:r>
              <a:rPr lang="en-US" sz="2400" dirty="0"/>
              <a:t>ANACONDA</a:t>
            </a:r>
          </a:p>
          <a:p>
            <a:pPr marL="742950" lvl="1" indent="-285750">
              <a:buFont typeface="Arial" panose="020B0604020202020204" pitchFamily="34" charset="0"/>
              <a:buChar char="•"/>
            </a:pPr>
            <a:r>
              <a:rPr lang="en-US" sz="2400" dirty="0"/>
              <a:t>Estimating completeness of vital event registration</a:t>
            </a:r>
          </a:p>
        </p:txBody>
      </p:sp>
    </p:spTree>
    <p:extLst>
      <p:ext uri="{BB962C8B-B14F-4D97-AF65-F5344CB8AC3E}">
        <p14:creationId xmlns:p14="http://schemas.microsoft.com/office/powerpoint/2010/main" val="2579952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normAutofit/>
          </a:bodyPr>
          <a:lstStyle/>
          <a:p>
            <a:r>
              <a:rPr lang="en-US" sz="3000" b="1" dirty="0"/>
              <a:t>Myanmar: Quality of COD Data</a:t>
            </a:r>
          </a:p>
        </p:txBody>
      </p:sp>
      <p:pic>
        <p:nvPicPr>
          <p:cNvPr id="7" name="Content Placeholder 6"/>
          <p:cNvPicPr>
            <a:picLocks noGrp="1" noChangeAspect="1"/>
          </p:cNvPicPr>
          <p:nvPr>
            <p:ph idx="1"/>
          </p:nvPr>
        </p:nvPicPr>
        <p:blipFill>
          <a:blip r:embed="rId3"/>
          <a:stretch>
            <a:fillRect/>
          </a:stretch>
        </p:blipFill>
        <p:spPr>
          <a:xfrm>
            <a:off x="6965005" y="275167"/>
            <a:ext cx="1721795" cy="1147415"/>
          </a:xfrm>
        </p:spPr>
      </p:pic>
      <p:sp>
        <p:nvSpPr>
          <p:cNvPr id="8" name="Content Placeholder 2"/>
          <p:cNvSpPr txBox="1">
            <a:spLocks/>
          </p:cNvSpPr>
          <p:nvPr/>
        </p:nvSpPr>
        <p:spPr>
          <a:xfrm>
            <a:off x="457200" y="1219200"/>
            <a:ext cx="8077200" cy="46016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t>Challenges:</a:t>
            </a:r>
          </a:p>
          <a:p>
            <a:pPr lvl="1">
              <a:buFont typeface="Arial" panose="020B0604020202020204" pitchFamily="34" charset="0"/>
              <a:buChar char="•"/>
            </a:pPr>
            <a:r>
              <a:rPr lang="en-US" sz="2200" dirty="0"/>
              <a:t>Very low VSPI score (&lt;0.25)</a:t>
            </a:r>
          </a:p>
          <a:p>
            <a:pPr lvl="1">
              <a:buFont typeface="Arial" panose="020B0604020202020204" pitchFamily="34" charset="0"/>
              <a:buChar char="•"/>
            </a:pPr>
            <a:r>
              <a:rPr lang="en-US" sz="2200" dirty="0"/>
              <a:t>84% of total deaths are community deaths</a:t>
            </a:r>
          </a:p>
          <a:p>
            <a:pPr lvl="1">
              <a:buFont typeface="Arial" panose="020B0604020202020204" pitchFamily="34" charset="0"/>
              <a:buChar char="•"/>
            </a:pPr>
            <a:r>
              <a:rPr lang="en-US" sz="2200" dirty="0"/>
              <a:t>60% death registration completeness</a:t>
            </a:r>
          </a:p>
          <a:p>
            <a:pPr lvl="1">
              <a:buFont typeface="Arial" panose="020B0604020202020204" pitchFamily="34" charset="0"/>
              <a:buChar char="•"/>
            </a:pPr>
            <a:r>
              <a:rPr lang="en-US" sz="2200" dirty="0"/>
              <a:t>Over 20% of deaths with ill-defined COD</a:t>
            </a:r>
          </a:p>
          <a:p>
            <a:endParaRPr lang="en-US" sz="2200" dirty="0"/>
          </a:p>
          <a:p>
            <a:r>
              <a:rPr lang="en-US" sz="2600" dirty="0"/>
              <a:t>Strategies:</a:t>
            </a:r>
          </a:p>
          <a:p>
            <a:pPr lvl="1">
              <a:buFont typeface="Arial" panose="020B0604020202020204" pitchFamily="34" charset="0"/>
              <a:buChar char="•"/>
            </a:pPr>
            <a:r>
              <a:rPr lang="en-US" sz="2200" dirty="0"/>
              <a:t>Strengthen capture and reporting of vital events</a:t>
            </a:r>
          </a:p>
          <a:p>
            <a:pPr lvl="1">
              <a:buFont typeface="Arial" panose="020B0604020202020204" pitchFamily="34" charset="0"/>
              <a:buChar char="•"/>
            </a:pPr>
            <a:r>
              <a:rPr lang="en-US" sz="2200" dirty="0"/>
              <a:t>MCCOD training for physicians</a:t>
            </a:r>
          </a:p>
          <a:p>
            <a:pPr lvl="1">
              <a:buFont typeface="Arial" panose="020B0604020202020204" pitchFamily="34" charset="0"/>
              <a:buChar char="•"/>
            </a:pPr>
            <a:r>
              <a:rPr lang="en-US" sz="2200" dirty="0"/>
              <a:t>Verbal Autopsy for community deaths</a:t>
            </a:r>
          </a:p>
          <a:p>
            <a:pPr lvl="1">
              <a:buFont typeface="Arial" panose="020B0604020202020204" pitchFamily="34" charset="0"/>
              <a:buChar char="•"/>
            </a:pPr>
            <a:r>
              <a:rPr lang="en-US" sz="2200" dirty="0"/>
              <a:t>Improve ICD-10 coding practices</a:t>
            </a:r>
          </a:p>
          <a:p>
            <a:endParaRPr lang="en-US" sz="2200" dirty="0"/>
          </a:p>
          <a:p>
            <a:endParaRPr lang="en-US" sz="2200" dirty="0"/>
          </a:p>
          <a:p>
            <a:endParaRPr lang="en-US" sz="2200" dirty="0"/>
          </a:p>
          <a:p>
            <a:endParaRPr lang="en-US" sz="2200" dirty="0"/>
          </a:p>
          <a:p>
            <a:pPr marL="0" indent="0">
              <a:buNone/>
            </a:pPr>
            <a:r>
              <a:rPr lang="en-US" sz="1400" dirty="0"/>
              <a:t>Source:</a:t>
            </a:r>
            <a:r>
              <a:rPr lang="en-US" sz="2200" b="1" dirty="0"/>
              <a:t> </a:t>
            </a:r>
            <a:r>
              <a:rPr lang="en-US" sz="1400" b="1" dirty="0">
                <a:hlinkClick r:id="rId4"/>
              </a:rPr>
              <a:t>Population Health Metrics 2017</a:t>
            </a:r>
            <a:r>
              <a:rPr lang="en-US" sz="1400" b="1" dirty="0"/>
              <a:t> </a:t>
            </a:r>
            <a:endParaRPr lang="en-US" sz="1400" dirty="0"/>
          </a:p>
          <a:p>
            <a:pPr marL="0" indent="0">
              <a:buNone/>
            </a:pPr>
            <a:endParaRPr lang="en-US" sz="2200" dirty="0"/>
          </a:p>
          <a:p>
            <a:pPr marL="0" indent="0">
              <a:buNone/>
            </a:pPr>
            <a:endParaRPr lang="en-US" sz="2200" dirty="0"/>
          </a:p>
        </p:txBody>
      </p:sp>
      <p:pic>
        <p:nvPicPr>
          <p:cNvPr id="11" name="Picture 10">
            <a:extLst>
              <a:ext uri="{FF2B5EF4-FFF2-40B4-BE49-F238E27FC236}">
                <a16:creationId xmlns:a16="http://schemas.microsoft.com/office/drawing/2014/main" id="{C81B4D41-265B-4E22-AEF7-BB377B0998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5" y="6280249"/>
            <a:ext cx="1315911" cy="548640"/>
          </a:xfrm>
          <a:prstGeom prst="rect">
            <a:avLst/>
          </a:prstGeom>
        </p:spPr>
      </p:pic>
    </p:spTree>
    <p:extLst>
      <p:ext uri="{BB962C8B-B14F-4D97-AF65-F5344CB8AC3E}">
        <p14:creationId xmlns:p14="http://schemas.microsoft.com/office/powerpoint/2010/main" val="2224718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normAutofit/>
          </a:bodyPr>
          <a:lstStyle/>
          <a:p>
            <a:r>
              <a:rPr lang="en-US" sz="3000" b="1" dirty="0"/>
              <a:t>Myanmar: Quality of COD Data</a:t>
            </a:r>
          </a:p>
        </p:txBody>
      </p:sp>
      <p:pic>
        <p:nvPicPr>
          <p:cNvPr id="7" name="Content Placeholder 6"/>
          <p:cNvPicPr>
            <a:picLocks noGrp="1" noChangeAspect="1"/>
          </p:cNvPicPr>
          <p:nvPr>
            <p:ph idx="1"/>
          </p:nvPr>
        </p:nvPicPr>
        <p:blipFill>
          <a:blip r:embed="rId3"/>
          <a:stretch>
            <a:fillRect/>
          </a:stretch>
        </p:blipFill>
        <p:spPr>
          <a:xfrm>
            <a:off x="6934200" y="221970"/>
            <a:ext cx="1721795" cy="1147415"/>
          </a:xfrm>
        </p:spPr>
      </p:pic>
      <p:sp>
        <p:nvSpPr>
          <p:cNvPr id="8" name="Content Placeholder 2"/>
          <p:cNvSpPr txBox="1">
            <a:spLocks/>
          </p:cNvSpPr>
          <p:nvPr/>
        </p:nvSpPr>
        <p:spPr>
          <a:xfrm>
            <a:off x="457200" y="1524000"/>
            <a:ext cx="8077200" cy="46016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2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p:txBody>
      </p:sp>
      <p:pic>
        <p:nvPicPr>
          <p:cNvPr id="11" name="Picture 10">
            <a:extLst>
              <a:ext uri="{FF2B5EF4-FFF2-40B4-BE49-F238E27FC236}">
                <a16:creationId xmlns:a16="http://schemas.microsoft.com/office/drawing/2014/main" id="{C81B4D41-265B-4E22-AEF7-BB377B0998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 y="6280249"/>
            <a:ext cx="1315911" cy="548640"/>
          </a:xfrm>
          <a:prstGeom prst="rect">
            <a:avLst/>
          </a:prstGeom>
        </p:spPr>
      </p:pic>
      <p:graphicFrame>
        <p:nvGraphicFramePr>
          <p:cNvPr id="6" name="Chart 5">
            <a:extLst>
              <a:ext uri="{FF2B5EF4-FFF2-40B4-BE49-F238E27FC236}">
                <a16:creationId xmlns:a16="http://schemas.microsoft.com/office/drawing/2014/main" id="{457FEEF9-894F-4D7B-811A-FCFC90E5EBE3}"/>
              </a:ext>
            </a:extLst>
          </p:cNvPr>
          <p:cNvGraphicFramePr>
            <a:graphicFrameLocks/>
          </p:cNvGraphicFramePr>
          <p:nvPr>
            <p:extLst>
              <p:ext uri="{D42A27DB-BD31-4B8C-83A1-F6EECF244321}">
                <p14:modId xmlns:p14="http://schemas.microsoft.com/office/powerpoint/2010/main" val="3980265370"/>
              </p:ext>
            </p:extLst>
          </p:nvPr>
        </p:nvGraphicFramePr>
        <p:xfrm>
          <a:off x="161338" y="1642508"/>
          <a:ext cx="5325062" cy="4637741"/>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DF1DB705-45F1-4855-BFCB-5DC9C89F27DF}"/>
              </a:ext>
            </a:extLst>
          </p:cNvPr>
          <p:cNvSpPr txBox="1"/>
          <p:nvPr/>
        </p:nvSpPr>
        <p:spPr>
          <a:xfrm>
            <a:off x="6019800" y="1752600"/>
            <a:ext cx="2819400" cy="4093428"/>
          </a:xfrm>
          <a:prstGeom prst="rect">
            <a:avLst/>
          </a:prstGeom>
          <a:noFill/>
        </p:spPr>
        <p:txBody>
          <a:bodyPr wrap="square" rtlCol="0">
            <a:spAutoFit/>
          </a:bodyPr>
          <a:lstStyle/>
          <a:p>
            <a:pPr marL="285750" indent="-285750">
              <a:buFont typeface="Arial" panose="020B0604020202020204" pitchFamily="34" charset="0"/>
              <a:buChar char="•"/>
            </a:pPr>
            <a:r>
              <a:rPr lang="en-US" altLang="en-US" sz="2200" dirty="0"/>
              <a:t>5,581 VA collected from Jan to May 2017</a:t>
            </a:r>
          </a:p>
          <a:p>
            <a:pPr marL="285750" indent="-285750">
              <a:buFont typeface="Arial" panose="020B0604020202020204" pitchFamily="34" charset="0"/>
              <a:buChar char="•"/>
            </a:pPr>
            <a:endParaRPr lang="en-US" altLang="en-US" sz="2200" dirty="0"/>
          </a:p>
          <a:p>
            <a:pPr marL="285750" indent="-285750">
              <a:buFont typeface="Arial" panose="020B0604020202020204" pitchFamily="34" charset="0"/>
              <a:buChar char="•"/>
            </a:pPr>
            <a:r>
              <a:rPr lang="en-US" altLang="en-US" sz="2200" dirty="0"/>
              <a:t>Pilot: 14 townships representing 4.6% of population</a:t>
            </a:r>
          </a:p>
          <a:p>
            <a:pPr marL="285750" indent="-285750">
              <a:buFont typeface="Arial" panose="020B0604020202020204" pitchFamily="34" charset="0"/>
              <a:buChar char="•"/>
            </a:pPr>
            <a:endParaRPr lang="en-US" altLang="en-US" sz="2200" dirty="0"/>
          </a:p>
          <a:p>
            <a:pPr marL="285750" indent="-285750">
              <a:buFont typeface="Arial" panose="020B0604020202020204" pitchFamily="34" charset="0"/>
              <a:buChar char="•"/>
            </a:pPr>
            <a:r>
              <a:rPr lang="en-US" altLang="en-US" sz="2200" dirty="0"/>
              <a:t>National Rollout: expand to additional 34 townships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99996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b="1" u="sng" dirty="0">
                <a:latin typeface="Bookman Old Style"/>
                <a:cs typeface="Bookman Old Style"/>
              </a:rPr>
              <a:t>Questions?</a:t>
            </a:r>
          </a:p>
        </p:txBody>
      </p:sp>
      <p:sp>
        <p:nvSpPr>
          <p:cNvPr id="3" name="Content Placeholder 2"/>
          <p:cNvSpPr>
            <a:spLocks noGrp="1"/>
          </p:cNvSpPr>
          <p:nvPr>
            <p:ph idx="1"/>
          </p:nvPr>
        </p:nvSpPr>
        <p:spPr>
          <a:xfrm>
            <a:off x="457200" y="1066801"/>
            <a:ext cx="8229600" cy="4267200"/>
          </a:xfrm>
        </p:spPr>
        <p:txBody>
          <a:bodyPr>
            <a:normAutofit fontScale="77500" lnSpcReduction="20000"/>
          </a:bodyPr>
          <a:lstStyle/>
          <a:p>
            <a:r>
              <a:rPr lang="en-US" dirty="0">
                <a:latin typeface="Bookman Old Style"/>
                <a:cs typeface="Bookman Old Style"/>
                <a:hlinkClick r:id="rId2"/>
              </a:rPr>
              <a:t>https://www.bloomberg.org/program/public-health/data-health/</a:t>
            </a:r>
            <a:r>
              <a:rPr lang="en-US" dirty="0">
                <a:latin typeface="Bookman Old Style"/>
                <a:cs typeface="Bookman Old Style"/>
              </a:rPr>
              <a:t> </a:t>
            </a:r>
          </a:p>
          <a:p>
            <a:endParaRPr lang="en-US" dirty="0">
              <a:latin typeface="Bookman Old Style"/>
              <a:cs typeface="Bookman Old Style"/>
              <a:hlinkClick r:id="rId3"/>
            </a:endParaRPr>
          </a:p>
          <a:p>
            <a:r>
              <a:rPr lang="en-US" dirty="0">
                <a:latin typeface="Bookman Old Style"/>
                <a:cs typeface="Bookman Old Style"/>
                <a:hlinkClick r:id="rId3"/>
              </a:rPr>
              <a:t>http://mspgh.unimelb.edu.au/dataforhealth/resources</a:t>
            </a:r>
            <a:r>
              <a:rPr lang="en-US" dirty="0">
                <a:latin typeface="Bookman Old Style"/>
                <a:cs typeface="Bookman Old Style"/>
              </a:rPr>
              <a:t> </a:t>
            </a:r>
          </a:p>
          <a:p>
            <a:endParaRPr lang="en-US" dirty="0">
              <a:latin typeface="Bookman Old Style"/>
              <a:cs typeface="Bookman Old Style"/>
            </a:endParaRPr>
          </a:p>
          <a:p>
            <a:r>
              <a:rPr lang="en-US" dirty="0">
                <a:latin typeface="Bookman Old Style"/>
                <a:cs typeface="Bookman Old Style"/>
              </a:rPr>
              <a:t>Ashley Frederes</a:t>
            </a:r>
          </a:p>
          <a:p>
            <a:pPr marL="914400" lvl="2" indent="0">
              <a:buNone/>
            </a:pPr>
            <a:r>
              <a:rPr lang="en-US" sz="3200" dirty="0">
                <a:latin typeface="Bookman Old Style"/>
                <a:cs typeface="Bookman Old Style"/>
              </a:rPr>
              <a:t>Afrederes@vitalstrategies.org </a:t>
            </a:r>
          </a:p>
          <a:p>
            <a:pPr marL="914400" lvl="2" indent="0">
              <a:buNone/>
            </a:pPr>
            <a:endParaRPr lang="en-US" sz="3200" dirty="0">
              <a:latin typeface="Bookman Old Style"/>
              <a:cs typeface="Bookman Old Style"/>
            </a:endParaRPr>
          </a:p>
          <a:p>
            <a:r>
              <a:rPr lang="en-US" dirty="0">
                <a:latin typeface="Bookman Old Style"/>
                <a:cs typeface="Bookman Old Style"/>
              </a:rPr>
              <a:t>Martin Bratschi</a:t>
            </a:r>
          </a:p>
          <a:p>
            <a:pPr marL="914400" lvl="2" indent="0">
              <a:buNone/>
            </a:pPr>
            <a:r>
              <a:rPr lang="en-US" sz="3200" dirty="0">
                <a:latin typeface="Bookman Old Style"/>
              </a:rPr>
              <a:t>Mbratschi@vitalstrategies.org</a:t>
            </a:r>
          </a:p>
          <a:p>
            <a:pPr marL="914400" lvl="2" indent="0">
              <a:buNone/>
            </a:pPr>
            <a:endParaRPr lang="en-US" sz="3200" dirty="0"/>
          </a:p>
          <a:p>
            <a:pPr marL="914400" lvl="2" indent="0">
              <a:buNone/>
            </a:pPr>
            <a:endParaRPr lang="en-US" sz="3200" dirty="0"/>
          </a:p>
        </p:txBody>
      </p:sp>
      <p:sp>
        <p:nvSpPr>
          <p:cNvPr id="4" name="Slide Number Placeholder 3"/>
          <p:cNvSpPr>
            <a:spLocks noGrp="1"/>
          </p:cNvSpPr>
          <p:nvPr>
            <p:ph type="sldNum" sz="quarter" idx="12"/>
          </p:nvPr>
        </p:nvSpPr>
        <p:spPr/>
        <p:txBody>
          <a:bodyPr/>
          <a:lstStyle/>
          <a:p>
            <a:fld id="{078B85C2-BB9C-4583-BA16-95F8E0060480}" type="slidenum">
              <a:rPr lang="en-US" smtClean="0"/>
              <a:t>16</a:t>
            </a:fld>
            <a:endParaRPr lang="en-US"/>
          </a:p>
        </p:txBody>
      </p:sp>
      <p:pic>
        <p:nvPicPr>
          <p:cNvPr id="6" name="Picture 5">
            <a:extLst>
              <a:ext uri="{FF2B5EF4-FFF2-40B4-BE49-F238E27FC236}">
                <a16:creationId xmlns:a16="http://schemas.microsoft.com/office/drawing/2014/main" id="{E1B8207B-7C91-40C9-84A9-E95DFBC785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334001"/>
            <a:ext cx="2193185" cy="914400"/>
          </a:xfrm>
          <a:prstGeom prst="rect">
            <a:avLst/>
          </a:prstGeom>
        </p:spPr>
      </p:pic>
    </p:spTree>
    <p:extLst>
      <p:ext uri="{BB962C8B-B14F-4D97-AF65-F5344CB8AC3E}">
        <p14:creationId xmlns:p14="http://schemas.microsoft.com/office/powerpoint/2010/main" val="232485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Bookman Old Style"/>
                <a:cs typeface="Bookman Old Style"/>
              </a:rPr>
              <a:t>Data for Health Initiative</a:t>
            </a:r>
            <a:endParaRPr lang="en-US" b="1" u="sng" dirty="0">
              <a:solidFill>
                <a:srgbClr val="FF9900"/>
              </a:solidFill>
              <a:latin typeface="Bookman Old Style"/>
              <a:cs typeface="Bookman Old Style"/>
            </a:endParaRPr>
          </a:p>
        </p:txBody>
      </p:sp>
      <p:sp>
        <p:nvSpPr>
          <p:cNvPr id="3" name="Content Placeholder 2"/>
          <p:cNvSpPr>
            <a:spLocks noGrp="1"/>
          </p:cNvSpPr>
          <p:nvPr>
            <p:ph idx="1"/>
          </p:nvPr>
        </p:nvSpPr>
        <p:spPr/>
        <p:txBody>
          <a:bodyPr>
            <a:normAutofit lnSpcReduction="10000"/>
          </a:bodyPr>
          <a:lstStyle/>
          <a:p>
            <a:r>
              <a:rPr lang="en-US" sz="2600" dirty="0">
                <a:latin typeface="Bookman Old Style"/>
                <a:cs typeface="Bookman Old Style"/>
              </a:rPr>
              <a:t>D4H focus:</a:t>
            </a:r>
          </a:p>
          <a:p>
            <a:pPr lvl="1"/>
            <a:r>
              <a:rPr lang="en-US" sz="2200" dirty="0">
                <a:latin typeface="Bookman Old Style"/>
                <a:cs typeface="Bookman Old Style"/>
              </a:rPr>
              <a:t>Quality of cause of death (COD) data</a:t>
            </a:r>
          </a:p>
          <a:p>
            <a:pPr lvl="1"/>
            <a:r>
              <a:rPr lang="en-US" sz="2200" dirty="0">
                <a:latin typeface="Bookman Old Style"/>
                <a:cs typeface="Bookman Old Style"/>
              </a:rPr>
              <a:t>Completeness of vital event (VE) registration at national and subnational levels</a:t>
            </a:r>
          </a:p>
          <a:p>
            <a:endParaRPr lang="en-US" sz="2200" dirty="0">
              <a:latin typeface="Bookman Old Style"/>
              <a:cs typeface="Bookman Old Style"/>
            </a:endParaRPr>
          </a:p>
          <a:p>
            <a:r>
              <a:rPr lang="en-US" sz="2600" dirty="0">
                <a:latin typeface="Bookman Old Style"/>
                <a:cs typeface="Bookman Old Style"/>
              </a:rPr>
              <a:t>Data quality assessment methodologies and tools:</a:t>
            </a:r>
          </a:p>
          <a:p>
            <a:pPr lvl="1"/>
            <a:r>
              <a:rPr lang="en-US" sz="2200" dirty="0">
                <a:latin typeface="Bookman Old Style"/>
                <a:cs typeface="Bookman Old Style"/>
              </a:rPr>
              <a:t>VSPI score</a:t>
            </a:r>
          </a:p>
          <a:p>
            <a:pPr lvl="1"/>
            <a:r>
              <a:rPr lang="en-US" sz="2200" dirty="0">
                <a:latin typeface="Bookman Old Style"/>
                <a:cs typeface="Bookman Old Style"/>
              </a:rPr>
              <a:t>ANACONDA</a:t>
            </a:r>
          </a:p>
          <a:p>
            <a:pPr lvl="1"/>
            <a:r>
              <a:rPr lang="en-US" sz="2200" dirty="0">
                <a:latin typeface="Bookman Old Style"/>
                <a:cs typeface="Bookman Old Style"/>
              </a:rPr>
              <a:t>Completeness of vital event registration estimation</a:t>
            </a:r>
          </a:p>
          <a:p>
            <a:pPr lvl="1"/>
            <a:r>
              <a:rPr lang="en-US" sz="2200" dirty="0">
                <a:latin typeface="Bookman Old Style"/>
                <a:cs typeface="Bookman Old Style"/>
              </a:rPr>
              <a:t>Medical certificate of cause of death assessment tool</a:t>
            </a:r>
          </a:p>
          <a:p>
            <a:pPr lvl="1"/>
            <a:r>
              <a:rPr lang="en-US" sz="2200" dirty="0">
                <a:latin typeface="Bookman Old Style"/>
                <a:cs typeface="Bookman Old Style"/>
              </a:rPr>
              <a:t>Quality of ICD coding assessment tool</a:t>
            </a:r>
          </a:p>
          <a:p>
            <a:pPr lvl="1"/>
            <a:endParaRPr lang="en-US" sz="1800" dirty="0">
              <a:latin typeface="Bookman Old Style"/>
              <a:cs typeface="Bookman Old Style"/>
            </a:endParaRPr>
          </a:p>
          <a:p>
            <a:pPr marL="0" indent="0">
              <a:buNone/>
            </a:pPr>
            <a:endParaRPr lang="en-US" sz="2200" dirty="0">
              <a:latin typeface="Bookman Old Style"/>
              <a:cs typeface="Bookman Old Style"/>
            </a:endParaRPr>
          </a:p>
          <a:p>
            <a:endParaRPr lang="en-US" sz="2200" dirty="0">
              <a:latin typeface="Bookman Old Style"/>
              <a:cs typeface="Bookman Old Style"/>
            </a:endParaRPr>
          </a:p>
          <a:p>
            <a:endParaRPr lang="en-US" sz="2000" dirty="0"/>
          </a:p>
        </p:txBody>
      </p:sp>
      <p:sp>
        <p:nvSpPr>
          <p:cNvPr id="7" name="Slide Number Placeholder 6"/>
          <p:cNvSpPr>
            <a:spLocks noGrp="1"/>
          </p:cNvSpPr>
          <p:nvPr>
            <p:ph type="sldNum" sz="quarter" idx="12"/>
          </p:nvPr>
        </p:nvSpPr>
        <p:spPr/>
        <p:txBody>
          <a:bodyPr/>
          <a:lstStyle/>
          <a:p>
            <a:fld id="{078B85C2-BB9C-4583-BA16-95F8E0060480}" type="slidenum">
              <a:rPr lang="en-US" smtClean="0"/>
              <a:t>2</a:t>
            </a:fld>
            <a:endParaRPr lang="en-US"/>
          </a:p>
        </p:txBody>
      </p:sp>
    </p:spTree>
    <p:extLst>
      <p:ext uri="{BB962C8B-B14F-4D97-AF65-F5344CB8AC3E}">
        <p14:creationId xmlns:p14="http://schemas.microsoft.com/office/powerpoint/2010/main" val="115798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5831"/>
            <a:ext cx="8459492" cy="1143000"/>
          </a:xfrm>
        </p:spPr>
        <p:txBody>
          <a:bodyPr>
            <a:normAutofit fontScale="90000"/>
          </a:bodyPr>
          <a:lstStyle/>
          <a:p>
            <a:r>
              <a:rPr lang="en-US" b="1" dirty="0">
                <a:latin typeface="Century Gothic" pitchFamily="34" charset="0"/>
              </a:rPr>
              <a:t>Vital Statistics Performance Index</a:t>
            </a:r>
          </a:p>
        </p:txBody>
      </p:sp>
      <p:sp>
        <p:nvSpPr>
          <p:cNvPr id="6" name="Content Placeholder 5"/>
          <p:cNvSpPr>
            <a:spLocks noGrp="1"/>
          </p:cNvSpPr>
          <p:nvPr>
            <p:ph idx="4294967295"/>
          </p:nvPr>
        </p:nvSpPr>
        <p:spPr>
          <a:xfrm>
            <a:off x="0" y="1600200"/>
            <a:ext cx="8229600" cy="4525963"/>
          </a:xfrm>
        </p:spPr>
        <p:txBody>
          <a:bodyPr/>
          <a:lstStyle/>
          <a:p>
            <a:pPr lvl="1"/>
            <a:endParaRPr lang="en-US" dirty="0"/>
          </a:p>
          <a:p>
            <a:endParaRPr lang="en-US" dirty="0"/>
          </a:p>
        </p:txBody>
      </p:sp>
      <p:sp>
        <p:nvSpPr>
          <p:cNvPr id="7" name="TextBox 6"/>
          <p:cNvSpPr txBox="1"/>
          <p:nvPr/>
        </p:nvSpPr>
        <p:spPr>
          <a:xfrm>
            <a:off x="457200" y="914400"/>
            <a:ext cx="8229600" cy="1200329"/>
          </a:xfrm>
          <a:prstGeom prst="rect">
            <a:avLst/>
          </a:prstGeom>
          <a:noFill/>
        </p:spPr>
        <p:txBody>
          <a:bodyPr wrap="square" rtlCol="0">
            <a:spAutoFit/>
          </a:bodyPr>
          <a:lstStyle/>
          <a:p>
            <a:pPr algn="ctr"/>
            <a:r>
              <a:rPr lang="en-US" sz="2400" dirty="0"/>
              <a:t>‘The VSPI assesses CRVS performance through use of mortality data as a proxy for the quality and utility of all of the vital statistics produced by the civil registration system’</a:t>
            </a:r>
            <a:r>
              <a:rPr lang="en-US" dirty="0"/>
              <a:t>*</a:t>
            </a:r>
            <a:endParaRPr lang="en-US" i="1" dirty="0">
              <a:latin typeface="Century Gothic" pitchFamily="34" charset="0"/>
            </a:endParaRPr>
          </a:p>
        </p:txBody>
      </p:sp>
      <p:pic>
        <p:nvPicPr>
          <p:cNvPr id="3" name="Picture 2">
            <a:extLst>
              <a:ext uri="{FF2B5EF4-FFF2-40B4-BE49-F238E27FC236}">
                <a16:creationId xmlns:a16="http://schemas.microsoft.com/office/drawing/2014/main" id="{A614505A-39FC-44E8-9D56-CCF4CCF9C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8669"/>
            <a:ext cx="9144000" cy="3583554"/>
          </a:xfrm>
          <a:prstGeom prst="rect">
            <a:avLst/>
          </a:prstGeom>
        </p:spPr>
      </p:pic>
      <p:sp>
        <p:nvSpPr>
          <p:cNvPr id="2" name="TextBox 1">
            <a:extLst>
              <a:ext uri="{FF2B5EF4-FFF2-40B4-BE49-F238E27FC236}">
                <a16:creationId xmlns:a16="http://schemas.microsoft.com/office/drawing/2014/main" id="{C4CEFDCA-3934-4CD3-A960-3CFD12B414C8}"/>
              </a:ext>
            </a:extLst>
          </p:cNvPr>
          <p:cNvSpPr txBox="1"/>
          <p:nvPr/>
        </p:nvSpPr>
        <p:spPr>
          <a:xfrm>
            <a:off x="762000" y="6324600"/>
            <a:ext cx="7620000" cy="307777"/>
          </a:xfrm>
          <a:prstGeom prst="rect">
            <a:avLst/>
          </a:prstGeom>
          <a:noFill/>
        </p:spPr>
        <p:txBody>
          <a:bodyPr wrap="square" rtlCol="0">
            <a:spAutoFit/>
          </a:bodyPr>
          <a:lstStyle/>
          <a:p>
            <a:r>
              <a:rPr lang="en-US" sz="1400" dirty="0"/>
              <a:t>*Source: </a:t>
            </a:r>
            <a:r>
              <a:rPr lang="en-US" sz="1400" dirty="0">
                <a:hlinkClick r:id="rId4"/>
              </a:rPr>
              <a:t>The Lancet 2015</a:t>
            </a:r>
            <a:r>
              <a:rPr lang="en-US" sz="1400" dirty="0"/>
              <a:t>   </a:t>
            </a:r>
          </a:p>
        </p:txBody>
      </p:sp>
    </p:spTree>
    <p:extLst>
      <p:ext uri="{BB962C8B-B14F-4D97-AF65-F5344CB8AC3E}">
        <p14:creationId xmlns:p14="http://schemas.microsoft.com/office/powerpoint/2010/main" val="1059998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ED5E-6B67-45AC-94B1-856E0D1A56DD}"/>
              </a:ext>
            </a:extLst>
          </p:cNvPr>
          <p:cNvSpPr>
            <a:spLocks noGrp="1"/>
          </p:cNvSpPr>
          <p:nvPr>
            <p:ph type="title"/>
          </p:nvPr>
        </p:nvSpPr>
        <p:spPr/>
        <p:txBody>
          <a:bodyPr>
            <a:normAutofit/>
          </a:bodyPr>
          <a:lstStyle/>
          <a:p>
            <a:r>
              <a:rPr lang="en-US" sz="3600" b="1" dirty="0">
                <a:latin typeface="Century Gothic" pitchFamily="34" charset="0"/>
              </a:rPr>
              <a:t>Vital Statistics Performance Index</a:t>
            </a:r>
            <a:endParaRPr lang="en-US" sz="3600" dirty="0"/>
          </a:p>
        </p:txBody>
      </p:sp>
      <p:sp>
        <p:nvSpPr>
          <p:cNvPr id="3" name="Content Placeholder 2">
            <a:extLst>
              <a:ext uri="{FF2B5EF4-FFF2-40B4-BE49-F238E27FC236}">
                <a16:creationId xmlns:a16="http://schemas.microsoft.com/office/drawing/2014/main" id="{1DC0C1AE-852D-4F15-B2AA-223575414D2E}"/>
              </a:ext>
            </a:extLst>
          </p:cNvPr>
          <p:cNvSpPr>
            <a:spLocks noGrp="1"/>
          </p:cNvSpPr>
          <p:nvPr>
            <p:ph sz="half" idx="1"/>
          </p:nvPr>
        </p:nvSpPr>
        <p:spPr/>
        <p:txBody>
          <a:bodyPr>
            <a:normAutofit fontScale="92500"/>
          </a:bodyPr>
          <a:lstStyle/>
          <a:p>
            <a:r>
              <a:rPr lang="en-US" dirty="0"/>
              <a:t>Six components:</a:t>
            </a:r>
          </a:p>
          <a:p>
            <a:pPr lvl="1"/>
            <a:r>
              <a:rPr lang="en-US" dirty="0"/>
              <a:t>Completeness of death reporting</a:t>
            </a:r>
          </a:p>
          <a:p>
            <a:pPr lvl="1"/>
            <a:r>
              <a:rPr lang="en-US" dirty="0"/>
              <a:t>Quality of death reporting</a:t>
            </a:r>
          </a:p>
          <a:p>
            <a:pPr lvl="1"/>
            <a:r>
              <a:rPr lang="en-US" dirty="0"/>
              <a:t>Level of cause-specific detail</a:t>
            </a:r>
          </a:p>
          <a:p>
            <a:pPr lvl="1"/>
            <a:r>
              <a:rPr lang="en-US" dirty="0"/>
              <a:t>Internal consistency</a:t>
            </a:r>
          </a:p>
          <a:p>
            <a:pPr lvl="1"/>
            <a:r>
              <a:rPr lang="en-US" dirty="0"/>
              <a:t>Quality of age and sex reporting</a:t>
            </a:r>
          </a:p>
          <a:p>
            <a:pPr lvl="1"/>
            <a:r>
              <a:rPr lang="en-US" dirty="0"/>
              <a:t>Data availability or timeliness</a:t>
            </a:r>
          </a:p>
        </p:txBody>
      </p:sp>
      <p:sp>
        <p:nvSpPr>
          <p:cNvPr id="5" name="Content Placeholder 4">
            <a:extLst>
              <a:ext uri="{FF2B5EF4-FFF2-40B4-BE49-F238E27FC236}">
                <a16:creationId xmlns:a16="http://schemas.microsoft.com/office/drawing/2014/main" id="{30DCAC19-5622-414F-9ADE-6FA6C675A62E}"/>
              </a:ext>
            </a:extLst>
          </p:cNvPr>
          <p:cNvSpPr>
            <a:spLocks noGrp="1"/>
          </p:cNvSpPr>
          <p:nvPr>
            <p:ph sz="half" idx="2"/>
          </p:nvPr>
        </p:nvSpPr>
        <p:spPr/>
        <p:txBody>
          <a:bodyPr>
            <a:normAutofit fontScale="85000" lnSpcReduction="10000"/>
          </a:bodyPr>
          <a:lstStyle/>
          <a:p>
            <a:r>
              <a:rPr lang="en-US" dirty="0"/>
              <a:t>Computed on a continuous scale from 0 to 1 for each calendar year of vital statistics data since 1980 </a:t>
            </a:r>
          </a:p>
          <a:p>
            <a:r>
              <a:rPr lang="en-US" dirty="0"/>
              <a:t>Value of 1 or close to 1 indicates the data accurately represent the epidemiological profile of the population</a:t>
            </a:r>
          </a:p>
          <a:p>
            <a:r>
              <a:rPr lang="en-US" dirty="0"/>
              <a:t>Value of less than 0.5 indicates that data are unreliable for policy and decision-making </a:t>
            </a:r>
          </a:p>
        </p:txBody>
      </p:sp>
      <p:sp>
        <p:nvSpPr>
          <p:cNvPr id="4" name="Slide Number Placeholder 3">
            <a:extLst>
              <a:ext uri="{FF2B5EF4-FFF2-40B4-BE49-F238E27FC236}">
                <a16:creationId xmlns:a16="http://schemas.microsoft.com/office/drawing/2014/main" id="{8BCFA82C-EDA8-48B9-B08D-752837205143}"/>
              </a:ext>
            </a:extLst>
          </p:cNvPr>
          <p:cNvSpPr>
            <a:spLocks noGrp="1"/>
          </p:cNvSpPr>
          <p:nvPr>
            <p:ph type="sldNum" sz="quarter" idx="12"/>
          </p:nvPr>
        </p:nvSpPr>
        <p:spPr/>
        <p:txBody>
          <a:bodyPr/>
          <a:lstStyle/>
          <a:p>
            <a:fld id="{078B85C2-BB9C-4583-BA16-95F8E0060480}" type="slidenum">
              <a:rPr lang="en-US" smtClean="0"/>
              <a:t>4</a:t>
            </a:fld>
            <a:endParaRPr lang="en-US"/>
          </a:p>
        </p:txBody>
      </p:sp>
      <p:pic>
        <p:nvPicPr>
          <p:cNvPr id="8" name="Picture 7">
            <a:extLst>
              <a:ext uri="{FF2B5EF4-FFF2-40B4-BE49-F238E27FC236}">
                <a16:creationId xmlns:a16="http://schemas.microsoft.com/office/drawing/2014/main" id="{4D3AD741-BBBE-4CAB-BCF4-2902EDECFF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6308725"/>
            <a:ext cx="2473657" cy="365760"/>
          </a:xfrm>
          <a:prstGeom prst="rect">
            <a:avLst/>
          </a:prstGeom>
        </p:spPr>
      </p:pic>
    </p:spTree>
    <p:extLst>
      <p:ext uri="{BB962C8B-B14F-4D97-AF65-F5344CB8AC3E}">
        <p14:creationId xmlns:p14="http://schemas.microsoft.com/office/powerpoint/2010/main" val="944799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ANACONDA</a:t>
            </a:r>
          </a:p>
        </p:txBody>
      </p:sp>
      <p:sp>
        <p:nvSpPr>
          <p:cNvPr id="4" name="Content Placeholder 3"/>
          <p:cNvSpPr>
            <a:spLocks noGrp="1"/>
          </p:cNvSpPr>
          <p:nvPr>
            <p:ph sz="half" idx="2"/>
          </p:nvPr>
        </p:nvSpPr>
        <p:spPr>
          <a:xfrm>
            <a:off x="4648200" y="1600200"/>
            <a:ext cx="4038600" cy="4525963"/>
          </a:xfrm>
        </p:spPr>
        <p:txBody>
          <a:bodyPr>
            <a:normAutofit/>
          </a:bodyPr>
          <a:lstStyle/>
          <a:p>
            <a:r>
              <a:rPr lang="en-AU" dirty="0"/>
              <a:t>Uses a reliable software technology Java(FX) </a:t>
            </a:r>
          </a:p>
          <a:p>
            <a:r>
              <a:rPr lang="en-AU" dirty="0"/>
              <a:t>Accepts input data in Excel format</a:t>
            </a:r>
          </a:p>
          <a:p>
            <a:r>
              <a:rPr lang="en-AU" dirty="0"/>
              <a:t>Ability to analyse national and subnational datasets</a:t>
            </a:r>
          </a:p>
          <a:p>
            <a:r>
              <a:rPr lang="en-AU" dirty="0"/>
              <a:t>All core resources are contained in the tool</a:t>
            </a:r>
            <a:endParaRPr lang="en-US"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2530" y="2438400"/>
            <a:ext cx="4524866"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78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ABFE3A5-8A6C-4060-A16A-0AA950FF9D26}"/>
              </a:ext>
            </a:extLst>
          </p:cNvPr>
          <p:cNvSpPr>
            <a:spLocks noGrp="1"/>
          </p:cNvSpPr>
          <p:nvPr>
            <p:ph type="title"/>
          </p:nvPr>
        </p:nvSpPr>
        <p:spPr>
          <a:xfrm>
            <a:off x="304800" y="228600"/>
            <a:ext cx="8229600" cy="639762"/>
          </a:xfrm>
        </p:spPr>
        <p:txBody>
          <a:bodyPr>
            <a:normAutofit fontScale="90000"/>
          </a:bodyPr>
          <a:lstStyle/>
          <a:p>
            <a:r>
              <a:rPr lang="en-US" dirty="0"/>
              <a:t>ANACONDA</a:t>
            </a:r>
          </a:p>
        </p:txBody>
      </p:sp>
      <p:sp>
        <p:nvSpPr>
          <p:cNvPr id="4" name="Slide Number Placeholder 3">
            <a:extLst>
              <a:ext uri="{FF2B5EF4-FFF2-40B4-BE49-F238E27FC236}">
                <a16:creationId xmlns:a16="http://schemas.microsoft.com/office/drawing/2014/main" id="{8BCFA82C-EDA8-48B9-B08D-752837205143}"/>
              </a:ext>
            </a:extLst>
          </p:cNvPr>
          <p:cNvSpPr>
            <a:spLocks noGrp="1"/>
          </p:cNvSpPr>
          <p:nvPr>
            <p:ph type="sldNum" sz="quarter" idx="12"/>
          </p:nvPr>
        </p:nvSpPr>
        <p:spPr/>
        <p:txBody>
          <a:bodyPr/>
          <a:lstStyle/>
          <a:p>
            <a:fld id="{078B85C2-BB9C-4583-BA16-95F8E0060480}" type="slidenum">
              <a:rPr lang="en-US" smtClean="0"/>
              <a:t>6</a:t>
            </a:fld>
            <a:endParaRPr lang="en-US"/>
          </a:p>
        </p:txBody>
      </p:sp>
      <p:pic>
        <p:nvPicPr>
          <p:cNvPr id="16" name="Content Placeholder 15">
            <a:extLst>
              <a:ext uri="{FF2B5EF4-FFF2-40B4-BE49-F238E27FC236}">
                <a16:creationId xmlns:a16="http://schemas.microsoft.com/office/drawing/2014/main" id="{0C1DFA78-DC78-41CA-9216-EE57E04C55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08" y="1066800"/>
            <a:ext cx="9128592" cy="4663440"/>
          </a:xfrm>
        </p:spPr>
      </p:pic>
    </p:spTree>
    <p:extLst>
      <p:ext uri="{BB962C8B-B14F-4D97-AF65-F5344CB8AC3E}">
        <p14:creationId xmlns:p14="http://schemas.microsoft.com/office/powerpoint/2010/main" val="49196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ABFE3A5-8A6C-4060-A16A-0AA950FF9D26}"/>
              </a:ext>
            </a:extLst>
          </p:cNvPr>
          <p:cNvSpPr>
            <a:spLocks noGrp="1"/>
          </p:cNvSpPr>
          <p:nvPr>
            <p:ph type="title"/>
          </p:nvPr>
        </p:nvSpPr>
        <p:spPr>
          <a:xfrm>
            <a:off x="304800" y="228600"/>
            <a:ext cx="8229600" cy="639762"/>
          </a:xfrm>
        </p:spPr>
        <p:txBody>
          <a:bodyPr>
            <a:normAutofit fontScale="90000"/>
          </a:bodyPr>
          <a:lstStyle/>
          <a:p>
            <a:r>
              <a:rPr lang="en-US" dirty="0"/>
              <a:t>ANACONDA</a:t>
            </a:r>
          </a:p>
        </p:txBody>
      </p:sp>
      <p:sp>
        <p:nvSpPr>
          <p:cNvPr id="4" name="Slide Number Placeholder 3">
            <a:extLst>
              <a:ext uri="{FF2B5EF4-FFF2-40B4-BE49-F238E27FC236}">
                <a16:creationId xmlns:a16="http://schemas.microsoft.com/office/drawing/2014/main" id="{8BCFA82C-EDA8-48B9-B08D-752837205143}"/>
              </a:ext>
            </a:extLst>
          </p:cNvPr>
          <p:cNvSpPr>
            <a:spLocks noGrp="1"/>
          </p:cNvSpPr>
          <p:nvPr>
            <p:ph type="sldNum" sz="quarter" idx="12"/>
          </p:nvPr>
        </p:nvSpPr>
        <p:spPr/>
        <p:txBody>
          <a:bodyPr/>
          <a:lstStyle/>
          <a:p>
            <a:fld id="{078B85C2-BB9C-4583-BA16-95F8E0060480}" type="slidenum">
              <a:rPr lang="en-US" smtClean="0"/>
              <a:t>7</a:t>
            </a:fld>
            <a:endParaRPr lang="en-US"/>
          </a:p>
        </p:txBody>
      </p:sp>
      <p:pic>
        <p:nvPicPr>
          <p:cNvPr id="6" name="Content Placeholder 5">
            <a:extLst>
              <a:ext uri="{FF2B5EF4-FFF2-40B4-BE49-F238E27FC236}">
                <a16:creationId xmlns:a16="http://schemas.microsoft.com/office/drawing/2014/main" id="{C968E09B-58D3-4597-AA7F-A026C1F351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66800"/>
            <a:ext cx="9091874" cy="4663440"/>
          </a:xfrm>
        </p:spPr>
      </p:pic>
    </p:spTree>
    <p:extLst>
      <p:ext uri="{BB962C8B-B14F-4D97-AF65-F5344CB8AC3E}">
        <p14:creationId xmlns:p14="http://schemas.microsoft.com/office/powerpoint/2010/main" val="607402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854EF-1E44-47C3-8264-05DD4C8D592D}"/>
              </a:ext>
            </a:extLst>
          </p:cNvPr>
          <p:cNvSpPr>
            <a:spLocks noGrp="1"/>
          </p:cNvSpPr>
          <p:nvPr>
            <p:ph type="title"/>
          </p:nvPr>
        </p:nvSpPr>
        <p:spPr/>
        <p:txBody>
          <a:bodyPr>
            <a:normAutofit fontScale="90000"/>
          </a:bodyPr>
          <a:lstStyle/>
          <a:p>
            <a:r>
              <a:rPr lang="en-US" sz="4000" b="1" dirty="0"/>
              <a:t>CRVS Data Quality Assessments in Asia and the Pacific</a:t>
            </a:r>
          </a:p>
        </p:txBody>
      </p:sp>
      <p:sp>
        <p:nvSpPr>
          <p:cNvPr id="4" name="Slide Number Placeholder 3">
            <a:extLst>
              <a:ext uri="{FF2B5EF4-FFF2-40B4-BE49-F238E27FC236}">
                <a16:creationId xmlns:a16="http://schemas.microsoft.com/office/drawing/2014/main" id="{1A836408-307E-4104-84E4-236ACAB1293C}"/>
              </a:ext>
            </a:extLst>
          </p:cNvPr>
          <p:cNvSpPr>
            <a:spLocks noGrp="1"/>
          </p:cNvSpPr>
          <p:nvPr>
            <p:ph type="sldNum" sz="quarter" idx="12"/>
          </p:nvPr>
        </p:nvSpPr>
        <p:spPr/>
        <p:txBody>
          <a:bodyPr/>
          <a:lstStyle/>
          <a:p>
            <a:fld id="{078B85C2-BB9C-4583-BA16-95F8E0060480}" type="slidenum">
              <a:rPr lang="en-US" smtClean="0"/>
              <a:t>8</a:t>
            </a:fld>
            <a:endParaRPr lang="en-US"/>
          </a:p>
        </p:txBody>
      </p:sp>
      <p:pic>
        <p:nvPicPr>
          <p:cNvPr id="1026" name="Picture 2" descr="Image result for Map of Asia Pacific region">
            <a:extLst>
              <a:ext uri="{FF2B5EF4-FFF2-40B4-BE49-F238E27FC236}">
                <a16:creationId xmlns:a16="http://schemas.microsoft.com/office/drawing/2014/main" id="{C8FEB8A6-0836-4996-B60E-030A4F2A95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417638"/>
            <a:ext cx="7406640"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34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57200" y="1064587"/>
            <a:ext cx="8229600" cy="5061048"/>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0" dirty="0"/>
          </a:p>
          <a:p>
            <a:r>
              <a:rPr lang="en-US" sz="8800" dirty="0"/>
              <a:t>Challenges:</a:t>
            </a:r>
          </a:p>
          <a:p>
            <a:pPr lvl="1"/>
            <a:r>
              <a:rPr lang="en-US" sz="8000" dirty="0"/>
              <a:t>Very Low VSPI score (&lt;0.25)</a:t>
            </a:r>
          </a:p>
          <a:p>
            <a:pPr lvl="1"/>
            <a:r>
              <a:rPr lang="en-US" sz="8000" dirty="0"/>
              <a:t>Prior to 2015, death registration was less than 2% and 9 different MCCOD forms in use</a:t>
            </a:r>
          </a:p>
          <a:p>
            <a:pPr lvl="1"/>
            <a:r>
              <a:rPr lang="en-US" sz="8000" dirty="0"/>
              <a:t>Quality audit of 977 MCCOD forms from 2010 - 2014 revealed poor certification practices resulting in very high % of ill-defined COD</a:t>
            </a:r>
          </a:p>
          <a:p>
            <a:endParaRPr lang="en-US" sz="8000" dirty="0"/>
          </a:p>
          <a:p>
            <a:r>
              <a:rPr lang="en-US" sz="8800" dirty="0"/>
              <a:t>Strategies:</a:t>
            </a:r>
          </a:p>
          <a:p>
            <a:pPr lvl="1"/>
            <a:r>
              <a:rPr lang="en-US" sz="8000" dirty="0"/>
              <a:t>Establishment of National Mortality Committee </a:t>
            </a:r>
          </a:p>
          <a:p>
            <a:pPr lvl="1"/>
            <a:r>
              <a:rPr lang="en-US" sz="8000" dirty="0"/>
              <a:t>Adoption of international MCCOD form, introduction of ICD-10 manual coding, and MCCOD training for all physicians</a:t>
            </a:r>
          </a:p>
          <a:p>
            <a:pPr lvl="1"/>
            <a:r>
              <a:rPr lang="en-US" sz="8000" dirty="0"/>
              <a:t>Introduction of verbal autopsy for community deaths</a:t>
            </a:r>
          </a:p>
          <a:p>
            <a:endParaRPr lang="en-US" sz="8000" dirty="0"/>
          </a:p>
          <a:p>
            <a:r>
              <a:rPr lang="en-US" sz="8800" dirty="0"/>
              <a:t>Early results:</a:t>
            </a:r>
          </a:p>
          <a:p>
            <a:pPr lvl="1"/>
            <a:r>
              <a:rPr lang="en-US" sz="8000" dirty="0"/>
              <a:t>Quality audit of MCCOD forms received over May – Dec 2016 revealed % of  ill-defined causes of death is now 9%</a:t>
            </a:r>
          </a:p>
          <a:p>
            <a:pPr marL="0" indent="0">
              <a:buFont typeface="Arial"/>
              <a:buNone/>
            </a:pPr>
            <a:endParaRPr lang="en-US" sz="2800" dirty="0"/>
          </a:p>
        </p:txBody>
      </p:sp>
      <p:sp>
        <p:nvSpPr>
          <p:cNvPr id="2" name="Title 1"/>
          <p:cNvSpPr>
            <a:spLocks noGrp="1"/>
          </p:cNvSpPr>
          <p:nvPr>
            <p:ph type="title"/>
          </p:nvPr>
        </p:nvSpPr>
        <p:spPr>
          <a:xfrm>
            <a:off x="457200" y="274638"/>
            <a:ext cx="6705600" cy="789949"/>
          </a:xfrm>
        </p:spPr>
        <p:txBody>
          <a:bodyPr>
            <a:normAutofit/>
          </a:bodyPr>
          <a:lstStyle/>
          <a:p>
            <a:r>
              <a:rPr lang="en-US" sz="3200" b="1" dirty="0"/>
              <a:t>Solomon Islands: Quality of COD Data</a:t>
            </a:r>
          </a:p>
        </p:txBody>
      </p:sp>
      <p:pic>
        <p:nvPicPr>
          <p:cNvPr id="6" name="Picture 5">
            <a:extLst>
              <a:ext uri="{FF2B5EF4-FFF2-40B4-BE49-F238E27FC236}">
                <a16:creationId xmlns:a16="http://schemas.microsoft.com/office/drawing/2014/main" id="{430F47E8-27A9-41FA-99CF-1E8DE6E230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6280249"/>
            <a:ext cx="1315911" cy="548640"/>
          </a:xfrm>
          <a:prstGeom prst="rect">
            <a:avLst/>
          </a:prstGeom>
        </p:spPr>
      </p:pic>
      <p:pic>
        <p:nvPicPr>
          <p:cNvPr id="5" name="Picture 4">
            <a:extLst>
              <a:ext uri="{FF2B5EF4-FFF2-40B4-BE49-F238E27FC236}">
                <a16:creationId xmlns:a16="http://schemas.microsoft.com/office/drawing/2014/main" id="{A845AF99-3FE7-4CDA-86B0-2F0BF5E10C91}"/>
              </a:ext>
            </a:extLst>
          </p:cNvPr>
          <p:cNvPicPr>
            <a:picLocks noChangeAspect="1"/>
          </p:cNvPicPr>
          <p:nvPr/>
        </p:nvPicPr>
        <p:blipFill>
          <a:blip r:embed="rId4"/>
          <a:stretch>
            <a:fillRect/>
          </a:stretch>
        </p:blipFill>
        <p:spPr>
          <a:xfrm>
            <a:off x="7187119" y="81080"/>
            <a:ext cx="1724025" cy="1019175"/>
          </a:xfrm>
          <a:prstGeom prst="rect">
            <a:avLst/>
          </a:prstGeom>
        </p:spPr>
      </p:pic>
    </p:spTree>
    <p:extLst>
      <p:ext uri="{BB962C8B-B14F-4D97-AF65-F5344CB8AC3E}">
        <p14:creationId xmlns:p14="http://schemas.microsoft.com/office/powerpoint/2010/main" val="2258628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12913</TotalTime>
  <Words>1631</Words>
  <Application>Microsoft Office PowerPoint</Application>
  <PresentationFormat>On-screen Show (4:3)</PresentationFormat>
  <Paragraphs>153</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Bookman Old Style</vt:lpstr>
      <vt:lpstr>Calibri</vt:lpstr>
      <vt:lpstr>Century Gothic</vt:lpstr>
      <vt:lpstr>Office Theme</vt:lpstr>
      <vt:lpstr> Data Quality Assessments in Asia and the Pacific </vt:lpstr>
      <vt:lpstr>Data for Health Initiative</vt:lpstr>
      <vt:lpstr>Vital Statistics Performance Index</vt:lpstr>
      <vt:lpstr>Vital Statistics Performance Index</vt:lpstr>
      <vt:lpstr>ANACONDA</vt:lpstr>
      <vt:lpstr>ANACONDA</vt:lpstr>
      <vt:lpstr>ANACONDA</vt:lpstr>
      <vt:lpstr>CRVS Data Quality Assessments in Asia and the Pacific</vt:lpstr>
      <vt:lpstr>Solomon Islands: Quality of COD Data</vt:lpstr>
      <vt:lpstr>Solomon Islands: Quality of COD Data</vt:lpstr>
      <vt:lpstr>Philippines: Quality of COD Data</vt:lpstr>
      <vt:lpstr>Philippines: Quality of COD Data</vt:lpstr>
      <vt:lpstr>Philippines: Quality of COD Data</vt:lpstr>
      <vt:lpstr>Myanmar: Quality of COD Data</vt:lpstr>
      <vt:lpstr>Myanmar: Quality of COD Data</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Magdalena Paczkowski</dc:creator>
  <cp:lastModifiedBy>Ashley Frederes</cp:lastModifiedBy>
  <cp:revision>652</cp:revision>
  <dcterms:created xsi:type="dcterms:W3CDTF">2015-11-18T19:52:29Z</dcterms:created>
  <dcterms:modified xsi:type="dcterms:W3CDTF">2017-11-16T03:38:40Z</dcterms:modified>
</cp:coreProperties>
</file>