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8" r:id="rId3"/>
    <p:sldId id="296" r:id="rId4"/>
    <p:sldId id="297" r:id="rId5"/>
    <p:sldId id="298" r:id="rId6"/>
    <p:sldId id="299" r:id="rId7"/>
    <p:sldId id="300" r:id="rId8"/>
    <p:sldId id="321" r:id="rId9"/>
    <p:sldId id="301" r:id="rId10"/>
    <p:sldId id="302" r:id="rId11"/>
    <p:sldId id="304" r:id="rId12"/>
    <p:sldId id="329" r:id="rId13"/>
    <p:sldId id="330" r:id="rId14"/>
    <p:sldId id="283" r:id="rId15"/>
    <p:sldId id="322" r:id="rId16"/>
    <p:sldId id="331" r:id="rId17"/>
    <p:sldId id="332" r:id="rId18"/>
    <p:sldId id="335" r:id="rId19"/>
    <p:sldId id="337" r:id="rId20"/>
    <p:sldId id="336" r:id="rId21"/>
    <p:sldId id="338" r:id="rId22"/>
    <p:sldId id="333" r:id="rId23"/>
    <p:sldId id="312" r:id="rId24"/>
    <p:sldId id="315" r:id="rId25"/>
    <p:sldId id="326" r:id="rId26"/>
    <p:sldId id="325" r:id="rId27"/>
    <p:sldId id="323" r:id="rId28"/>
    <p:sldId id="317" r:id="rId29"/>
    <p:sldId id="319" r:id="rId30"/>
    <p:sldId id="32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A537-C678-4F0C-A961-D30DAC92716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970E-641A-45AC-A64F-74639E46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0F4B-AA0A-4CAF-B501-B293B21A240B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7234-F96E-4D74-9C8E-6D1CA4D9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68DF-3EB8-458B-8813-AFC89E134CA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82BA-C115-48AE-93A8-D2EF147BD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4132-17A8-4B1D-85BE-2760E9B45190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62B6-D52F-4CD4-9493-CB0A231FB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9D20-B814-4963-A406-1D085ACDD37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4497-0717-4A72-B9FF-2F716588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A6C1-CEFC-486C-8C97-04A28C7A7C9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C5D9-1039-4CCC-88D6-BB1CDE32B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577D-EA8E-403E-A512-416964A6A06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2C8E-E525-4D54-BEA5-D39CC1146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6E99-ED35-4E7A-AA70-D5D9E47CEBDC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020A-D83A-4372-9772-20D521526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4394-03CF-43B9-9639-6AAE1F4C490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B94E-DF86-4303-9F50-5C866B21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0698-4797-465D-A993-9BAD9251F9D0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3C93-C162-4859-8A0A-506D38F78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8DBC-7391-44B1-8D4F-0F16CD80222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30C5-3670-4531-97E5-7857EE4D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EFD404-E543-47BA-B41A-6544793671F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66EA1-CB03-4B44-92F2-E47AED0DD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3600" b="1" dirty="0" smtClean="0"/>
              <a:t>Role of Health Institutions in Vital Registration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Dr</a:t>
            </a:r>
            <a:r>
              <a:rPr lang="en-US" sz="2800" dirty="0" smtClean="0"/>
              <a:t>. </a:t>
            </a:r>
            <a:r>
              <a:rPr lang="en-US" sz="2800" dirty="0" err="1" smtClean="0"/>
              <a:t>Nyein</a:t>
            </a:r>
            <a:r>
              <a:rPr lang="en-US" sz="2800" dirty="0" smtClean="0"/>
              <a:t> Aye </a:t>
            </a:r>
            <a:r>
              <a:rPr lang="en-US" sz="2800" dirty="0" err="1" smtClean="0"/>
              <a:t>Tun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Assistant </a:t>
            </a:r>
            <a:r>
              <a:rPr lang="en-US" sz="2800" dirty="0" smtClean="0"/>
              <a:t>Director</a:t>
            </a:r>
          </a:p>
          <a:p>
            <a:pPr algn="ctr">
              <a:buNone/>
            </a:pPr>
            <a:r>
              <a:rPr lang="en-US" sz="2800" dirty="0" smtClean="0"/>
              <a:t>Department of Public Health </a:t>
            </a:r>
          </a:p>
          <a:p>
            <a:pPr algn="ctr">
              <a:buNone/>
            </a:pPr>
            <a:r>
              <a:rPr lang="en-US" sz="2800" dirty="0" smtClean="0"/>
              <a:t>Ministry of Health and Sports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1219200" cy="12954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381000"/>
            <a:ext cx="1219200" cy="12954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 descr="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72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According to </a:t>
            </a:r>
            <a:r>
              <a:rPr lang="en-US" altLang="zh-TW" dirty="0" smtClean="0">
                <a:latin typeface="Times New Roman" pitchFamily="18" charset="0"/>
              </a:rPr>
              <a:t>- Statistical Authority Act 34 of 1952, </a:t>
            </a:r>
            <a:r>
              <a:rPr lang="en-US" dirty="0" smtClean="0"/>
              <a:t>the CSO was mandated to coordinate and integrate statistics and statistical operation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Vital Registration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lnSpc>
                <a:spcPct val="120000"/>
              </a:lnSpc>
              <a:spcBef>
                <a:spcPct val="10000"/>
              </a:spcBef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</a:rPr>
              <a:t> Introduced in 1962</a:t>
            </a:r>
          </a:p>
          <a:p>
            <a:pPr marL="623888" indent="-514350" eaLnBrk="1" hangingPunct="1">
              <a:lnSpc>
                <a:spcPct val="120000"/>
              </a:lnSpc>
              <a:spcBef>
                <a:spcPct val="10000"/>
              </a:spcBef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</a:rPr>
              <a:t> Modified Vital Registration System in 1998</a:t>
            </a:r>
          </a:p>
          <a:p>
            <a:pPr marL="623888" indent="-514350" eaLnBrk="1" hangingPunct="1">
              <a:lnSpc>
                <a:spcPct val="120000"/>
              </a:lnSpc>
              <a:spcBef>
                <a:spcPct val="10000"/>
              </a:spcBef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</a:rPr>
              <a:t> Reduce the number of forms (13 to 8) as well as size  of forms ( Tri foil to A4 size)</a:t>
            </a:r>
          </a:p>
          <a:p>
            <a:pPr marL="623888" indent="-514350" eaLnBrk="1" hangingPunct="1">
              <a:lnSpc>
                <a:spcPct val="120000"/>
              </a:lnSpc>
              <a:spcBef>
                <a:spcPct val="10000"/>
              </a:spcBef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</a:rPr>
              <a:t> Nation – wide  establishment was  carried out in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 CRVS System in Myanmar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C:\Documents and Settings\CSDKTO.NPED\My Documents\man-working-computer-cartoon-illustration-3985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47407"/>
            <a:ext cx="2667000" cy="1168513"/>
          </a:xfrm>
          <a:prstGeom prst="rect">
            <a:avLst/>
          </a:prstGeom>
          <a:noFill/>
        </p:spPr>
      </p:pic>
      <p:grpSp>
        <p:nvGrpSpPr>
          <p:cNvPr id="5" name="Group 10"/>
          <p:cNvGrpSpPr/>
          <p:nvPr/>
        </p:nvGrpSpPr>
        <p:grpSpPr>
          <a:xfrm>
            <a:off x="44117" y="2757411"/>
            <a:ext cx="1439416" cy="1133804"/>
            <a:chOff x="0" y="4158861"/>
            <a:chExt cx="1439416" cy="1552669"/>
          </a:xfrm>
        </p:grpSpPr>
        <p:sp>
          <p:nvSpPr>
            <p:cNvPr id="12" name="Flowchart: Punched Tape 11"/>
            <p:cNvSpPr/>
            <p:nvPr/>
          </p:nvSpPr>
          <p:spPr bwMode="auto">
            <a:xfrm>
              <a:off x="70023" y="4648200"/>
              <a:ext cx="1301577" cy="457200"/>
            </a:xfrm>
            <a:prstGeom prst="flowChartPunchedTap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600"/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0" y="4724400"/>
              <a:ext cx="1409873" cy="3077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latin typeface="Myanmar2" pitchFamily="34" charset="0"/>
                </a:rPr>
                <a:t>Death Certificate</a:t>
              </a:r>
            </a:p>
          </p:txBody>
        </p:sp>
        <p:sp>
          <p:nvSpPr>
            <p:cNvPr id="14" name="Flowchart: Punched Tape 13"/>
            <p:cNvSpPr/>
            <p:nvPr/>
          </p:nvSpPr>
          <p:spPr bwMode="auto">
            <a:xfrm>
              <a:off x="70023" y="4158861"/>
              <a:ext cx="1301578" cy="413139"/>
            </a:xfrm>
            <a:prstGeom prst="flowChartPunchedTap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600"/>
            </a:p>
          </p:txBody>
        </p:sp>
        <p:sp>
          <p:nvSpPr>
            <p:cNvPr id="15" name="TextBox 22"/>
            <p:cNvSpPr txBox="1">
              <a:spLocks noChangeArrowheads="1"/>
            </p:cNvSpPr>
            <p:nvPr/>
          </p:nvSpPr>
          <p:spPr bwMode="auto">
            <a:xfrm>
              <a:off x="0" y="4191000"/>
              <a:ext cx="1439416" cy="3077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latin typeface="Myanmar2" pitchFamily="34" charset="0"/>
                </a:rPr>
                <a:t>Birth  certificate</a:t>
              </a:r>
            </a:p>
          </p:txBody>
        </p:sp>
        <p:sp>
          <p:nvSpPr>
            <p:cNvPr id="17" name="Flowchart: Punched Tape 16"/>
            <p:cNvSpPr/>
            <p:nvPr/>
          </p:nvSpPr>
          <p:spPr bwMode="auto">
            <a:xfrm>
              <a:off x="44117" y="5264246"/>
              <a:ext cx="1327484" cy="447284"/>
            </a:xfrm>
            <a:prstGeom prst="flowChartPunchedTap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600"/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0" y="5334000"/>
              <a:ext cx="14098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Myanmar2" pitchFamily="34" charset="0"/>
                </a:rPr>
                <a:t>Burial </a:t>
              </a:r>
              <a:r>
                <a:rPr lang="en-US" sz="1400" b="1" dirty="0">
                  <a:latin typeface="Myanmar2" pitchFamily="34" charset="0"/>
                </a:rPr>
                <a:t>Certificate</a:t>
              </a: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1453990" y="2634858"/>
            <a:ext cx="4489610" cy="2231127"/>
            <a:chOff x="1453990" y="2845093"/>
            <a:chExt cx="4489610" cy="3022306"/>
          </a:xfrm>
        </p:grpSpPr>
        <p:grpSp>
          <p:nvGrpSpPr>
            <p:cNvPr id="10" name="Group 42"/>
            <p:cNvGrpSpPr/>
            <p:nvPr/>
          </p:nvGrpSpPr>
          <p:grpSpPr>
            <a:xfrm>
              <a:off x="3048000" y="2971801"/>
              <a:ext cx="2895600" cy="761999"/>
              <a:chOff x="3048000" y="2971801"/>
              <a:chExt cx="2895600" cy="76199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048000" y="3733800"/>
                <a:ext cx="28956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35"/>
              <p:cNvGrpSpPr/>
              <p:nvPr/>
            </p:nvGrpSpPr>
            <p:grpSpPr>
              <a:xfrm>
                <a:off x="3810000" y="2971801"/>
                <a:ext cx="1447800" cy="761999"/>
                <a:chOff x="3810000" y="2971801"/>
                <a:chExt cx="1447800" cy="761999"/>
              </a:xfrm>
            </p:grpSpPr>
            <p:sp>
              <p:nvSpPr>
                <p:cNvPr id="21" name="Flowchart: Multidocument 20"/>
                <p:cNvSpPr/>
                <p:nvPr/>
              </p:nvSpPr>
              <p:spPr bwMode="auto">
                <a:xfrm>
                  <a:off x="3869409" y="2971801"/>
                  <a:ext cx="1388391" cy="761999"/>
                </a:xfrm>
                <a:prstGeom prst="flowChartMultidocumen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810000" y="3134381"/>
                  <a:ext cx="130288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Myanmar2" pitchFamily="34" charset="0"/>
                    </a:rPr>
                    <a:t>B &amp; D registration </a:t>
                  </a:r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Myanmar2" pitchFamily="34" charset="0"/>
                    </a:rPr>
                    <a:t>Forms</a:t>
                  </a:r>
                  <a:endParaRPr lang="en-US" sz="1400" b="1" dirty="0">
                    <a:solidFill>
                      <a:schemeClr val="tx2">
                        <a:lumMod val="50000"/>
                      </a:schemeClr>
                    </a:solidFill>
                    <a:latin typeface="Myanmar2" pitchFamily="34" charset="0"/>
                  </a:endParaRPr>
                </a:p>
              </p:txBody>
            </p:sp>
          </p:grpSp>
        </p:grpSp>
        <p:grpSp>
          <p:nvGrpSpPr>
            <p:cNvPr id="16" name="Group 34"/>
            <p:cNvGrpSpPr/>
            <p:nvPr/>
          </p:nvGrpSpPr>
          <p:grpSpPr>
            <a:xfrm>
              <a:off x="1453990" y="2845093"/>
              <a:ext cx="1763201" cy="3022306"/>
              <a:chOff x="1453990" y="2845093"/>
              <a:chExt cx="1763201" cy="3022306"/>
            </a:xfrm>
          </p:grpSpPr>
          <p:sp>
            <p:nvSpPr>
              <p:cNvPr id="19" name="Flowchart: Multidocument 18"/>
              <p:cNvSpPr/>
              <p:nvPr/>
            </p:nvSpPr>
            <p:spPr bwMode="auto">
              <a:xfrm>
                <a:off x="1828800" y="5105400"/>
                <a:ext cx="1388391" cy="761999"/>
              </a:xfrm>
              <a:prstGeom prst="flowChartMultidocumen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27"/>
              <p:cNvSpPr txBox="1">
                <a:spLocks noChangeArrowheads="1"/>
              </p:cNvSpPr>
              <p:nvPr/>
            </p:nvSpPr>
            <p:spPr bwMode="auto">
              <a:xfrm>
                <a:off x="1752600" y="5267980"/>
                <a:ext cx="13028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latin typeface="Myanmar2" pitchFamily="34" charset="0"/>
                  </a:rPr>
                  <a:t>B &amp; D registration Books</a:t>
                </a:r>
              </a:p>
            </p:txBody>
          </p:sp>
          <p:grpSp>
            <p:nvGrpSpPr>
              <p:cNvPr id="24" name="Group 30"/>
              <p:cNvGrpSpPr/>
              <p:nvPr/>
            </p:nvGrpSpPr>
            <p:grpSpPr>
              <a:xfrm>
                <a:off x="1453990" y="2845093"/>
                <a:ext cx="1755589" cy="1759046"/>
                <a:chOff x="1453990" y="2845093"/>
                <a:chExt cx="1755589" cy="1759046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5322" y="2845093"/>
                  <a:ext cx="1384257" cy="1759046"/>
                </a:xfrm>
                <a:prstGeom prst="rect">
                  <a:avLst/>
                </a:prstGeom>
              </p:spPr>
            </p:pic>
            <p:grpSp>
              <p:nvGrpSpPr>
                <p:cNvPr id="26" name="Group 29"/>
                <p:cNvGrpSpPr/>
                <p:nvPr/>
              </p:nvGrpSpPr>
              <p:grpSpPr>
                <a:xfrm>
                  <a:off x="1453990" y="3170671"/>
                  <a:ext cx="647528" cy="1051659"/>
                  <a:chOff x="1453990" y="3170671"/>
                  <a:chExt cx="647528" cy="1051659"/>
                </a:xfrm>
              </p:grpSpPr>
              <p:cxnSp>
                <p:nvCxnSpPr>
                  <p:cNvPr id="23" name="Straight Arrow Connector 22"/>
                  <p:cNvCxnSpPr>
                    <a:endCxn id="15" idx="3"/>
                  </p:cNvCxnSpPr>
                  <p:nvPr/>
                </p:nvCxnSpPr>
                <p:spPr>
                  <a:xfrm flipH="1" flipV="1">
                    <a:off x="1483533" y="3170671"/>
                    <a:ext cx="465584" cy="2155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>
                    <a:endCxn id="13" idx="3"/>
                  </p:cNvCxnSpPr>
                  <p:nvPr/>
                </p:nvCxnSpPr>
                <p:spPr>
                  <a:xfrm flipH="1">
                    <a:off x="1453990" y="3477625"/>
                    <a:ext cx="571328" cy="18382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>
                    <a:endCxn id="18" idx="3"/>
                  </p:cNvCxnSpPr>
                  <p:nvPr/>
                </p:nvCxnSpPr>
                <p:spPr>
                  <a:xfrm flipH="1">
                    <a:off x="1453990" y="3674086"/>
                    <a:ext cx="647528" cy="548244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438400" y="4604139"/>
                <a:ext cx="2" cy="50126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41"/>
          <p:cNvGrpSpPr/>
          <p:nvPr/>
        </p:nvGrpSpPr>
        <p:grpSpPr>
          <a:xfrm>
            <a:off x="1910702" y="1066800"/>
            <a:ext cx="5937898" cy="1066800"/>
            <a:chOff x="1910702" y="1600200"/>
            <a:chExt cx="5937898" cy="1066800"/>
          </a:xfrm>
        </p:grpSpPr>
        <p:pic>
          <p:nvPicPr>
            <p:cNvPr id="9" name="Picture 8"/>
            <p:cNvPicPr/>
            <p:nvPr/>
          </p:nvPicPr>
          <p:blipFill rotWithShape="1">
            <a:blip r:embed="rId4" cstate="print"/>
            <a:srcRect l="11586" t="12344" r="75831" b="2313"/>
            <a:stretch/>
          </p:blipFill>
          <p:spPr bwMode="auto">
            <a:xfrm>
              <a:off x="1910702" y="1600200"/>
              <a:ext cx="1213498" cy="1066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33" name="Picture 7" descr="LOGO CSO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600200"/>
              <a:ext cx="11430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45"/>
          <p:cNvGrpSpPr/>
          <p:nvPr/>
        </p:nvGrpSpPr>
        <p:grpSpPr>
          <a:xfrm>
            <a:off x="5562600" y="3862795"/>
            <a:ext cx="3429000" cy="1699805"/>
            <a:chOff x="5562600" y="4073030"/>
            <a:chExt cx="3429000" cy="2327770"/>
          </a:xfrm>
        </p:grpSpPr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2438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Myanmar2" pitchFamily="34" charset="0"/>
                </a:rPr>
                <a:t>Data  </a:t>
              </a:r>
              <a:r>
                <a:rPr lang="en-US" sz="1800" b="1" dirty="0" smtClean="0">
                  <a:solidFill>
                    <a:schemeClr val="tx2">
                      <a:lumMod val="50000"/>
                    </a:schemeClr>
                  </a:solidFill>
                  <a:latin typeface="Myanmar2" pitchFamily="34" charset="0"/>
                </a:rPr>
                <a:t>Compile, compute and produce 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Myanmar2" pitchFamily="34" charset="0"/>
                </a:rPr>
                <a:t>statistical year book</a:t>
              </a:r>
            </a:p>
          </p:txBody>
        </p:sp>
        <p:grpSp>
          <p:nvGrpSpPr>
            <p:cNvPr id="31" name="Group 44"/>
            <p:cNvGrpSpPr/>
            <p:nvPr/>
          </p:nvGrpSpPr>
          <p:grpSpPr>
            <a:xfrm>
              <a:off x="7295094" y="4073030"/>
              <a:ext cx="1696506" cy="2327770"/>
              <a:chOff x="7295094" y="4073030"/>
              <a:chExt cx="1696506" cy="2327770"/>
            </a:xfrm>
          </p:grpSpPr>
          <p:pic>
            <p:nvPicPr>
              <p:cNvPr id="41" name="Picture 4" descr="FB_IMG_1489677407125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094" y="5171547"/>
                <a:ext cx="1696506" cy="1229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0" name="Straight Arrow Connector 39"/>
              <p:cNvCxnSpPr/>
              <p:nvPr/>
            </p:nvCxnSpPr>
            <p:spPr>
              <a:xfrm>
                <a:off x="8382000" y="4073030"/>
                <a:ext cx="0" cy="103237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1812009" y="2209800"/>
            <a:ext cx="1540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</a:rPr>
              <a:t>Medical Officers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7400" y="20574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</a:rPr>
              <a:t>Central Statistical Organization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>
            <a:off x="228600" y="5791200"/>
            <a:ext cx="8839200" cy="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Until 1964 MOHS took responsible for the entire process of the CRVS system</a:t>
            </a:r>
          </a:p>
          <a:p>
            <a:r>
              <a:rPr lang="en-US" sz="2000" b="1" dirty="0" smtClean="0"/>
              <a:t>Then, MOHS and CSO take share accountabilities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7826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6-06-30 00.21.14 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763000" cy="5486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3400" y="2133600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Roles of MOHS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7248" y="223121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Roles of CSO</a:t>
            </a:r>
            <a:endParaRPr lang="en-US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 CRVS System in Myanmar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9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Role of Health Institutions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914400"/>
            <a:ext cx="8610600" cy="5943600"/>
          </a:xfrm>
        </p:spPr>
        <p:txBody>
          <a:bodyPr/>
          <a:lstStyle/>
          <a:p>
            <a:pPr marL="741363" indent="-233363" eaLnBrk="1" hangingPunct="1">
              <a:buClr>
                <a:schemeClr val="tx1"/>
              </a:buClr>
              <a:buFontTx/>
              <a:buNone/>
            </a:pPr>
            <a:r>
              <a:rPr lang="en-US" b="1" dirty="0" smtClean="0">
                <a:latin typeface="+mj-lt"/>
              </a:rPr>
              <a:t>Central level 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+mj-lt"/>
              </a:rPr>
              <a:t>Co-ordination &amp; Cooperation with CSO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+mj-lt"/>
              </a:rPr>
              <a:t> Supervision , Monitoring &amp; Feedback</a:t>
            </a:r>
          </a:p>
          <a:p>
            <a:pPr marL="741363" indent="-233363" eaLnBrk="1" hangingPunct="1">
              <a:buClr>
                <a:schemeClr val="tx1"/>
              </a:buClr>
              <a:buFontTx/>
              <a:buNone/>
            </a:pPr>
            <a:r>
              <a:rPr lang="en-US" b="1" dirty="0" smtClean="0">
                <a:latin typeface="+mj-lt"/>
              </a:rPr>
              <a:t>State / Regional Level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+mj-lt"/>
              </a:rPr>
              <a:t> All forms of Birth and Death received from CSO are distributed to Tsp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>
                <a:latin typeface="+mj-lt"/>
              </a:rPr>
              <a:t>Approval for issuing Birth certificates not registered at tsp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Health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1363" indent="-233363" eaLnBrk="1" hangingPunct="1">
              <a:buClr>
                <a:schemeClr val="tx1"/>
              </a:buClr>
              <a:buNone/>
            </a:pPr>
            <a:r>
              <a:rPr lang="en-US" dirty="0" smtClean="0"/>
              <a:t>Township Level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/>
              <a:t>  Main Implementers 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/>
              <a:t>Collection of Vital events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/>
              <a:t> Registration &amp; issuing  Certificate </a:t>
            </a:r>
          </a:p>
          <a:p>
            <a:pPr marL="741363" indent="-233363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/>
              <a:t> Reporting ( send  101  &amp; 201 to CSO)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Basic Health Staff (Midwifes) </a:t>
            </a:r>
          </a:p>
          <a:p>
            <a:r>
              <a:rPr lang="en-US" dirty="0" smtClean="0"/>
              <a:t> Notification</a:t>
            </a:r>
          </a:p>
          <a:p>
            <a:r>
              <a:rPr lang="en-US" dirty="0" smtClean="0"/>
              <a:t> validation  </a:t>
            </a:r>
          </a:p>
          <a:p>
            <a:r>
              <a:rPr lang="en-US" dirty="0" smtClean="0"/>
              <a:t>Registration</a:t>
            </a:r>
          </a:p>
          <a:p>
            <a:r>
              <a:rPr lang="en-US" dirty="0" smtClean="0"/>
              <a:t>Sent to TMO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39763"/>
          </a:xfrm>
        </p:spPr>
        <p:txBody>
          <a:bodyPr/>
          <a:lstStyle/>
          <a:p>
            <a:r>
              <a:rPr lang="en-US" sz="3200" b="1" smtClean="0"/>
              <a:t>Vital Registration System</a:t>
            </a: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1524000" y="838200"/>
          <a:ext cx="5334000" cy="5791200"/>
        </p:xfrm>
        <a:graphic>
          <a:graphicData uri="http://schemas.openxmlformats.org/presentationml/2006/ole">
            <p:oleObj spid="_x0000_s1026" name="Document" r:id="rId3" imgW="6367809" imgH="7026551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048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Cause of Death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52400" y="1447800"/>
            <a:ext cx="8686799" cy="5181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solidFill>
                  <a:schemeClr val="tx1"/>
                </a:solidFill>
              </a:rPr>
              <a:t>Improving the quality and quantity of Causes of Death information for effective health planning and policy making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2012 GBD assessment- Vital Statistic Performance Index Score is very low (0.5) due to low completeness rate, lack of reliable COD Data, quality of age &amp; sex reporting, internal </a:t>
            </a:r>
            <a:r>
              <a:rPr lang="en-US" sz="3800" dirty="0" smtClean="0">
                <a:solidFill>
                  <a:schemeClr val="tx1"/>
                </a:solidFill>
              </a:rPr>
              <a:t>consistency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</a:rPr>
              <a:t>Low </a:t>
            </a:r>
            <a:r>
              <a:rPr lang="en-US" sz="3800" dirty="0">
                <a:solidFill>
                  <a:schemeClr val="tx1"/>
                </a:solidFill>
              </a:rPr>
              <a:t>registration coverage - Birth registration completeness (72%) is greater than death (57%) </a:t>
            </a:r>
          </a:p>
          <a:p>
            <a:pPr lvl="1">
              <a:buFont typeface="Arial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3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Cause of Death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800" dirty="0" smtClean="0"/>
              <a:t>Only hospital deaths (16% of total deaths) are medically certified COD by doctors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 smtClean="0"/>
              <a:t>Reliable COD information for community deaths (84% of total deaths) are not available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 smtClean="0"/>
              <a:t>Quality of COD information for hospital deaths are poor - 45% of COD information is coded to garbage codes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Background of CRVS</a:t>
            </a:r>
          </a:p>
          <a:p>
            <a:pPr>
              <a:buNone/>
            </a:pPr>
            <a:r>
              <a:rPr lang="en-US" dirty="0" smtClean="0"/>
              <a:t>Current Vital registration System</a:t>
            </a:r>
          </a:p>
          <a:p>
            <a:pPr>
              <a:buNone/>
            </a:pPr>
            <a:r>
              <a:rPr lang="en-US" dirty="0" smtClean="0"/>
              <a:t>Role of Health Institutions  </a:t>
            </a:r>
          </a:p>
          <a:p>
            <a:pPr>
              <a:buNone/>
            </a:pPr>
            <a:r>
              <a:rPr lang="en-US" dirty="0" smtClean="0"/>
              <a:t>Other related sectors</a:t>
            </a:r>
          </a:p>
          <a:p>
            <a:pPr>
              <a:buNone/>
            </a:pPr>
            <a:r>
              <a:rPr lang="en-US" dirty="0" smtClean="0"/>
              <a:t>Strengths</a:t>
            </a:r>
          </a:p>
          <a:p>
            <a:pPr>
              <a:buNone/>
            </a:pPr>
            <a:r>
              <a:rPr lang="en-US" dirty="0" smtClean="0"/>
              <a:t>Cause of Death 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Ways Forward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2578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500" dirty="0"/>
              <a:t>Improving the Quantity and Quality of COD </a:t>
            </a:r>
            <a:r>
              <a:rPr lang="en-US" sz="4500" dirty="0" smtClean="0"/>
              <a:t>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4500" dirty="0" smtClean="0"/>
              <a:t>Provide </a:t>
            </a:r>
            <a:r>
              <a:rPr lang="en-US" sz="4500" dirty="0"/>
              <a:t>the Medical Certification of COD trainings to in-service </a:t>
            </a:r>
            <a:r>
              <a:rPr lang="en-US" sz="4500" dirty="0" smtClean="0"/>
              <a:t>doctors</a:t>
            </a:r>
            <a:endParaRPr lang="en-US" sz="4500" dirty="0"/>
          </a:p>
          <a:p>
            <a:pPr lvl="1">
              <a:buFont typeface="Arial" pitchFamily="34" charset="0"/>
              <a:buChar char="•"/>
            </a:pPr>
            <a:r>
              <a:rPr lang="en-US" sz="4500" dirty="0"/>
              <a:t>Embedded the MCCOD curriculum into under </a:t>
            </a:r>
            <a:r>
              <a:rPr lang="en-US" sz="4500" dirty="0" smtClean="0"/>
              <a:t>and </a:t>
            </a:r>
            <a:r>
              <a:rPr lang="en-US" sz="4500" dirty="0"/>
              <a:t>post graduate medical students courses</a:t>
            </a:r>
          </a:p>
          <a:p>
            <a:pPr lvl="1">
              <a:buFont typeface="Arial" pitchFamily="34" charset="0"/>
              <a:buChar char="•"/>
            </a:pPr>
            <a:r>
              <a:rPr lang="en-US" sz="4500" dirty="0"/>
              <a:t>Using the Verbal Autopsy methods to collect the community COD information through BHS </a:t>
            </a:r>
          </a:p>
          <a:p>
            <a:pPr lvl="1">
              <a:buFont typeface="Arial" pitchFamily="34" charset="0"/>
              <a:buChar char="•"/>
            </a:pPr>
            <a:r>
              <a:rPr lang="en-US" sz="4500" dirty="0"/>
              <a:t>Using tables to collect the VA in 48 townships across 15 states/region to obtain the representative COD data for Myanmar  </a:t>
            </a:r>
          </a:p>
          <a:p>
            <a:pPr lvl="1">
              <a:buFont typeface="Arial" pitchFamily="34" charset="0"/>
              <a:buChar char="•"/>
            </a:pPr>
            <a:r>
              <a:rPr lang="en-US" sz="4500" dirty="0"/>
              <a:t>Add the VA curriculum into Basic Health Staff </a:t>
            </a:r>
            <a:r>
              <a:rPr lang="en-US" sz="4500" dirty="0" smtClean="0"/>
              <a:t>courses</a:t>
            </a:r>
            <a:endParaRPr lang="en-US" sz="45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1000" y="0"/>
            <a:ext cx="87630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" y="152400"/>
            <a:ext cx="87630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Cause of Death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5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Cause of Death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Jointly analyze the data with CSO mainly on COD data and produce the COD distribution reports annually</a:t>
            </a:r>
          </a:p>
          <a:p>
            <a:r>
              <a:rPr lang="en-US" dirty="0" smtClean="0"/>
              <a:t>Maximize the usage of vital statistics and COD information in health planning and policy developing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Cause of Death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General Administrative Department (MOHA)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Department of Immigration and Department of Population (MOL &amp; 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 with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CSO conduct regular meeting with  all related Departments sharing the reporting status  and comparing the  vital data </a:t>
            </a:r>
          </a:p>
          <a:p>
            <a:r>
              <a:rPr lang="en-US" dirty="0" smtClean="0"/>
              <a:t>According to reporting status , DOPH gives feed back to State/Regional Health Department &amp; Township Health Department</a:t>
            </a:r>
          </a:p>
          <a:p>
            <a:r>
              <a:rPr lang="en-US" dirty="0" smtClean="0"/>
              <a:t>GAD also gives feedback to tsp/wards/village tract administrators to cooperate with health staff  in VRS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for VRS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r>
              <a:rPr lang="en-US" dirty="0" smtClean="0"/>
              <a:t>Formation of Coordination Committee for VRS up to the grass root level headed by Union Minister , MOHS.</a:t>
            </a:r>
          </a:p>
          <a:p>
            <a:r>
              <a:rPr lang="en-US" dirty="0" smtClean="0"/>
              <a:t>UNICEF ;main organization  supports Birth Registration both technical and logistics.</a:t>
            </a:r>
          </a:p>
          <a:p>
            <a:r>
              <a:rPr lang="en-US" dirty="0" smtClean="0"/>
              <a:t>Bloomberg data for Health Initiative supports Death registration especially cause of deaths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Committee for VRS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 smtClean="0"/>
              <a:t> Coordination Committee for vital registration and vital statistics up to the ward/village level on 14</a:t>
            </a:r>
            <a:r>
              <a:rPr lang="en-US" baseline="30000" dirty="0" smtClean="0"/>
              <a:t>th</a:t>
            </a:r>
            <a:r>
              <a:rPr lang="en-US" dirty="0" smtClean="0"/>
              <a:t> January ,2014</a:t>
            </a:r>
          </a:p>
          <a:p>
            <a:pPr>
              <a:buNone/>
            </a:pPr>
            <a:r>
              <a:rPr lang="en-US" dirty="0" smtClean="0"/>
              <a:t> -To strengthen and  upgrade the VRS in accordance with international standard</a:t>
            </a:r>
          </a:p>
          <a:p>
            <a:pPr>
              <a:buNone/>
            </a:pPr>
            <a:r>
              <a:rPr lang="en-US" dirty="0" smtClean="0"/>
              <a:t>- To make the vital registration system more complete and reliable for population update</a:t>
            </a:r>
          </a:p>
          <a:p>
            <a:pPr>
              <a:buNone/>
            </a:pPr>
            <a:r>
              <a:rPr lang="en-US" dirty="0" smtClean="0"/>
              <a:t>  - To enhance the collaborative activity of involved sectors in vital statistics report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activities supported by UNICEF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Amendment of vital registration manual for improving accessibility and availability</a:t>
            </a:r>
          </a:p>
          <a:p>
            <a:r>
              <a:rPr lang="en-US" dirty="0" smtClean="0"/>
              <a:t>Capacity development of Health Staff in Birth registration</a:t>
            </a:r>
          </a:p>
          <a:p>
            <a:r>
              <a:rPr lang="en-US" dirty="0" smtClean="0"/>
              <a:t>Birth registration campaign </a:t>
            </a:r>
          </a:p>
          <a:p>
            <a:r>
              <a:rPr lang="en-US" dirty="0" smtClean="0"/>
              <a:t>Roll out plan for e-platform system ( paper based to computerized system)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Activities supported by Bloomberg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MCCOD (Medical certification of cause of death) training to Medical officers both pre service and in service.</a:t>
            </a:r>
          </a:p>
          <a:p>
            <a:r>
              <a:rPr lang="en-US" dirty="0" smtClean="0"/>
              <a:t>Verbal autopsy training to Basic Health Staff both pre service and in service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Nation wide development  and implementation of  electronic data based system</a:t>
            </a:r>
          </a:p>
          <a:p>
            <a:r>
              <a:rPr lang="en-US" dirty="0" smtClean="0"/>
              <a:t>Providing adequate training to medical doctors and coders (CSO staff)on the principles of ICD for certifying and coding causes of death</a:t>
            </a:r>
          </a:p>
          <a:p>
            <a:r>
              <a:rPr lang="en-US" dirty="0" smtClean="0"/>
              <a:t>Establishment of data management, feed back and regular data quality assessment mechanism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Conduct  regular VR training for health staff</a:t>
            </a:r>
          </a:p>
          <a:p>
            <a:r>
              <a:rPr lang="en-US" dirty="0" smtClean="0"/>
              <a:t>Training all health workers in health facilities and communities in conducting verbal autopsy for cause of death ascertainment</a:t>
            </a:r>
          </a:p>
          <a:p>
            <a:r>
              <a:rPr lang="en-US" dirty="0" smtClean="0"/>
              <a:t> Improving public awareness on benefits from and responsibilities towards registration.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 registration system started since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By 1931, the vital registration system covered about 80% of population in the country </a:t>
            </a:r>
          </a:p>
          <a:p>
            <a:r>
              <a:rPr lang="en-US" dirty="0" smtClean="0"/>
              <a:t>Disrupted  during the World War II.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2972" t="11458" r="40886" b="54387"/>
          <a:stretch/>
        </p:blipFill>
        <p:spPr>
          <a:xfrm>
            <a:off x="762001" y="-775625"/>
            <a:ext cx="6416872" cy="76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According </a:t>
            </a:r>
            <a:r>
              <a:rPr lang="en-US" dirty="0" smtClean="0"/>
              <a:t>to Towns Act (1907)-</a:t>
            </a:r>
          </a:p>
          <a:p>
            <a:pPr>
              <a:buNone/>
            </a:pPr>
            <a:r>
              <a:rPr lang="en-US" dirty="0" smtClean="0"/>
              <a:t>    Deputy commissioner was empowered to all births and deaths taking place in his ward. </a:t>
            </a:r>
          </a:p>
          <a:p>
            <a:pPr>
              <a:buNone/>
            </a:pPr>
            <a:r>
              <a:rPr lang="en-US" dirty="0" smtClean="0"/>
              <a:t>According to villages act (1908)</a:t>
            </a:r>
          </a:p>
          <a:p>
            <a:pPr>
              <a:buNone/>
            </a:pPr>
            <a:r>
              <a:rPr lang="en-US" dirty="0" smtClean="0"/>
              <a:t>	The village Headperson was empowered to do so.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At District level</a:t>
            </a:r>
          </a:p>
          <a:p>
            <a:pPr>
              <a:buNone/>
            </a:pPr>
            <a:r>
              <a:rPr lang="en-US" dirty="0" smtClean="0"/>
              <a:t>	District Health Officer compiled and submitted to the Directorate of Health Services through District Commissioner.</a:t>
            </a:r>
          </a:p>
          <a:p>
            <a:pPr>
              <a:buNone/>
            </a:pPr>
            <a:r>
              <a:rPr lang="en-US" dirty="0" smtClean="0"/>
              <a:t>	The reports from Municipal area directly  sent to the Directorate of Health Services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world war II</a:t>
            </a:r>
          </a:p>
          <a:p>
            <a:pPr>
              <a:buNone/>
            </a:pPr>
            <a:r>
              <a:rPr lang="en-US" dirty="0" smtClean="0"/>
              <a:t>   Vital registration was firstly functioned by vital statistic section under the Directorate of Health Services, Ministry of Health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New system for VRS was started in 1962</a:t>
            </a:r>
          </a:p>
          <a:p>
            <a:r>
              <a:rPr lang="en-US" dirty="0" smtClean="0"/>
              <a:t>At township and District, filling of births and  deaths information forms by health staff  and sent to Vital statistic section</a:t>
            </a:r>
          </a:p>
          <a:p>
            <a:r>
              <a:rPr lang="en-US" dirty="0" smtClean="0"/>
              <a:t> Handling of birth and death information, codifying, processing and tabulating the information done by vital section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 of  Births and Deaths and issuing of birth and death certificates were  done at Hospitals and township health departments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VRS in 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  1</a:t>
            </a:r>
            <a:r>
              <a:rPr lang="en-US" baseline="30000" dirty="0" smtClean="0"/>
              <a:t>st</a:t>
            </a:r>
            <a:r>
              <a:rPr lang="en-US" dirty="0" smtClean="0"/>
              <a:t> October 1964,vital section  was handed over  to Central Statistical and Economic Department(CSED)(now Central Statistical Organization ) (CSO) under the Ministry of Planning and Finance.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1066</Words>
  <Application>Microsoft Office PowerPoint</Application>
  <PresentationFormat>On-screen Show (4:3)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Document</vt:lpstr>
      <vt:lpstr>Slide 1</vt:lpstr>
      <vt:lpstr>Outline</vt:lpstr>
      <vt:lpstr>Background of VRS in  Myanmar</vt:lpstr>
      <vt:lpstr>Background of VRS in  Myanmar</vt:lpstr>
      <vt:lpstr>Background of VRS in  Myanmar</vt:lpstr>
      <vt:lpstr>Background of VRS in  Myanmar</vt:lpstr>
      <vt:lpstr>Background of VRS in  Myanmar</vt:lpstr>
      <vt:lpstr>Background of VRS in  Myanmar</vt:lpstr>
      <vt:lpstr>Background of VRS in  Myanmar</vt:lpstr>
      <vt:lpstr>Background of VRS in  Myanmar</vt:lpstr>
      <vt:lpstr>Current Vital Registration System</vt:lpstr>
      <vt:lpstr>The CRVS System in Myanmar</vt:lpstr>
      <vt:lpstr>The CRVS System in Myanmar</vt:lpstr>
      <vt:lpstr>Role of Health Institutions</vt:lpstr>
      <vt:lpstr>Role of Health Institutions</vt:lpstr>
      <vt:lpstr>Community Level </vt:lpstr>
      <vt:lpstr>Vital Registration System</vt:lpstr>
      <vt:lpstr>Slide 18</vt:lpstr>
      <vt:lpstr>Cause of Death  </vt:lpstr>
      <vt:lpstr>Slide 20</vt:lpstr>
      <vt:lpstr>Cause of Death  </vt:lpstr>
      <vt:lpstr>Cause of Death  </vt:lpstr>
      <vt:lpstr>Linkage with others</vt:lpstr>
      <vt:lpstr>Strengths for VRS</vt:lpstr>
      <vt:lpstr>Coordination Committee for VRS</vt:lpstr>
      <vt:lpstr>Main activities supported by UNICEF </vt:lpstr>
      <vt:lpstr>Main Activities supported by Bloomberg</vt:lpstr>
      <vt:lpstr>Ways Forward</vt:lpstr>
      <vt:lpstr>Ways Forward</vt:lpstr>
      <vt:lpstr>Slide 30</vt:lpstr>
    </vt:vector>
  </TitlesOfParts>
  <Company>CSO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Report of Myanmar Prepared for             Third Regional Workshop on Production and Use of Vital Statics: Applying  Tools and Materials Available to Improve Vital Statistics    Presented by Myanmar Participant  Cherry  Swe Central Statistical Organization</dc:title>
  <dc:creator>YIYIWIN</dc:creator>
  <cp:lastModifiedBy>Acer</cp:lastModifiedBy>
  <cp:revision>105</cp:revision>
  <dcterms:created xsi:type="dcterms:W3CDTF">2014-05-07T22:12:31Z</dcterms:created>
  <dcterms:modified xsi:type="dcterms:W3CDTF">2017-11-14T05:39:24Z</dcterms:modified>
</cp:coreProperties>
</file>