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64" r:id="rId2"/>
    <p:sldId id="273" r:id="rId3"/>
    <p:sldId id="260" r:id="rId4"/>
    <p:sldId id="272" r:id="rId5"/>
    <p:sldId id="280" r:id="rId6"/>
    <p:sldId id="281" r:id="rId7"/>
    <p:sldId id="282" r:id="rId8"/>
    <p:sldId id="283" r:id="rId9"/>
    <p:sldId id="278" r:id="rId10"/>
    <p:sldId id="275" r:id="rId11"/>
    <p:sldId id="274" r:id="rId12"/>
    <p:sldId id="284" r:id="rId13"/>
    <p:sldId id="287" r:id="rId14"/>
    <p:sldId id="262" r:id="rId15"/>
    <p:sldId id="28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82206" autoAdjust="0"/>
  </p:normalViewPr>
  <p:slideViewPr>
    <p:cSldViewPr snapToGrid="0" snapToObjects="1">
      <p:cViewPr varScale="1">
        <p:scale>
          <a:sx n="58" d="100"/>
          <a:sy n="58" d="100"/>
        </p:scale>
        <p:origin x="1515" y="4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C088C-0BD3-6C48-A6FB-8555B8BB942F}" type="datetimeFigureOut">
              <a:rPr lang="en-US" smtClean="0"/>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F7BF4-7E20-5B4D-83B0-157555368A95}" type="slidenum">
              <a:rPr lang="en-US" smtClean="0"/>
              <a:pPr/>
              <a:t>‹#›</a:t>
            </a:fld>
            <a:endParaRPr lang="en-US"/>
          </a:p>
        </p:txBody>
      </p:sp>
    </p:spTree>
    <p:extLst>
      <p:ext uri="{BB962C8B-B14F-4D97-AF65-F5344CB8AC3E}">
        <p14:creationId xmlns:p14="http://schemas.microsoft.com/office/powerpoint/2010/main" val="359073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a:t>
            </a:fld>
            <a:endParaRPr lang="en-US"/>
          </a:p>
        </p:txBody>
      </p:sp>
    </p:spTree>
    <p:extLst>
      <p:ext uri="{BB962C8B-B14F-4D97-AF65-F5344CB8AC3E}">
        <p14:creationId xmlns:p14="http://schemas.microsoft.com/office/powerpoint/2010/main" val="64604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marR="0" lvl="2" indent="-171450" algn="l" defTabSz="457200" rtl="0" eaLnBrk="1" fontAlgn="auto" latinLnBrk="0" hangingPunct="1">
              <a:lnSpc>
                <a:spcPct val="100000"/>
              </a:lnSpc>
              <a:spcBef>
                <a:spcPts val="0"/>
              </a:spcBef>
              <a:spcAft>
                <a:spcPts val="0"/>
              </a:spcAft>
              <a:buClrTx/>
              <a:buSzTx/>
              <a:buFontTx/>
              <a:buChar char="-"/>
              <a:tabLst/>
              <a:defRPr/>
            </a:pPr>
            <a:endParaRPr lang="en-US" baseline="0" dirty="0"/>
          </a:p>
          <a:p>
            <a:pPr marL="171450" indent="-171450">
              <a:buFontTx/>
              <a:buNone/>
            </a:pPr>
            <a:r>
              <a:rPr lang="en-GB" baseline="0" dirty="0"/>
              <a:t>Other outcomes of the Ministerial Conference:</a:t>
            </a:r>
          </a:p>
          <a:p>
            <a:pPr marL="171450" indent="-171450">
              <a:buFontTx/>
              <a:buNone/>
            </a:pPr>
            <a:endParaRPr lang="en-GB" baseline="0" dirty="0"/>
          </a:p>
          <a:p>
            <a:pPr marL="685800" lvl="1" indent="-228600">
              <a:buFont typeface="+mj-lt"/>
              <a:buAutoNum type="arabicPeriod"/>
            </a:pPr>
            <a:r>
              <a:rPr lang="en-GB" baseline="0" dirty="0"/>
              <a:t>A Ministerial Declaration to ‘Get Every One In The Picture’</a:t>
            </a:r>
          </a:p>
          <a:p>
            <a:pPr marL="685800" lvl="1" indent="-228600">
              <a:buFont typeface="+mj-lt"/>
              <a:buAutoNum type="arabicPeriod"/>
            </a:pPr>
            <a:r>
              <a:rPr lang="en-GB" baseline="0" dirty="0"/>
              <a:t>Asian-Pacific CRVS Decade (2015 – 2024)</a:t>
            </a:r>
          </a:p>
          <a:p>
            <a:pPr marL="457200" lvl="1" indent="0">
              <a:buFont typeface="Arial" pitchFamily="34" charset="0"/>
              <a:buNone/>
            </a:pPr>
            <a:endParaRPr lang="en-GB" baseline="0" dirty="0"/>
          </a:p>
          <a:p>
            <a:pPr marL="457200" lvl="1" indent="0">
              <a:buFont typeface="Arial" pitchFamily="34" charset="0"/>
              <a:buNone/>
            </a:pPr>
            <a:r>
              <a:rPr lang="en-GB" b="1" baseline="0" dirty="0"/>
              <a:t>Ministerial Declaration:</a:t>
            </a:r>
          </a:p>
          <a:p>
            <a:pPr marL="457200" lvl="1" indent="0">
              <a:buFont typeface="Arial" pitchFamily="34" charset="0"/>
              <a:buNone/>
            </a:pPr>
            <a:r>
              <a:rPr lang="en-GB" baseline="0" dirty="0"/>
              <a:t>(</a:t>
            </a:r>
            <a:r>
              <a:rPr lang="en-GB" baseline="0" dirty="0" err="1"/>
              <a:t>i</a:t>
            </a:r>
            <a:r>
              <a:rPr lang="en-GB" baseline="0" dirty="0"/>
              <a:t>) “Recognizes the valuable role of </a:t>
            </a:r>
            <a:r>
              <a:rPr lang="en-GB" baseline="0" dirty="0" err="1"/>
              <a:t>subregional</a:t>
            </a:r>
            <a:r>
              <a:rPr lang="en-GB" baseline="0" dirty="0"/>
              <a:t> programmes to improve civil registration and the vital statistics and the implementation of the present declaration, particularly for addressing unique </a:t>
            </a:r>
            <a:r>
              <a:rPr lang="en-GB" baseline="0" dirty="0" err="1"/>
              <a:t>subregional</a:t>
            </a:r>
            <a:r>
              <a:rPr lang="en-GB" baseline="0" dirty="0"/>
              <a:t> challenges” </a:t>
            </a:r>
          </a:p>
          <a:p>
            <a:pPr marL="457200" lvl="1" indent="0">
              <a:buFont typeface="Arial" pitchFamily="34" charset="0"/>
              <a:buNone/>
            </a:pPr>
            <a:r>
              <a:rPr lang="en-GB" baseline="0" dirty="0"/>
              <a:t>(ii) Notes the need to “establish effective and sustainable national civil registration and vital statistics coordination mechanism, develop a national improvement strategy” as per specific objective 1 of PVSAP</a:t>
            </a:r>
          </a:p>
          <a:p>
            <a:pPr marL="457200" lvl="1" indent="0">
              <a:buFont typeface="Arial" pitchFamily="34" charset="0"/>
              <a:buNone/>
            </a:pPr>
            <a:r>
              <a:rPr lang="en-GB" baseline="0" dirty="0"/>
              <a:t>(iii) Recognizes the role of development partners including the “</a:t>
            </a:r>
            <a:r>
              <a:rPr lang="en-GB" baseline="0" dirty="0" err="1"/>
              <a:t>subregional</a:t>
            </a:r>
            <a:r>
              <a:rPr lang="en-GB" baseline="0" dirty="0"/>
              <a:t> organizations including the …..initiatives such as the Pacific Vital Statistics Action Plan (2011-2014) under the auspices of the Brisbane Accord Group, to promote </a:t>
            </a:r>
            <a:r>
              <a:rPr lang="en-GB" baseline="0" dirty="0" err="1"/>
              <a:t>subregional</a:t>
            </a:r>
            <a:r>
              <a:rPr lang="en-GB" baseline="0" dirty="0"/>
              <a:t> cooperation for the improvement of civil registration and vital statistics” </a:t>
            </a:r>
          </a:p>
          <a:p>
            <a:pPr marL="457200" lvl="1" indent="0">
              <a:buFont typeface="Arial" pitchFamily="34" charset="0"/>
              <a:buNone/>
            </a:pPr>
            <a:endParaRPr lang="en-GB"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4606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itchFamily="34" charset="0"/>
              <a:buNone/>
            </a:pPr>
            <a:r>
              <a:rPr lang="en-GB" baseline="0" dirty="0"/>
              <a:t>The Regional Action Framework have 7 areas of action, and under each of the goals a framework of targets that each country would set individually, for example by 2024, 99% of births shall be registered and 80% of deaths shall be registered.</a:t>
            </a:r>
          </a:p>
          <a:p>
            <a:pPr marL="457200" lvl="1" indent="0">
              <a:buFont typeface="Arial" pitchFamily="34" charset="0"/>
              <a:buNone/>
            </a:pPr>
            <a:endParaRPr lang="en-GB" baseline="0" dirty="0"/>
          </a:p>
          <a:p>
            <a:pPr marL="457200" lvl="1" indent="0">
              <a:buFont typeface="Arial" pitchFamily="34" charset="0"/>
              <a:buNone/>
            </a:pPr>
            <a:r>
              <a:rPr lang="en-GB" baseline="0" dirty="0"/>
              <a:t>The </a:t>
            </a:r>
            <a:r>
              <a:rPr lang="en-GB" b="1" baseline="0" dirty="0"/>
              <a:t>Regional Action Framework </a:t>
            </a:r>
            <a:r>
              <a:rPr lang="en-GB" baseline="0" dirty="0"/>
              <a:t>takes into account the uneven progress with improving CRVS systems and allows for countries to set their respective national targets.  It notes the need to improve both the quality and reliability of data on cause of death and completeness of birth and death registration and contains targets under goal 1 “universal civil registration of births, deaths and other vital events”</a:t>
            </a:r>
          </a:p>
          <a:p>
            <a:pPr marL="457200" lvl="1" indent="0">
              <a:buFont typeface="Arial" pitchFamily="34" charset="0"/>
              <a:buNone/>
            </a:pPr>
            <a:r>
              <a:rPr lang="en-GB" baseline="0" dirty="0"/>
              <a:t>Goal 3 addresses the “accurate, complete and timely vital statistics (including cause of death) are produced based on registration records and are disseminated”  </a:t>
            </a:r>
          </a:p>
        </p:txBody>
      </p:sp>
      <p:sp>
        <p:nvSpPr>
          <p:cNvPr id="4" name="Slide Number Placeholder 3"/>
          <p:cNvSpPr>
            <a:spLocks noGrp="1"/>
          </p:cNvSpPr>
          <p:nvPr>
            <p:ph type="sldNum" sz="quarter" idx="10"/>
          </p:nvPr>
        </p:nvSpPr>
        <p:spPr/>
        <p:txBody>
          <a:bodyPr/>
          <a:lstStyle/>
          <a:p>
            <a:fld id="{506F7BF4-7E20-5B4D-83B0-157555368A95}" type="slidenum">
              <a:rPr lang="en-US" smtClean="0"/>
              <a:pPr/>
              <a:t>3</a:t>
            </a:fld>
            <a:endParaRPr lang="en-US"/>
          </a:p>
        </p:txBody>
      </p:sp>
    </p:spTree>
    <p:extLst>
      <p:ext uri="{BB962C8B-B14F-4D97-AF65-F5344CB8AC3E}">
        <p14:creationId xmlns:p14="http://schemas.microsoft.com/office/powerpoint/2010/main" val="3875028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6</a:t>
            </a:fld>
            <a:endParaRPr lang="en-US"/>
          </a:p>
        </p:txBody>
      </p:sp>
    </p:spTree>
    <p:extLst>
      <p:ext uri="{BB962C8B-B14F-4D97-AF65-F5344CB8AC3E}">
        <p14:creationId xmlns:p14="http://schemas.microsoft.com/office/powerpoint/2010/main" val="117290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11</a:t>
            </a:fld>
            <a:endParaRPr lang="en-US"/>
          </a:p>
        </p:txBody>
      </p:sp>
    </p:spTree>
    <p:extLst>
      <p:ext uri="{BB962C8B-B14F-4D97-AF65-F5344CB8AC3E}">
        <p14:creationId xmlns:p14="http://schemas.microsoft.com/office/powerpoint/2010/main" val="1863461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12</a:t>
            </a:fld>
            <a:endParaRPr lang="en-US"/>
          </a:p>
        </p:txBody>
      </p:sp>
    </p:spTree>
    <p:extLst>
      <p:ext uri="{BB962C8B-B14F-4D97-AF65-F5344CB8AC3E}">
        <p14:creationId xmlns:p14="http://schemas.microsoft.com/office/powerpoint/2010/main" val="230594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14</a:t>
            </a:fld>
            <a:endParaRPr lang="en-US"/>
          </a:p>
        </p:txBody>
      </p:sp>
    </p:spTree>
    <p:extLst>
      <p:ext uri="{BB962C8B-B14F-4D97-AF65-F5344CB8AC3E}">
        <p14:creationId xmlns:p14="http://schemas.microsoft.com/office/powerpoint/2010/main" val="184682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Focal points not identified</a:t>
            </a:r>
            <a:r>
              <a:rPr lang="en-US" baseline="0" dirty="0"/>
              <a:t> in China. All other participating countries (</a:t>
            </a:r>
            <a:r>
              <a:rPr lang="en-US" sz="1200" b="0" i="0" kern="1200" dirty="0">
                <a:solidFill>
                  <a:schemeClr val="tx1"/>
                </a:solidFill>
                <a:effectLst/>
                <a:latin typeface="+mn-lt"/>
                <a:ea typeface="+mn-ea"/>
                <a:cs typeface="+mn-cs"/>
              </a:rPr>
              <a:t>Cambodia, Indonesia, Laos, Malaysia, Myanmar, Thailand and Viet Nam) have identified focal points</a:t>
            </a:r>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15</a:t>
            </a:fld>
            <a:endParaRPr lang="en-US"/>
          </a:p>
        </p:txBody>
      </p:sp>
    </p:spTree>
    <p:extLst>
      <p:ext uri="{BB962C8B-B14F-4D97-AF65-F5344CB8AC3E}">
        <p14:creationId xmlns:p14="http://schemas.microsoft.com/office/powerpoint/2010/main" val="2622736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98" y="2502958"/>
            <a:ext cx="6598946" cy="1470025"/>
          </a:xfrm>
        </p:spPr>
        <p:txBody>
          <a:bodyPr/>
          <a:lstStyle>
            <a:lvl1pPr algn="l">
              <a:defRPr b="1">
                <a:solidFill>
                  <a:schemeClr val="tx1"/>
                </a:solidFill>
              </a:defRPr>
            </a:lvl1pPr>
          </a:lstStyle>
          <a:p>
            <a:r>
              <a:rPr lang="en-AU" dirty="0"/>
              <a:t>Click to edit Master title style</a:t>
            </a:r>
            <a:endParaRPr lang="en-US" dirty="0"/>
          </a:p>
        </p:txBody>
      </p:sp>
      <p:sp>
        <p:nvSpPr>
          <p:cNvPr id="3" name="Subtitle 2"/>
          <p:cNvSpPr>
            <a:spLocks noGrp="1"/>
          </p:cNvSpPr>
          <p:nvPr>
            <p:ph type="subTitle" idx="1"/>
          </p:nvPr>
        </p:nvSpPr>
        <p:spPr>
          <a:xfrm>
            <a:off x="315498" y="4168422"/>
            <a:ext cx="6598946"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pic>
        <p:nvPicPr>
          <p:cNvPr id="7" name="Picture 6" descr="log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387" y="6150849"/>
            <a:ext cx="8795227" cy="568177"/>
          </a:xfrm>
          <a:prstGeom prst="rect">
            <a:avLst/>
          </a:prstGeom>
        </p:spPr>
      </p:pic>
      <p:pic>
        <p:nvPicPr>
          <p:cNvPr id="10" name="Picture 9" descr="Untitled-2-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97535" y="-1"/>
            <a:ext cx="3746465" cy="6150849"/>
          </a:xfrm>
          <a:prstGeom prst="rect">
            <a:avLst/>
          </a:prstGeom>
        </p:spPr>
      </p:pic>
      <p:pic>
        <p:nvPicPr>
          <p:cNvPr id="13" name="Picture 12" descr="large-logo-01-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5498" y="326572"/>
            <a:ext cx="5653501" cy="1764840"/>
          </a:xfrm>
          <a:prstGeom prst="rect">
            <a:avLst/>
          </a:prstGeom>
        </p:spPr>
      </p:pic>
    </p:spTree>
    <p:extLst>
      <p:ext uri="{BB962C8B-B14F-4D97-AF65-F5344CB8AC3E}">
        <p14:creationId xmlns:p14="http://schemas.microsoft.com/office/powerpoint/2010/main" val="21257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photo-bg-camera.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9144002" cy="6870975"/>
          </a:xfrm>
          <a:prstGeom prst="rect">
            <a:avLst/>
          </a:prstGeom>
        </p:spPr>
      </p:pic>
      <p:sp>
        <p:nvSpPr>
          <p:cNvPr id="4" name="Rectangle 3"/>
          <p:cNvSpPr/>
          <p:nvPr userDrawn="1"/>
        </p:nvSpPr>
        <p:spPr>
          <a:xfrm>
            <a:off x="5414211" y="1996587"/>
            <a:ext cx="3729790" cy="4415692"/>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5668210" y="3540125"/>
            <a:ext cx="3251807" cy="2590799"/>
          </a:xfrm>
        </p:spPr>
        <p:txBody>
          <a:bodyPr anchor="t"/>
          <a:lstStyle>
            <a:lvl1pPr algn="ctr">
              <a:defRPr sz="2000" b="1">
                <a:solidFill>
                  <a:schemeClr val="tx1"/>
                </a:solidFill>
              </a:defRPr>
            </a:lvl1pPr>
          </a:lstStyle>
          <a:p>
            <a:r>
              <a:rPr lang="en-AU" dirty="0"/>
              <a:t>Thank you message and contact details</a:t>
            </a:r>
            <a:endParaRPr lang="en-US" dirty="0"/>
          </a:p>
        </p:txBody>
      </p:sp>
      <p:pic>
        <p:nvPicPr>
          <p:cNvPr id="8" name="Picture 7" descr="large-logo-01-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68210" y="2224768"/>
            <a:ext cx="3251807" cy="1015109"/>
          </a:xfrm>
          <a:prstGeom prst="rect">
            <a:avLst/>
          </a:prstGeom>
        </p:spPr>
      </p:pic>
      <p:pic>
        <p:nvPicPr>
          <p:cNvPr id="11" name="Picture 10" descr="content-bg-01.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25869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2" name="Picture 21" descr="bg-stamp.png"/>
          <p:cNvPicPr>
            <a:picLocks noChangeAspect="1"/>
          </p:cNvPicPr>
          <p:nvPr userDrawn="1"/>
        </p:nvPicPr>
        <p:blipFill rotWithShape="1">
          <a:blip r:embed="rId2" cstate="email">
            <a:alphaModFix amt="43000"/>
            <a:extLst>
              <a:ext uri="{28A0092B-C50C-407E-A947-70E740481C1C}">
                <a14:useLocalDpi xmlns:a14="http://schemas.microsoft.com/office/drawing/2010/main"/>
              </a:ext>
            </a:extLst>
          </a:blip>
          <a:srcRect/>
          <a:stretch/>
        </p:blipFill>
        <p:spPr>
          <a:xfrm>
            <a:off x="-42334" y="0"/>
            <a:ext cx="8917700" cy="6858000"/>
          </a:xfrm>
          <a:prstGeom prst="rect">
            <a:avLst/>
          </a:prstGeom>
        </p:spPr>
      </p:pic>
      <p:pic>
        <p:nvPicPr>
          <p:cNvPr id="15" name="Picture 14" descr="bg-2-01-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34" y="423334"/>
            <a:ext cx="9186333" cy="1337588"/>
          </a:xfrm>
          <a:prstGeom prst="rect">
            <a:avLst/>
          </a:prstGeom>
        </p:spPr>
      </p:pic>
      <p:sp>
        <p:nvSpPr>
          <p:cNvPr id="19" name="Title 1"/>
          <p:cNvSpPr>
            <a:spLocks noGrp="1"/>
          </p:cNvSpPr>
          <p:nvPr>
            <p:ph type="ctrTitle"/>
          </p:nvPr>
        </p:nvSpPr>
        <p:spPr>
          <a:xfrm>
            <a:off x="651638" y="2305403"/>
            <a:ext cx="7840724" cy="1470025"/>
          </a:xfrm>
        </p:spPr>
        <p:txBody>
          <a:bodyPr/>
          <a:lstStyle>
            <a:lvl1pPr algn="ctr">
              <a:defRPr b="1">
                <a:solidFill>
                  <a:srgbClr val="000000"/>
                </a:solidFill>
              </a:defRPr>
            </a:lvl1pPr>
          </a:lstStyle>
          <a:p>
            <a:r>
              <a:rPr lang="en-AU" dirty="0"/>
              <a:t>Click to edit Master title style</a:t>
            </a:r>
            <a:endParaRPr lang="en-US" dirty="0"/>
          </a:p>
        </p:txBody>
      </p:sp>
    </p:spTree>
    <p:extLst>
      <p:ext uri="{BB962C8B-B14F-4D97-AF65-F5344CB8AC3E}">
        <p14:creationId xmlns:p14="http://schemas.microsoft.com/office/powerpoint/2010/main" val="378420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548287" y="1908454"/>
            <a:ext cx="4510525" cy="3714370"/>
          </a:xfrm>
          <a:prstGeom prst="rect">
            <a:avLst/>
          </a:prstGeom>
        </p:spPr>
      </p:pic>
      <p:sp>
        <p:nvSpPr>
          <p:cNvPr id="9" name="Picture Placeholder 5"/>
          <p:cNvSpPr>
            <a:spLocks noGrp="1"/>
          </p:cNvSpPr>
          <p:nvPr>
            <p:ph type="pic" sz="quarter" idx="12"/>
          </p:nvPr>
        </p:nvSpPr>
        <p:spPr>
          <a:xfrm rot="426726" flipH="1">
            <a:off x="4910481" y="2813410"/>
            <a:ext cx="3815561" cy="2345298"/>
          </a:xfrm>
        </p:spPr>
        <p:txBody>
          <a:bodyPr/>
          <a:lstStyle>
            <a:lvl1pPr marL="0" indent="0">
              <a:buNone/>
              <a:defRPr/>
            </a:lvl1pPr>
          </a:lstStyle>
          <a:p>
            <a:endParaRPr lang="en-US" dirty="0"/>
          </a:p>
        </p:txBody>
      </p:sp>
      <p:sp>
        <p:nvSpPr>
          <p:cNvPr id="2" name="Title 1"/>
          <p:cNvSpPr>
            <a:spLocks noGrp="1"/>
          </p:cNvSpPr>
          <p:nvPr>
            <p:ph type="title"/>
          </p:nvPr>
        </p:nvSpPr>
        <p:spPr>
          <a:xfrm>
            <a:off x="457200" y="274638"/>
            <a:ext cx="8229600" cy="1143000"/>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450850" indent="-450850">
              <a:buSzPct val="100000"/>
              <a:buFontTx/>
              <a:buBlip>
                <a:blip r:embed="rId3"/>
              </a:buBlip>
              <a:defRPr sz="2800"/>
            </a:lvl1pPr>
            <a:lvl2pPr marL="903288" indent="-446088">
              <a:buSzPct val="100000"/>
              <a:buFontTx/>
              <a:buBlip>
                <a:blip r:embed="rId4"/>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7" name="Picture 6" descr="content-bg-01.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423239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 name="Picture 10" descr="Frame-gre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548286" y="1908454"/>
            <a:ext cx="4510526" cy="3714370"/>
          </a:xfrm>
          <a:prstGeom prst="rect">
            <a:avLst/>
          </a:prstGeom>
        </p:spPr>
      </p:pic>
      <p:sp>
        <p:nvSpPr>
          <p:cNvPr id="12" name="Picture Placeholder 5"/>
          <p:cNvSpPr>
            <a:spLocks noGrp="1"/>
          </p:cNvSpPr>
          <p:nvPr>
            <p:ph type="pic" sz="quarter" idx="11"/>
          </p:nvPr>
        </p:nvSpPr>
        <p:spPr>
          <a:xfrm rot="426726" flipH="1">
            <a:off x="4910480" y="2813410"/>
            <a:ext cx="3815561" cy="2345298"/>
          </a:xfrm>
        </p:spPr>
        <p:txBody>
          <a:bodyPr/>
          <a:lstStyle>
            <a:lvl1pPr marL="0" indent="0">
              <a:buNone/>
              <a:defRPr/>
            </a:lvl1pPr>
          </a:lstStyle>
          <a:p>
            <a:endParaRPr lang="en-US" dirty="0"/>
          </a:p>
        </p:txBody>
      </p:sp>
      <p:sp>
        <p:nvSpPr>
          <p:cNvPr id="2" name="Title 1"/>
          <p:cNvSpPr>
            <a:spLocks noGrp="1"/>
          </p:cNvSpPr>
          <p:nvPr>
            <p:ph type="title"/>
          </p:nvPr>
        </p:nvSpPr>
        <p:spPr>
          <a:xfrm>
            <a:off x="457200" y="274638"/>
            <a:ext cx="7396480" cy="1143000"/>
          </a:xfrm>
        </p:spPr>
        <p:txBody>
          <a:bodyPr/>
          <a:lstStyle>
            <a:lvl1pPr algn="l">
              <a:defRPr/>
            </a:lvl1pPr>
          </a:lstStyle>
          <a:p>
            <a:r>
              <a:rPr lang="en-AU" dirty="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450850" indent="-450850">
              <a:buFontTx/>
              <a:buBlip>
                <a:blip r:embed="rId3"/>
              </a:buBlip>
              <a:defRPr sz="2800"/>
            </a:lvl1pPr>
            <a:lvl2pPr marL="903288" indent="-446088">
              <a:buSzPct val="100000"/>
              <a:buFontTx/>
              <a:buBlip>
                <a:blip r:embed="rId4"/>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7" name="Picture 6" descr="content-bg-01.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32003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366" y="1908454"/>
            <a:ext cx="4510525" cy="3714370"/>
          </a:xfrm>
          <a:prstGeom prst="rect">
            <a:avLst/>
          </a:prstGeom>
        </p:spPr>
      </p:pic>
      <p:sp>
        <p:nvSpPr>
          <p:cNvPr id="10" name="Picture Placeholder 5"/>
          <p:cNvSpPr>
            <a:spLocks noGrp="1"/>
          </p:cNvSpPr>
          <p:nvPr>
            <p:ph type="pic" sz="quarter" idx="11"/>
          </p:nvPr>
        </p:nvSpPr>
        <p:spPr>
          <a:xfrm rot="21173274">
            <a:off x="403560" y="2813410"/>
            <a:ext cx="3815561" cy="2345298"/>
          </a:xfrm>
        </p:spPr>
        <p:txBody>
          <a:bodyPr/>
          <a:lstStyle>
            <a:lvl1pPr marL="0" indent="0">
              <a:buNone/>
              <a:defRPr/>
            </a:lvl1pPr>
          </a:lstStyle>
          <a:p>
            <a:endParaRPr lang="en-US" dirty="0"/>
          </a:p>
        </p:txBody>
      </p:sp>
      <p:sp>
        <p:nvSpPr>
          <p:cNvPr id="2" name="Title 1"/>
          <p:cNvSpPr>
            <a:spLocks noGrp="1"/>
          </p:cNvSpPr>
          <p:nvPr>
            <p:ph type="title"/>
          </p:nvPr>
        </p:nvSpPr>
        <p:spPr>
          <a:xfrm>
            <a:off x="457200" y="274638"/>
            <a:ext cx="8229600" cy="1143000"/>
          </a:xfrm>
        </p:spPr>
        <p:txBody>
          <a:bodyPr/>
          <a:lstStyle/>
          <a:p>
            <a:r>
              <a:rPr lang="en-AU" dirty="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marL="450850" indent="-450850">
              <a:buFontTx/>
              <a:buBlip>
                <a:blip r:embed="rId3"/>
              </a:buBlip>
              <a:defRPr sz="2800"/>
            </a:lvl1pPr>
            <a:lvl2pPr marL="903288" indent="-446088">
              <a:buSzPct val="100000"/>
              <a:buFontTx/>
              <a:buBlip>
                <a:blip r:embed="rId4"/>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pic>
        <p:nvPicPr>
          <p:cNvPr id="7" name="Picture 6" descr="content-bg-01.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67576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descr="log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387" y="6150849"/>
            <a:ext cx="8795227" cy="568177"/>
          </a:xfrm>
          <a:prstGeom prst="rect">
            <a:avLst/>
          </a:prstGeom>
        </p:spPr>
      </p:pic>
      <p:pic>
        <p:nvPicPr>
          <p:cNvPr id="10" name="Picture 9" descr="Untitled-2-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397535" y="-1"/>
            <a:ext cx="3746465" cy="6150849"/>
          </a:xfrm>
          <a:prstGeom prst="rect">
            <a:avLst/>
          </a:prstGeom>
        </p:spPr>
      </p:pic>
      <p:pic>
        <p:nvPicPr>
          <p:cNvPr id="13" name="Picture 12" descr="large-logo-01-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5498" y="437697"/>
            <a:ext cx="5653501" cy="1764840"/>
          </a:xfrm>
          <a:prstGeom prst="rect">
            <a:avLst/>
          </a:prstGeom>
        </p:spPr>
      </p:pic>
      <p:pic>
        <p:nvPicPr>
          <p:cNvPr id="8" name="Picture 7" descr="meeting-name-01.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5497" y="2857609"/>
            <a:ext cx="7098127" cy="1784365"/>
          </a:xfrm>
          <a:prstGeom prst="rect">
            <a:avLst/>
          </a:prstGeom>
        </p:spPr>
      </p:pic>
    </p:spTree>
    <p:extLst>
      <p:ext uri="{BB962C8B-B14F-4D97-AF65-F5344CB8AC3E}">
        <p14:creationId xmlns:p14="http://schemas.microsoft.com/office/powerpoint/2010/main" val="78352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logos.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4387" y="6150849"/>
            <a:ext cx="8795227" cy="568177"/>
          </a:xfrm>
          <a:prstGeom prst="rect">
            <a:avLst/>
          </a:prstGeom>
        </p:spPr>
      </p:pic>
      <p:pic>
        <p:nvPicPr>
          <p:cNvPr id="14" name="Picture 13" descr="meeting-name-0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9877" y="2352730"/>
            <a:ext cx="7524246" cy="1891485"/>
          </a:xfrm>
          <a:prstGeom prst="rect">
            <a:avLst/>
          </a:prstGeom>
        </p:spPr>
      </p:pic>
      <p:pic>
        <p:nvPicPr>
          <p:cNvPr id="15" name="Picture 14" descr="bg-2-01-01.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334" y="423334"/>
            <a:ext cx="9186333" cy="1337588"/>
          </a:xfrm>
          <a:prstGeom prst="rect">
            <a:avLst/>
          </a:prstGeom>
        </p:spPr>
      </p:pic>
      <p:sp>
        <p:nvSpPr>
          <p:cNvPr id="16" name="Subtitle 2"/>
          <p:cNvSpPr>
            <a:spLocks noGrp="1"/>
          </p:cNvSpPr>
          <p:nvPr>
            <p:ph type="subTitle" idx="1"/>
          </p:nvPr>
        </p:nvSpPr>
        <p:spPr>
          <a:xfrm>
            <a:off x="691444" y="4619977"/>
            <a:ext cx="7761112" cy="79869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14060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3pPr marL="1339850" indent="-425450">
              <a:buSzPct val="100000"/>
              <a:buFontTx/>
              <a:buBlip>
                <a:blip r:embed="rId2"/>
              </a:buBlip>
              <a:defRPr/>
            </a:lvl3pPr>
            <a:lvl4pPr marL="1792288" indent="-420688">
              <a:buSzPct val="100000"/>
              <a:buFontTx/>
              <a:buBlip>
                <a:blip r:embed="rId3"/>
              </a:buBlip>
              <a:defRPr/>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401595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p:nvPr>
        </p:nvSpPr>
        <p:spPr/>
        <p:txBody>
          <a:bodyPr/>
          <a:lstStyle>
            <a:lvl1pPr marL="450850" indent="-450850">
              <a:buSzPct val="100000"/>
              <a:buFontTx/>
              <a:buBlip>
                <a:blip r:embed="rId2"/>
              </a:buBlip>
              <a:defRPr/>
            </a:lvl1pPr>
            <a:lvl2pPr marL="903288" indent="-446088">
              <a:buSzPct val="100000"/>
              <a:buFontTx/>
              <a:buBlip>
                <a:blip r:embed="rId3"/>
              </a:buBlip>
              <a:defRPr/>
            </a:lvl2pPr>
            <a:lvl3pPr marL="1339850" indent="-425450">
              <a:buSzPct val="100000"/>
              <a:buFontTx/>
              <a:buBlip>
                <a:blip r:embed="rId4"/>
              </a:buBlip>
              <a:defRPr/>
            </a:lvl3pPr>
            <a:lvl4pPr marL="1792288" indent="-420688">
              <a:buSzPct val="100000"/>
              <a:buFontTx/>
              <a:buBlip>
                <a:blip r:embed="rId5"/>
              </a:buBlip>
              <a:defRPr/>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36524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sp>
        <p:nvSpPr>
          <p:cNvPr id="3" name="Content Placeholder 2"/>
          <p:cNvSpPr>
            <a:spLocks noGrp="1"/>
          </p:cNvSpPr>
          <p:nvPr>
            <p:ph idx="1" hasCustomPrompt="1"/>
          </p:nvPr>
        </p:nvSpPr>
        <p:spPr/>
        <p:txBody>
          <a:bodyPr/>
          <a:lstStyle>
            <a:lvl1pPr marL="342900" indent="-342900">
              <a:buSzPct val="130000"/>
              <a:buFontTx/>
              <a:buBlip>
                <a:blip r:embed="rId2"/>
              </a:buBlip>
              <a:defRPr/>
            </a:lvl1pPr>
            <a:lvl2pPr marL="903288" indent="-446088">
              <a:buSzPct val="130000"/>
              <a:buFont typeface="Lucida Grande"/>
              <a:buChar char="‒"/>
              <a:defRPr/>
            </a:lvl2pPr>
            <a:lvl3pPr marL="1143000" indent="-228600">
              <a:buSzPct val="100000"/>
              <a:buFont typeface="Lucida Grande"/>
              <a:buChar char="‒"/>
              <a:defRPr/>
            </a:lvl3pPr>
            <a:lvl4pPr marL="1600200" indent="-228600">
              <a:buSzPct val="100000"/>
              <a:buFont typeface="Lucida Grande"/>
              <a:buChar char="‒"/>
              <a:defRPr/>
            </a:lvl4pPr>
            <a:lvl5pPr marL="2057400" indent="-228600">
              <a:buFont typeface="Lucida Grande"/>
              <a:buChar char="‒"/>
              <a:defRPr/>
            </a:lvl5pPr>
          </a:lstStyle>
          <a:p>
            <a:pPr lvl="0"/>
            <a:r>
              <a:rPr lang="en-AU" dirty="0"/>
              <a:t> Click to edit Master text styles</a:t>
            </a:r>
          </a:p>
          <a:p>
            <a:pPr lvl="1"/>
            <a:r>
              <a:rPr lang="en-AU" dirty="0"/>
              <a:t>Second level</a:t>
            </a:r>
          </a:p>
          <a:p>
            <a:pPr lvl="2"/>
            <a:r>
              <a:rPr lang="en-AU" dirty="0"/>
              <a:t>Third level</a:t>
            </a:r>
          </a:p>
          <a:p>
            <a:pPr lvl="3"/>
            <a:r>
              <a:rPr lang="en-AU" dirty="0"/>
              <a:t>Fourth level</a:t>
            </a:r>
          </a:p>
        </p:txBody>
      </p:sp>
      <p:pic>
        <p:nvPicPr>
          <p:cNvPr id="7" name="Picture 6" descr="content-bg-01.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197908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marL="803275" indent="-346075">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0850" indent="-450850">
              <a:buSzPct val="100000"/>
              <a:buFontTx/>
              <a:buBlip>
                <a:blip r:embed="rId2"/>
              </a:buBlip>
              <a:defRPr sz="2800"/>
            </a:lvl1pPr>
            <a:lvl2pPr marL="803275" indent="-346075">
              <a:buSzPct val="100000"/>
              <a:buFontTx/>
              <a:buBlip>
                <a:blip r:embed="rId3"/>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9" name="Title 1"/>
          <p:cNvSpPr>
            <a:spLocks noGrp="1"/>
          </p:cNvSpPr>
          <p:nvPr>
            <p:ph type="title"/>
          </p:nvPr>
        </p:nvSpPr>
        <p:spPr>
          <a:xfrm>
            <a:off x="457200" y="274638"/>
            <a:ext cx="7445022" cy="1143000"/>
          </a:xfrm>
        </p:spPr>
        <p:txBody>
          <a:bodyPr/>
          <a:lstStyle/>
          <a:p>
            <a:r>
              <a:rPr lang="en-AU" dirty="0"/>
              <a:t>Click to edit Master title style</a:t>
            </a:r>
            <a:endParaRPr lang="en-US" dirty="0"/>
          </a:p>
        </p:txBody>
      </p:sp>
      <p:pic>
        <p:nvPicPr>
          <p:cNvPr id="10" name="Picture 9" descr="content-bg-01.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35044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content-bg-01.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9077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45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600200"/>
            <a:ext cx="8229600" cy="494607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Tree>
    <p:extLst>
      <p:ext uri="{BB962C8B-B14F-4D97-AF65-F5344CB8AC3E}">
        <p14:creationId xmlns:p14="http://schemas.microsoft.com/office/powerpoint/2010/main" val="411108460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7" r:id="rId3"/>
    <p:sldLayoutId id="2147483650" r:id="rId4"/>
    <p:sldLayoutId id="2147483673" r:id="rId5"/>
    <p:sldLayoutId id="2147483659" r:id="rId6"/>
    <p:sldLayoutId id="2147483652" r:id="rId7"/>
    <p:sldLayoutId id="2147483665" r:id="rId8"/>
    <p:sldLayoutId id="2147483672" r:id="rId9"/>
    <p:sldLayoutId id="2147483679" r:id="rId10"/>
    <p:sldLayoutId id="2147483680" r:id="rId11"/>
    <p:sldLayoutId id="2147483681" r:id="rId12"/>
    <p:sldLayoutId id="2147483682" r:id="rId13"/>
    <p:sldLayoutId id="2147483683" r:id="rId14"/>
  </p:sldLayoutIdLst>
  <p:txStyles>
    <p:titleStyle>
      <a:lvl1pPr algn="l" defTabSz="457200" rtl="0" eaLnBrk="1" latinLnBrk="0" hangingPunct="1">
        <a:spcBef>
          <a:spcPct val="0"/>
        </a:spcBef>
        <a:buNone/>
        <a:defRPr sz="4400" b="0" kern="1200">
          <a:solidFill>
            <a:schemeClr val="tx2"/>
          </a:solidFill>
          <a:latin typeface="Arial"/>
          <a:ea typeface="+mj-ea"/>
          <a:cs typeface="Arial"/>
        </a:defRPr>
      </a:lvl1pPr>
    </p:titleStyle>
    <p:bodyStyle>
      <a:lvl1pPr marL="450850" indent="-450850" algn="l" defTabSz="457200" rtl="0" eaLnBrk="1" latinLnBrk="0" hangingPunct="1">
        <a:spcBef>
          <a:spcPct val="20000"/>
        </a:spcBef>
        <a:buFontTx/>
        <a:buBlip>
          <a:blip r:embed="rId16"/>
        </a:buBlip>
        <a:defRPr sz="3200" kern="1200">
          <a:solidFill>
            <a:schemeClr val="tx1"/>
          </a:solidFill>
          <a:latin typeface="Arial"/>
          <a:ea typeface="+mn-ea"/>
          <a:cs typeface="Arial"/>
        </a:defRPr>
      </a:lvl1pPr>
      <a:lvl2pPr marL="903288" indent="-446088" algn="l" defTabSz="457200" rtl="0" eaLnBrk="1" latinLnBrk="0" hangingPunct="1">
        <a:spcBef>
          <a:spcPct val="20000"/>
        </a:spcBef>
        <a:buSzPct val="100000"/>
        <a:buFontTx/>
        <a:buBlip>
          <a:blip r:embed="rId17"/>
        </a:buBlip>
        <a:defRPr sz="2800" kern="1200">
          <a:solidFill>
            <a:schemeClr val="tx1"/>
          </a:solidFill>
          <a:latin typeface="Arial"/>
          <a:ea typeface="+mn-ea"/>
          <a:cs typeface="Arial"/>
        </a:defRPr>
      </a:lvl2pPr>
      <a:lvl3pPr marL="1339850" indent="-425450" algn="l" defTabSz="457200" rtl="0" eaLnBrk="1" latinLnBrk="0" hangingPunct="1">
        <a:spcBef>
          <a:spcPct val="20000"/>
        </a:spcBef>
        <a:buSzPct val="100000"/>
        <a:buFontTx/>
        <a:buBlip>
          <a:blip r:embed="rId18"/>
        </a:buBlip>
        <a:defRPr sz="2400" kern="1200">
          <a:solidFill>
            <a:schemeClr val="tx1"/>
          </a:solidFill>
          <a:latin typeface="Arial"/>
          <a:ea typeface="+mn-ea"/>
          <a:cs typeface="Arial"/>
        </a:defRPr>
      </a:lvl3pPr>
      <a:lvl4pPr marL="1792288" indent="-420688" algn="l" defTabSz="457200" rtl="0" eaLnBrk="1" latinLnBrk="0" hangingPunct="1">
        <a:spcBef>
          <a:spcPct val="20000"/>
        </a:spcBef>
        <a:buSzPct val="100000"/>
        <a:buFontTx/>
        <a:buBlip>
          <a:blip r:embed="rId19"/>
        </a:buBlip>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744" y="2989307"/>
            <a:ext cx="7630511" cy="1484415"/>
          </a:xfrm>
        </p:spPr>
        <p:txBody>
          <a:bodyPr>
            <a:noAutofit/>
          </a:bodyPr>
          <a:lstStyle/>
          <a:p>
            <a:r>
              <a:rPr lang="en-US" dirty="0">
                <a:latin typeface="Arial" panose="020B0604020202020204" pitchFamily="34" charset="0"/>
                <a:cs typeface="Arial" panose="020B0604020202020204" pitchFamily="34" charset="0"/>
              </a:rPr>
              <a:t>The Asian and Pacific CRVS Decade (2015-2024) and the Regional Action Framework</a:t>
            </a:r>
            <a:br>
              <a:rPr lang="en-US"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110359" y="5534526"/>
            <a:ext cx="9144000" cy="1323474"/>
          </a:xfrm>
        </p:spPr>
        <p:txBody>
          <a:bodyPr>
            <a:normAutofit/>
          </a:bodyPr>
          <a:lstStyle/>
          <a:p>
            <a:pPr marL="0" indent="0" algn="ctr">
              <a:buNone/>
            </a:pPr>
            <a:r>
              <a:rPr lang="en-US" sz="2000" dirty="0">
                <a:solidFill>
                  <a:schemeClr val="bg1">
                    <a:lumMod val="50000"/>
                  </a:schemeClr>
                </a:solidFill>
              </a:rPr>
              <a:t>Workshop on the operation of CRVS </a:t>
            </a:r>
          </a:p>
          <a:p>
            <a:pPr marL="0" indent="0" algn="ctr">
              <a:buNone/>
            </a:pPr>
            <a:r>
              <a:rPr lang="en-US" sz="2000" dirty="0">
                <a:solidFill>
                  <a:schemeClr val="bg1">
                    <a:lumMod val="50000"/>
                  </a:schemeClr>
                </a:solidFill>
              </a:rPr>
              <a:t>and Identity Management systems in East Asia, </a:t>
            </a:r>
          </a:p>
          <a:p>
            <a:pPr marL="0" indent="0" algn="ctr">
              <a:buNone/>
            </a:pPr>
            <a:r>
              <a:rPr lang="en-US" sz="2000" dirty="0">
                <a:solidFill>
                  <a:schemeClr val="bg1">
                    <a:lumMod val="50000"/>
                  </a:schemeClr>
                </a:solidFill>
              </a:rPr>
              <a:t>Hanoi, 13-17 November 2017</a:t>
            </a:r>
            <a:endParaRPr lang="en-US" dirty="0"/>
          </a:p>
        </p:txBody>
      </p:sp>
    </p:spTree>
    <p:extLst>
      <p:ext uri="{BB962C8B-B14F-4D97-AF65-F5344CB8AC3E}">
        <p14:creationId xmlns:p14="http://schemas.microsoft.com/office/powerpoint/2010/main" val="316263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8731" y="255364"/>
            <a:ext cx="8007450" cy="1143000"/>
          </a:xfrm>
        </p:spPr>
        <p:txBody>
          <a:bodyPr>
            <a:normAutofit/>
          </a:bodyPr>
          <a:lstStyle/>
          <a:p>
            <a:r>
              <a:rPr lang="en-GB" dirty="0">
                <a:latin typeface="Arial" panose="020B0604020202020204" pitchFamily="34" charset="0"/>
                <a:cs typeface="Arial" panose="020B0604020202020204" pitchFamily="34" charset="0"/>
              </a:rPr>
              <a:t>Action Areas</a:t>
            </a:r>
          </a:p>
        </p:txBody>
      </p:sp>
      <p:sp>
        <p:nvSpPr>
          <p:cNvPr id="4" name="Content Placeholder 3"/>
          <p:cNvSpPr>
            <a:spLocks noGrp="1"/>
          </p:cNvSpPr>
          <p:nvPr>
            <p:ph sz="half" idx="1"/>
          </p:nvPr>
        </p:nvSpPr>
        <p:spPr/>
        <p:txBody>
          <a:bodyPr>
            <a:normAutofit fontScale="77500" lnSpcReduction="20000"/>
          </a:bodyPr>
          <a:lstStyle/>
          <a:p>
            <a:pPr lvl="0"/>
            <a:r>
              <a:rPr lang="x-none">
                <a:latin typeface="Arial" panose="020B0604020202020204" pitchFamily="34" charset="0"/>
                <a:cs typeface="Arial" panose="020B0604020202020204" pitchFamily="34" charset="0"/>
              </a:rPr>
              <a:t>Political commitment</a:t>
            </a:r>
            <a:endParaRPr lang="en-US" dirty="0">
              <a:latin typeface="Arial" panose="020B0604020202020204" pitchFamily="34" charset="0"/>
              <a:cs typeface="Arial" panose="020B0604020202020204" pitchFamily="34" charset="0"/>
            </a:endParaRPr>
          </a:p>
          <a:p>
            <a:pPr lvl="0"/>
            <a:r>
              <a:rPr lang="x-none">
                <a:latin typeface="Arial" panose="020B0604020202020204" pitchFamily="34" charset="0"/>
                <a:cs typeface="Arial" panose="020B0604020202020204" pitchFamily="34" charset="0"/>
              </a:rPr>
              <a:t>Public engagement and participation</a:t>
            </a:r>
            <a:endParaRPr lang="en-US" dirty="0">
              <a:latin typeface="Arial" panose="020B0604020202020204" pitchFamily="34" charset="0"/>
              <a:cs typeface="Arial" panose="020B0604020202020204" pitchFamily="34" charset="0"/>
            </a:endParaRPr>
          </a:p>
          <a:p>
            <a:pPr lvl="0"/>
            <a:r>
              <a:rPr lang="x-none">
                <a:latin typeface="Arial" panose="020B0604020202020204" pitchFamily="34" charset="0"/>
                <a:cs typeface="Arial" panose="020B0604020202020204" pitchFamily="34" charset="0"/>
              </a:rPr>
              <a:t>Coordination</a:t>
            </a:r>
            <a:endParaRPr lang="en-US" dirty="0">
              <a:latin typeface="Arial" panose="020B0604020202020204" pitchFamily="34" charset="0"/>
              <a:cs typeface="Arial" panose="020B0604020202020204" pitchFamily="34" charset="0"/>
            </a:endParaRPr>
          </a:p>
          <a:p>
            <a:pPr lvl="0"/>
            <a:r>
              <a:rPr lang="x-none">
                <a:latin typeface="Arial" panose="020B0604020202020204" pitchFamily="34" charset="0"/>
                <a:cs typeface="Arial" panose="020B0604020202020204" pitchFamily="34" charset="0"/>
              </a:rPr>
              <a:t>Policies, legislation and implementation of regulations</a:t>
            </a:r>
            <a:endParaRPr lang="en-US" dirty="0">
              <a:latin typeface="Arial" panose="020B0604020202020204" pitchFamily="34" charset="0"/>
              <a:cs typeface="Arial" panose="020B0604020202020204" pitchFamily="34" charset="0"/>
            </a:endParaRPr>
          </a:p>
          <a:p>
            <a:pPr lvl="0"/>
            <a:r>
              <a:rPr lang="x-none">
                <a:latin typeface="Arial" panose="020B0604020202020204" pitchFamily="34" charset="0"/>
                <a:cs typeface="Arial" panose="020B0604020202020204" pitchFamily="34" charset="0"/>
              </a:rPr>
              <a:t>Infrastructure and resources</a:t>
            </a:r>
            <a:endParaRPr lang="en-US" dirty="0">
              <a:latin typeface="Arial" panose="020B0604020202020204" pitchFamily="34" charset="0"/>
              <a:cs typeface="Arial" panose="020B0604020202020204" pitchFamily="34" charset="0"/>
            </a:endParaRPr>
          </a:p>
          <a:p>
            <a:pPr lvl="0"/>
            <a:r>
              <a:rPr lang="x-none">
                <a:latin typeface="Arial" panose="020B0604020202020204" pitchFamily="34" charset="0"/>
                <a:cs typeface="Arial" panose="020B0604020202020204" pitchFamily="34" charset="0"/>
              </a:rPr>
              <a:t>Operational procedures, practices and innovations</a:t>
            </a:r>
            <a:endParaRPr lang="en-US" dirty="0">
              <a:latin typeface="Arial" panose="020B0604020202020204" pitchFamily="34" charset="0"/>
              <a:cs typeface="Arial" panose="020B0604020202020204" pitchFamily="34" charset="0"/>
            </a:endParaRPr>
          </a:p>
          <a:p>
            <a:pPr lvl="0"/>
            <a:r>
              <a:rPr lang="x-none">
                <a:latin typeface="Arial" panose="020B0604020202020204" pitchFamily="34" charset="0"/>
                <a:cs typeface="Arial" panose="020B0604020202020204" pitchFamily="34" charset="0"/>
              </a:rPr>
              <a:t>Data quality, production, dissemination and use of vital statistics</a:t>
            </a:r>
            <a:endParaRPr lang="en-US" dirty="0">
              <a:latin typeface="Arial" panose="020B0604020202020204" pitchFamily="34" charset="0"/>
              <a:cs typeface="Arial" panose="020B0604020202020204" pitchFamily="34" charset="0"/>
            </a:endParaRPr>
          </a:p>
          <a:p>
            <a:endParaRPr lang="en-GB" dirty="0"/>
          </a:p>
        </p:txBody>
      </p:sp>
      <p:pic>
        <p:nvPicPr>
          <p:cNvPr id="5" name="Picture Placeholder 6"/>
          <p:cNvPicPr>
            <a:picLocks noGrp="1" noChangeAspect="1"/>
          </p:cNvPicPr>
          <p:nvPr>
            <p:ph type="pic" sz="quarter" idx="4294967295"/>
          </p:nvPr>
        </p:nvPicPr>
        <p:blipFill>
          <a:blip r:embed="rId2" cstate="email">
            <a:extLst>
              <a:ext uri="{28A0092B-C50C-407E-A947-70E740481C1C}">
                <a14:useLocalDpi xmlns:a14="http://schemas.microsoft.com/office/drawing/2010/main"/>
              </a:ext>
            </a:extLst>
          </a:blip>
          <a:srcRect/>
          <a:stretch>
            <a:fillRect/>
          </a:stretch>
        </p:blipFill>
        <p:spPr>
          <a:xfrm rot="21152611">
            <a:off x="406697" y="2789841"/>
            <a:ext cx="3775515" cy="2342113"/>
          </a:xfrm>
          <a:prstGeom prst="rect">
            <a:avLst/>
          </a:prstGeom>
        </p:spPr>
      </p:pic>
    </p:spTree>
    <p:extLst>
      <p:ext uri="{BB962C8B-B14F-4D97-AF65-F5344CB8AC3E}">
        <p14:creationId xmlns:p14="http://schemas.microsoft.com/office/powerpoint/2010/main" val="863256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075" y="167763"/>
            <a:ext cx="7396480" cy="1143000"/>
          </a:xfrm>
        </p:spPr>
        <p:txBody>
          <a:bodyPr>
            <a:normAutofit/>
          </a:bodyPr>
          <a:lstStyle/>
          <a:p>
            <a:r>
              <a:rPr lang="en-GB" dirty="0">
                <a:latin typeface="Arial" panose="020B0604020202020204" pitchFamily="34" charset="0"/>
                <a:cs typeface="Arial" panose="020B0604020202020204" pitchFamily="34" charset="0"/>
              </a:rPr>
              <a:t>Implementation steps</a:t>
            </a:r>
          </a:p>
        </p:txBody>
      </p:sp>
      <p:sp>
        <p:nvSpPr>
          <p:cNvPr id="4" name="Content Placeholder 3"/>
          <p:cNvSpPr>
            <a:spLocks noGrp="1"/>
          </p:cNvSpPr>
          <p:nvPr>
            <p:ph sz="half" idx="1"/>
          </p:nvPr>
        </p:nvSpPr>
        <p:spPr>
          <a:xfrm>
            <a:off x="457200" y="1600200"/>
            <a:ext cx="4038600" cy="4919353"/>
          </a:xfrm>
        </p:spPr>
        <p:txBody>
          <a:bodyPr>
            <a:normAutofit fontScale="62500" lnSpcReduction="20000"/>
          </a:bodyPr>
          <a:lstStyle/>
          <a:p>
            <a:r>
              <a:rPr lang="x-none" dirty="0">
                <a:latin typeface="Arial" panose="020B0604020202020204" pitchFamily="34" charset="0"/>
                <a:cs typeface="Arial" panose="020B0604020202020204" pitchFamily="34" charset="0"/>
              </a:rPr>
              <a:t>Assign a national focal point</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Establish n</a:t>
            </a:r>
            <a:r>
              <a:rPr lang="x-none" dirty="0">
                <a:latin typeface="Arial" panose="020B0604020202020204" pitchFamily="34" charset="0"/>
                <a:cs typeface="Arial" panose="020B0604020202020204" pitchFamily="34" charset="0"/>
              </a:rPr>
              <a:t>ational CRVS coordination mechanism </a:t>
            </a:r>
            <a:endParaRPr lang="en-US" dirty="0">
              <a:latin typeface="Arial" panose="020B0604020202020204" pitchFamily="34" charset="0"/>
              <a:cs typeface="Arial" panose="020B0604020202020204" pitchFamily="34" charset="0"/>
            </a:endParaRPr>
          </a:p>
          <a:p>
            <a:pPr lvl="0"/>
            <a:r>
              <a:rPr lang="x-none" dirty="0">
                <a:latin typeface="Arial" panose="020B0604020202020204" pitchFamily="34" charset="0"/>
                <a:cs typeface="Arial" panose="020B0604020202020204" pitchFamily="34" charset="0"/>
              </a:rPr>
              <a:t>Conduct a comprehensive assessment </a:t>
            </a:r>
            <a:endParaRPr lang="en-US" dirty="0">
              <a:latin typeface="Arial" panose="020B0604020202020204" pitchFamily="34" charset="0"/>
              <a:cs typeface="Arial" panose="020B0604020202020204" pitchFamily="34" charset="0"/>
            </a:endParaRPr>
          </a:p>
          <a:p>
            <a:pPr lvl="0"/>
            <a:r>
              <a:rPr lang="x-none" dirty="0">
                <a:latin typeface="Arial" panose="020B0604020202020204" pitchFamily="34" charset="0"/>
                <a:cs typeface="Arial" panose="020B0604020202020204" pitchFamily="34" charset="0"/>
              </a:rPr>
              <a:t>Set the national target value for each target</a:t>
            </a:r>
            <a:endParaRPr lang="en-US" dirty="0">
              <a:latin typeface="Arial" panose="020B0604020202020204" pitchFamily="34" charset="0"/>
              <a:cs typeface="Arial" panose="020B0604020202020204" pitchFamily="34" charset="0"/>
            </a:endParaRPr>
          </a:p>
          <a:p>
            <a:pPr lvl="0"/>
            <a:r>
              <a:rPr lang="x-none" dirty="0">
                <a:latin typeface="Arial" panose="020B0604020202020204" pitchFamily="34" charset="0"/>
                <a:cs typeface="Arial" panose="020B0604020202020204" pitchFamily="34" charset="0"/>
              </a:rPr>
              <a:t>Assess inequalities related to CRVS experienced by subgroups of the population, and, where appropriate, set national targets to address those inequalities</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Develop a c</a:t>
            </a:r>
            <a:r>
              <a:rPr lang="x-none" dirty="0">
                <a:latin typeface="Arial" panose="020B0604020202020204" pitchFamily="34" charset="0"/>
                <a:cs typeface="Arial" panose="020B0604020202020204" pitchFamily="34" charset="0"/>
              </a:rPr>
              <a:t>omprehensive multi-sectoral national CRVS strategy</a:t>
            </a:r>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Develop and implement a plan for monitoring on achievement of the national targets</a:t>
            </a:r>
          </a:p>
          <a:p>
            <a:pPr lvl="0"/>
            <a:r>
              <a:rPr lang="en-US" dirty="0">
                <a:latin typeface="Arial" panose="020B0604020202020204" pitchFamily="34" charset="0"/>
                <a:cs typeface="Arial" panose="020B0604020202020204" pitchFamily="34" charset="0"/>
              </a:rPr>
              <a:t>Report relevant information to the ESCAP secretariat</a:t>
            </a:r>
          </a:p>
        </p:txBody>
      </p:sp>
      <p:pic>
        <p:nvPicPr>
          <p:cNvPr id="5" name="Picture Placeholder 9"/>
          <p:cNvPicPr>
            <a:picLocks noGrp="1" noChangeAspect="1"/>
          </p:cNvPicPr>
          <p:nvPr>
            <p:ph type="pic" sz="quarter" idx="4294967295"/>
          </p:nvPr>
        </p:nvPicPr>
        <p:blipFill>
          <a:blip r:embed="rId3" cstate="email">
            <a:extLst>
              <a:ext uri="{28A0092B-C50C-407E-A947-70E740481C1C}">
                <a14:useLocalDpi xmlns:a14="http://schemas.microsoft.com/office/drawing/2010/main"/>
              </a:ext>
            </a:extLst>
          </a:blip>
          <a:srcRect/>
          <a:stretch>
            <a:fillRect/>
          </a:stretch>
        </p:blipFill>
        <p:spPr>
          <a:xfrm rot="447389" flipH="1">
            <a:off x="4894881" y="2821449"/>
            <a:ext cx="3835335" cy="2345298"/>
          </a:xfrm>
          <a:prstGeom prst="rect">
            <a:avLst/>
          </a:prstGeom>
        </p:spPr>
      </p:pic>
    </p:spTree>
    <p:extLst>
      <p:ext uri="{BB962C8B-B14F-4D97-AF65-F5344CB8AC3E}">
        <p14:creationId xmlns:p14="http://schemas.microsoft.com/office/powerpoint/2010/main" val="366172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98524" cy="1143000"/>
          </a:xfrm>
        </p:spPr>
        <p:txBody>
          <a:bodyPr>
            <a:normAutofit fontScale="90000"/>
          </a:bodyPr>
          <a:lstStyle/>
          <a:p>
            <a:r>
              <a:rPr lang="en-GB" dirty="0"/>
              <a:t>Reporting and Regional Reviews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203" y="1417638"/>
            <a:ext cx="7762454" cy="5036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618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65B0E0CE-82F8-43E6-BF75-EF1FDAF6632A}"/>
              </a:ext>
            </a:extLst>
          </p:cNvPr>
          <p:cNvGraphicFramePr>
            <a:graphicFrameLocks noGrp="1"/>
          </p:cNvGraphicFramePr>
          <p:nvPr>
            <p:extLst>
              <p:ext uri="{D42A27DB-BD31-4B8C-83A1-F6EECF244321}">
                <p14:modId xmlns:p14="http://schemas.microsoft.com/office/powerpoint/2010/main" val="679000217"/>
              </p:ext>
            </p:extLst>
          </p:nvPr>
        </p:nvGraphicFramePr>
        <p:xfrm>
          <a:off x="533400" y="355600"/>
          <a:ext cx="8356599" cy="4378010"/>
        </p:xfrm>
        <a:graphic>
          <a:graphicData uri="http://schemas.openxmlformats.org/drawingml/2006/table">
            <a:tbl>
              <a:tblPr/>
              <a:tblGrid>
                <a:gridCol w="990600">
                  <a:extLst>
                    <a:ext uri="{9D8B030D-6E8A-4147-A177-3AD203B41FA5}">
                      <a16:colId xmlns:a16="http://schemas.microsoft.com/office/drawing/2014/main" xmlns="" val="20000"/>
                    </a:ext>
                  </a:extLst>
                </a:gridCol>
                <a:gridCol w="1343025">
                  <a:extLst>
                    <a:ext uri="{9D8B030D-6E8A-4147-A177-3AD203B41FA5}">
                      <a16:colId xmlns:a16="http://schemas.microsoft.com/office/drawing/2014/main" xmlns="" val="20001"/>
                    </a:ext>
                  </a:extLst>
                </a:gridCol>
                <a:gridCol w="1552575">
                  <a:extLst>
                    <a:ext uri="{9D8B030D-6E8A-4147-A177-3AD203B41FA5}">
                      <a16:colId xmlns:a16="http://schemas.microsoft.com/office/drawing/2014/main" xmlns="" val="20002"/>
                    </a:ext>
                  </a:extLst>
                </a:gridCol>
                <a:gridCol w="1944657">
                  <a:extLst>
                    <a:ext uri="{9D8B030D-6E8A-4147-A177-3AD203B41FA5}">
                      <a16:colId xmlns:a16="http://schemas.microsoft.com/office/drawing/2014/main" xmlns="" val="20003"/>
                    </a:ext>
                  </a:extLst>
                </a:gridCol>
                <a:gridCol w="1255655">
                  <a:extLst>
                    <a:ext uri="{9D8B030D-6E8A-4147-A177-3AD203B41FA5}">
                      <a16:colId xmlns:a16="http://schemas.microsoft.com/office/drawing/2014/main" xmlns="" val="20004"/>
                    </a:ext>
                  </a:extLst>
                </a:gridCol>
                <a:gridCol w="1270087">
                  <a:extLst>
                    <a:ext uri="{9D8B030D-6E8A-4147-A177-3AD203B41FA5}">
                      <a16:colId xmlns:a16="http://schemas.microsoft.com/office/drawing/2014/main" xmlns="" val="20005"/>
                    </a:ext>
                  </a:extLst>
                </a:gridCol>
              </a:tblGrid>
              <a:tr h="900774">
                <a:tc>
                  <a:txBody>
                    <a:bodyPr/>
                    <a:lstStyle/>
                    <a:p>
                      <a:pPr algn="l" fontAlgn="b"/>
                      <a:r>
                        <a:rPr lang="en-US" sz="1400" b="1" i="0" u="none" strike="noStrike" dirty="0">
                          <a:solidFill>
                            <a:srgbClr val="000000"/>
                          </a:solidFill>
                          <a:latin typeface="Calibri"/>
                        </a:rPr>
                        <a:t>Country</a:t>
                      </a:r>
                    </a:p>
                  </a:txBody>
                  <a:tcPr marL="9195" marR="9195" marT="91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latin typeface="Calibri"/>
                        </a:rPr>
                        <a:t>National CRVS focal point</a:t>
                      </a:r>
                    </a:p>
                  </a:txBody>
                  <a:tcPr marL="9195" marR="9195" marT="919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National Baseline report submitted to ESCAP?</a:t>
                      </a:r>
                    </a:p>
                  </a:txBody>
                  <a:tcPr marL="9195" marR="9195" marT="91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National CRVS Coordination mechanism established ?</a:t>
                      </a:r>
                    </a:p>
                  </a:txBody>
                  <a:tcPr marL="9195" marR="9195" marT="91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Comprehensive CRVS assesment</a:t>
                      </a:r>
                    </a:p>
                  </a:txBody>
                  <a:tcPr marL="9195" marR="9195" marT="919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CRVS strategy</a:t>
                      </a:r>
                    </a:p>
                  </a:txBody>
                  <a:tcPr marL="9195" marR="9195" marT="919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6323">
                <a:tc>
                  <a:txBody>
                    <a:bodyPr/>
                    <a:lstStyle/>
                    <a:p>
                      <a:pPr algn="l" fontAlgn="t"/>
                      <a:r>
                        <a:rPr lang="en-US" sz="1400" b="1" i="0" u="none" strike="noStrike" dirty="0">
                          <a:solidFill>
                            <a:srgbClr val="000000"/>
                          </a:solidFill>
                          <a:latin typeface="Calibri"/>
                        </a:rPr>
                        <a:t>Cambodia</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BD90"/>
                    </a:solidFill>
                  </a:tcPr>
                </a:tc>
                <a:tc>
                  <a:txBody>
                    <a:bodyPr/>
                    <a:lstStyle/>
                    <a:p>
                      <a:pPr algn="l" fontAlgn="t"/>
                      <a:r>
                        <a:rPr lang="en-US" sz="1400" b="0" i="0" u="none" strike="noStrike" dirty="0">
                          <a:latin typeface="+mn-lt"/>
                        </a:rPr>
                        <a:t>Mr. Heng Sophat</a:t>
                      </a:r>
                      <a:endParaRPr lang="en-US" sz="1400" b="0" i="0" u="none" strike="noStrike" dirty="0">
                        <a:latin typeface="Calibri"/>
                      </a:endParaRPr>
                    </a:p>
                  </a:txBody>
                  <a:tcPr marL="9195" marR="9195" marT="91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 2017</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 2015</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 2017</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24193">
                <a:tc>
                  <a:txBody>
                    <a:bodyPr/>
                    <a:lstStyle/>
                    <a:p>
                      <a:pPr algn="l" fontAlgn="t"/>
                      <a:r>
                        <a:rPr lang="en-US" sz="1400" b="1" i="0" u="none" strike="noStrike" dirty="0">
                          <a:solidFill>
                            <a:srgbClr val="000000"/>
                          </a:solidFill>
                          <a:latin typeface="Calibri"/>
                        </a:rPr>
                        <a:t>China</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BD90"/>
                    </a:solidFill>
                  </a:tcPr>
                </a:tc>
                <a:tc>
                  <a:txBody>
                    <a:bodyPr/>
                    <a:lstStyle/>
                    <a:p>
                      <a:pPr algn="l" fontAlgn="t"/>
                      <a:r>
                        <a:rPr lang="en-US" sz="1400" b="0" i="0" u="none" strike="noStrike" dirty="0">
                          <a:solidFill>
                            <a:srgbClr val="000000"/>
                          </a:solidFill>
                          <a:latin typeface="Calibri"/>
                        </a:rPr>
                        <a:t>No</a:t>
                      </a:r>
                    </a:p>
                  </a:txBody>
                  <a:tcPr marL="9195" marR="9195" marT="91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No</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2"/>
                  </a:ext>
                </a:extLst>
              </a:tr>
              <a:tr h="324193">
                <a:tc>
                  <a:txBody>
                    <a:bodyPr/>
                    <a:lstStyle/>
                    <a:p>
                      <a:pPr algn="l" fontAlgn="t"/>
                      <a:r>
                        <a:rPr lang="en-US" sz="1400" b="1" i="0" u="none" strike="noStrike" dirty="0">
                          <a:solidFill>
                            <a:srgbClr val="000000"/>
                          </a:solidFill>
                          <a:latin typeface="Calibri"/>
                        </a:rPr>
                        <a:t>Indonesia</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BD90"/>
                    </a:solidFill>
                  </a:tcPr>
                </a:tc>
                <a:tc>
                  <a:txBody>
                    <a:bodyPr/>
                    <a:lstStyle/>
                    <a:p>
                      <a:pPr algn="l" fontAlgn="t"/>
                      <a:r>
                        <a:rPr lang="en-US" sz="1400" b="0" i="0" u="none" strike="noStrike" dirty="0">
                          <a:latin typeface="Calibri"/>
                        </a:rPr>
                        <a:t>Mr. Maliki</a:t>
                      </a:r>
                    </a:p>
                  </a:txBody>
                  <a:tcPr marL="9195" marR="9195" marT="91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 2017</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23355">
                <a:tc>
                  <a:txBody>
                    <a:bodyPr/>
                    <a:lstStyle/>
                    <a:p>
                      <a:pPr algn="l" fontAlgn="t"/>
                      <a:r>
                        <a:rPr lang="en-US" sz="1400" b="1" i="0" u="none" strike="noStrike" dirty="0">
                          <a:solidFill>
                            <a:srgbClr val="000000"/>
                          </a:solidFill>
                          <a:latin typeface="Calibri"/>
                        </a:rPr>
                        <a:t>Lao PDR</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BD90"/>
                    </a:solidFill>
                  </a:tcPr>
                </a:tc>
                <a:tc>
                  <a:txBody>
                    <a:bodyPr/>
                    <a:lstStyle/>
                    <a:p>
                      <a:pPr algn="l" fontAlgn="t"/>
                      <a:r>
                        <a:rPr lang="en-US" sz="1400" b="0" i="0" u="none" strike="noStrike" dirty="0">
                          <a:solidFill>
                            <a:srgbClr val="000000"/>
                          </a:solidFill>
                          <a:latin typeface="+mn-lt"/>
                        </a:rPr>
                        <a:t>Ms. </a:t>
                      </a:r>
                      <a:r>
                        <a:rPr lang="en-US" sz="1400" b="0" i="0" u="none" strike="noStrike" dirty="0" err="1">
                          <a:solidFill>
                            <a:srgbClr val="000000"/>
                          </a:solidFill>
                          <a:latin typeface="+mn-lt"/>
                        </a:rPr>
                        <a:t>Kommaly</a:t>
                      </a:r>
                      <a:r>
                        <a:rPr lang="en-US" sz="1400" b="0" i="0" u="none" strike="noStrike" dirty="0">
                          <a:solidFill>
                            <a:srgbClr val="000000"/>
                          </a:solidFill>
                          <a:latin typeface="+mn-lt"/>
                        </a:rPr>
                        <a:t> </a:t>
                      </a:r>
                      <a:r>
                        <a:rPr lang="en-US" sz="1400" b="0" i="0" u="none" strike="noStrike" dirty="0" err="1">
                          <a:solidFill>
                            <a:srgbClr val="000000"/>
                          </a:solidFill>
                          <a:latin typeface="+mn-lt"/>
                        </a:rPr>
                        <a:t>Vilaphanh</a:t>
                      </a:r>
                      <a:endParaRPr lang="en-US" sz="1400" b="0" i="0" u="none" strike="noStrike" dirty="0">
                        <a:solidFill>
                          <a:srgbClr val="000000"/>
                        </a:solidFill>
                        <a:latin typeface="Calibri"/>
                      </a:endParaRPr>
                    </a:p>
                  </a:txBody>
                  <a:tcPr marL="9195" marR="9195" marT="91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Planned</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4"/>
                  </a:ext>
                </a:extLst>
              </a:tr>
              <a:tr h="196323">
                <a:tc>
                  <a:txBody>
                    <a:bodyPr/>
                    <a:lstStyle/>
                    <a:p>
                      <a:pPr algn="l" fontAlgn="t"/>
                      <a:r>
                        <a:rPr lang="en-US" sz="1400" b="1" i="0" u="none" strike="noStrike" dirty="0">
                          <a:solidFill>
                            <a:srgbClr val="000000"/>
                          </a:solidFill>
                          <a:latin typeface="Calibri"/>
                        </a:rPr>
                        <a:t>Malaysia</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BD90"/>
                    </a:solidFill>
                  </a:tcPr>
                </a:tc>
                <a:tc>
                  <a:txBody>
                    <a:bodyPr/>
                    <a:lstStyle/>
                    <a:p>
                      <a:pPr algn="l" fontAlgn="t"/>
                      <a:r>
                        <a:rPr lang="en-US" sz="1400" b="0" i="0" u="none" strike="noStrike" kern="1200" dirty="0">
                          <a:solidFill>
                            <a:srgbClr val="000000"/>
                          </a:solidFill>
                          <a:latin typeface="+mn-lt"/>
                          <a:ea typeface="+mn-ea"/>
                          <a:cs typeface="+mn-cs"/>
                        </a:rPr>
                        <a:t>Ms. </a:t>
                      </a:r>
                      <a:r>
                        <a:rPr lang="en-US" sz="1400" b="0" i="0" u="none" strike="noStrike" kern="1200" dirty="0" err="1">
                          <a:solidFill>
                            <a:srgbClr val="000000"/>
                          </a:solidFill>
                          <a:latin typeface="+mn-lt"/>
                          <a:ea typeface="+mn-ea"/>
                          <a:cs typeface="+mn-cs"/>
                        </a:rPr>
                        <a:t>Norehan</a:t>
                      </a:r>
                      <a:r>
                        <a:rPr lang="en-US" sz="1400" b="0" i="0" u="none" strike="noStrike" kern="1200" dirty="0">
                          <a:solidFill>
                            <a:srgbClr val="000000"/>
                          </a:solidFill>
                          <a:latin typeface="+mn-lt"/>
                          <a:ea typeface="+mn-ea"/>
                          <a:cs typeface="+mn-cs"/>
                        </a:rPr>
                        <a:t> Binti </a:t>
                      </a:r>
                      <a:r>
                        <a:rPr lang="en-US" sz="1400" b="0" i="0" u="none" strike="noStrike" kern="1200" dirty="0" err="1">
                          <a:solidFill>
                            <a:srgbClr val="000000"/>
                          </a:solidFill>
                          <a:latin typeface="+mn-lt"/>
                          <a:ea typeface="+mn-ea"/>
                          <a:cs typeface="+mn-cs"/>
                        </a:rPr>
                        <a:t>Hj</a:t>
                      </a:r>
                      <a:r>
                        <a:rPr lang="en-US" sz="1400" b="0" i="0" u="none" strike="noStrike" kern="1200" dirty="0">
                          <a:solidFill>
                            <a:srgbClr val="000000"/>
                          </a:solidFill>
                          <a:latin typeface="+mn-lt"/>
                          <a:ea typeface="+mn-ea"/>
                          <a:cs typeface="+mn-cs"/>
                        </a:rPr>
                        <a:t>. Abdullah Ms. Ida </a:t>
                      </a:r>
                      <a:r>
                        <a:rPr lang="en-US" sz="1400" b="0" i="0" u="none" strike="noStrike" kern="1200" dirty="0" err="1">
                          <a:solidFill>
                            <a:srgbClr val="000000"/>
                          </a:solidFill>
                          <a:latin typeface="+mn-lt"/>
                          <a:ea typeface="+mn-ea"/>
                          <a:cs typeface="+mn-cs"/>
                        </a:rPr>
                        <a:t>Murni</a:t>
                      </a:r>
                      <a:r>
                        <a:rPr lang="en-US" sz="1400" b="0" i="0" u="none" strike="noStrike" kern="1200" dirty="0">
                          <a:solidFill>
                            <a:srgbClr val="000000"/>
                          </a:solidFill>
                          <a:latin typeface="+mn-lt"/>
                          <a:ea typeface="+mn-ea"/>
                          <a:cs typeface="+mn-cs"/>
                        </a:rPr>
                        <a:t> Binti Muhammad</a:t>
                      </a:r>
                    </a:p>
                  </a:txBody>
                  <a:tcPr marL="9195" marR="9195" marT="91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196323">
                <a:tc>
                  <a:txBody>
                    <a:bodyPr/>
                    <a:lstStyle/>
                    <a:p>
                      <a:pPr algn="l" fontAlgn="t"/>
                      <a:r>
                        <a:rPr lang="en-US" sz="1400" b="1" i="0" u="none" strike="noStrike" dirty="0">
                          <a:solidFill>
                            <a:srgbClr val="000000"/>
                          </a:solidFill>
                          <a:latin typeface="Calibri"/>
                        </a:rPr>
                        <a:t>Myanmar</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BD90"/>
                    </a:solidFill>
                  </a:tcPr>
                </a:tc>
                <a:tc>
                  <a:txBody>
                    <a:bodyPr/>
                    <a:lstStyle/>
                    <a:p>
                      <a:pPr algn="l" fontAlgn="t"/>
                      <a:r>
                        <a:rPr lang="en-US" sz="1400" b="0" i="0" u="none" strike="noStrike" dirty="0">
                          <a:solidFill>
                            <a:srgbClr val="000000"/>
                          </a:solidFill>
                          <a:latin typeface="+mn-lt"/>
                        </a:rPr>
                        <a:t>Mr. </a:t>
                      </a:r>
                      <a:r>
                        <a:rPr lang="en-US" sz="1400" b="0" i="0" u="none" strike="noStrike" dirty="0" err="1">
                          <a:solidFill>
                            <a:srgbClr val="000000"/>
                          </a:solidFill>
                          <a:latin typeface="+mn-lt"/>
                        </a:rPr>
                        <a:t>Tun</a:t>
                      </a:r>
                      <a:r>
                        <a:rPr lang="en-US" sz="1400" b="0" i="0" u="none" strike="noStrike" dirty="0">
                          <a:solidFill>
                            <a:srgbClr val="000000"/>
                          </a:solidFill>
                          <a:latin typeface="+mn-lt"/>
                        </a:rPr>
                        <a:t> </a:t>
                      </a:r>
                      <a:r>
                        <a:rPr lang="en-US" sz="1400" b="0" i="0" u="none" strike="noStrike" dirty="0" err="1">
                          <a:solidFill>
                            <a:srgbClr val="000000"/>
                          </a:solidFill>
                          <a:latin typeface="+mn-lt"/>
                        </a:rPr>
                        <a:t>Hla</a:t>
                      </a:r>
                      <a:r>
                        <a:rPr lang="en-US" sz="1400" b="0" i="0" u="none" strike="noStrike" dirty="0">
                          <a:solidFill>
                            <a:srgbClr val="000000"/>
                          </a:solidFill>
                          <a:latin typeface="+mn-lt"/>
                        </a:rPr>
                        <a:t> Aung</a:t>
                      </a:r>
                      <a:endParaRPr lang="en-US" sz="1400" b="0" i="0" u="none" strike="noStrike" dirty="0">
                        <a:solidFill>
                          <a:srgbClr val="000000"/>
                        </a:solidFill>
                        <a:latin typeface="Calibri"/>
                      </a:endParaRPr>
                    </a:p>
                  </a:txBody>
                  <a:tcPr marL="9195" marR="9195" marT="91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endParaRPr lang="en-US" sz="1400" b="0" i="0" u="none" strike="noStrike" dirty="0">
                        <a:latin typeface="Calibri"/>
                      </a:endParaRP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Planned</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Planned</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6"/>
                  </a:ext>
                </a:extLst>
              </a:tr>
              <a:tr h="323355">
                <a:tc>
                  <a:txBody>
                    <a:bodyPr/>
                    <a:lstStyle/>
                    <a:p>
                      <a:pPr algn="l" fontAlgn="t"/>
                      <a:r>
                        <a:rPr lang="en-US" sz="1400" b="1" i="0" u="none" strike="noStrike" dirty="0">
                          <a:solidFill>
                            <a:srgbClr val="000000"/>
                          </a:solidFill>
                          <a:latin typeface="Calibri"/>
                        </a:rPr>
                        <a:t>Thailand</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BD90"/>
                    </a:solidFill>
                  </a:tcPr>
                </a:tc>
                <a:tc>
                  <a:txBody>
                    <a:bodyPr/>
                    <a:lstStyle/>
                    <a:p>
                      <a:pPr algn="l" fontAlgn="t"/>
                      <a:r>
                        <a:rPr lang="en-US" sz="1400" b="0" i="0" u="none" strike="noStrike" dirty="0">
                          <a:latin typeface="+mn-lt"/>
                        </a:rPr>
                        <a:t>Mr. </a:t>
                      </a:r>
                      <a:r>
                        <a:rPr lang="en-US" sz="1400" b="0" i="0" u="none" strike="noStrike" dirty="0" err="1">
                          <a:latin typeface="+mn-lt"/>
                        </a:rPr>
                        <a:t>Vichian</a:t>
                      </a:r>
                      <a:r>
                        <a:rPr lang="en-US" sz="1400" b="0" i="0" u="none" strike="noStrike" dirty="0">
                          <a:latin typeface="+mn-lt"/>
                        </a:rPr>
                        <a:t>   </a:t>
                      </a:r>
                      <a:r>
                        <a:rPr lang="en-US" sz="1400" b="0" i="0" u="none" strike="noStrike" dirty="0" err="1">
                          <a:latin typeface="+mn-lt"/>
                        </a:rPr>
                        <a:t>Chidchanognarth</a:t>
                      </a:r>
                      <a:endParaRPr lang="en-US" sz="1400" b="0" i="0" u="none" strike="noStrike" dirty="0">
                        <a:latin typeface="Calibri"/>
                      </a:endParaRPr>
                    </a:p>
                  </a:txBody>
                  <a:tcPr marL="9195" marR="9195" marT="91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0" i="0" u="none" strike="noStrike" dirty="0">
                          <a:solidFill>
                            <a:srgbClr val="000000"/>
                          </a:solidFill>
                          <a:latin typeface="Calibri"/>
                        </a:rPr>
                        <a:t>No</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97984">
                <a:tc>
                  <a:txBody>
                    <a:bodyPr/>
                    <a:lstStyle/>
                    <a:p>
                      <a:pPr algn="l" fontAlgn="t"/>
                      <a:r>
                        <a:rPr lang="en-US" sz="1400" b="1" i="0" u="none" strike="noStrike" dirty="0">
                          <a:solidFill>
                            <a:srgbClr val="000000"/>
                          </a:solidFill>
                          <a:latin typeface="Calibri"/>
                        </a:rPr>
                        <a:t>Viet Nam</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BD90"/>
                    </a:solidFill>
                  </a:tcPr>
                </a:tc>
                <a:tc>
                  <a:txBody>
                    <a:bodyPr/>
                    <a:lstStyle/>
                    <a:p>
                      <a:pPr algn="l" fontAlgn="t"/>
                      <a:r>
                        <a:rPr lang="en-US" sz="1400" b="0" i="0" u="none" strike="noStrike" dirty="0">
                          <a:solidFill>
                            <a:srgbClr val="000000"/>
                          </a:solidFill>
                          <a:latin typeface="+mn-lt"/>
                        </a:rPr>
                        <a:t>Mr. Nguyen  Cong </a:t>
                      </a:r>
                      <a:r>
                        <a:rPr lang="en-US" sz="1400" b="0" i="0" u="none" strike="noStrike" dirty="0" err="1">
                          <a:solidFill>
                            <a:srgbClr val="000000"/>
                          </a:solidFill>
                          <a:latin typeface="+mn-lt"/>
                        </a:rPr>
                        <a:t>Khanh</a:t>
                      </a:r>
                      <a:endParaRPr lang="en-US" sz="1400" b="0" i="0" u="none" strike="noStrike" dirty="0">
                        <a:solidFill>
                          <a:srgbClr val="000000"/>
                        </a:solidFill>
                        <a:latin typeface="Calibri"/>
                      </a:endParaRPr>
                    </a:p>
                  </a:txBody>
                  <a:tcPr marL="9195" marR="9195" marT="91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a:solidFill>
                            <a:srgbClr val="000000"/>
                          </a:solidFill>
                          <a:latin typeface="Calibri"/>
                        </a:rPr>
                        <a:t>Yes</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latin typeface="Calibri"/>
                        </a:rPr>
                        <a:t>Yes, 2017</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Yes, 2015</a:t>
                      </a:r>
                    </a:p>
                  </a:txBody>
                  <a:tcPr marL="9195" marR="9195" marT="91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t"/>
                      <a:r>
                        <a:rPr lang="en-US" sz="1400" b="0" i="0" u="none" strike="noStrike" dirty="0">
                          <a:solidFill>
                            <a:srgbClr val="000000"/>
                          </a:solidFill>
                          <a:latin typeface="Calibri"/>
                        </a:rPr>
                        <a:t>Yes (covers the period 2017-2024)</a:t>
                      </a:r>
                    </a:p>
                  </a:txBody>
                  <a:tcPr marL="9195" marR="9195" marT="91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74381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111" y="3424675"/>
            <a:ext cx="3608596" cy="2908392"/>
          </a:xfrm>
        </p:spPr>
        <p:txBody>
          <a:bodyPr>
            <a:normAutofit/>
          </a:bodyPr>
          <a:lstStyle/>
          <a:p>
            <a:pPr>
              <a:spcBef>
                <a:spcPts val="1200"/>
              </a:spcBef>
              <a:spcAft>
                <a:spcPts val="1200"/>
              </a:spcAft>
            </a:pPr>
            <a:r>
              <a:rPr lang="en-US" sz="3100" dirty="0"/>
              <a:t>Thank you!</a:t>
            </a:r>
            <a:r>
              <a:rPr lang="en-US" dirty="0"/>
              <a:t/>
            </a:r>
            <a:br>
              <a:rPr lang="en-US" dirty="0"/>
            </a:br>
            <a:r>
              <a:rPr lang="en-US" dirty="0"/>
              <a:t/>
            </a:r>
            <a:br>
              <a:rPr lang="en-US" dirty="0"/>
            </a:br>
            <a:r>
              <a:rPr lang="en-US" dirty="0"/>
              <a:t>For more information, please visit: www.getinthepicture.org</a:t>
            </a:r>
            <a:br>
              <a:rPr lang="en-US" dirty="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42244" y="5156017"/>
            <a:ext cx="154146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03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National Focal Points</a:t>
            </a:r>
          </a:p>
        </p:txBody>
      </p:sp>
      <p:sp>
        <p:nvSpPr>
          <p:cNvPr id="5" name="Content Placeholder 4"/>
          <p:cNvSpPr>
            <a:spLocks noGrp="1"/>
          </p:cNvSpPr>
          <p:nvPr>
            <p:ph idx="1"/>
          </p:nvPr>
        </p:nvSpPr>
        <p:spPr/>
        <p:txBody>
          <a:bodyPr>
            <a:normAutofit/>
          </a:bodyPr>
          <a:lstStyle/>
          <a:p>
            <a:r>
              <a:rPr lang="en-US" dirty="0"/>
              <a:t>One of the implementation steps of the Regional Action Framework</a:t>
            </a:r>
          </a:p>
          <a:p>
            <a:r>
              <a:rPr lang="en-US" dirty="0"/>
              <a:t>The Role includes</a:t>
            </a:r>
          </a:p>
          <a:p>
            <a:pPr lvl="1"/>
            <a:r>
              <a:rPr lang="en-GB" dirty="0"/>
              <a:t>liaising with the ESCAP secretariat to report and monitor progress in implementing the Regional Action Framework</a:t>
            </a:r>
          </a:p>
          <a:p>
            <a:pPr lvl="1"/>
            <a:r>
              <a:rPr lang="en-GB" dirty="0"/>
              <a:t>on behalf of all CRVS stakeholders in the country</a:t>
            </a:r>
          </a:p>
          <a:p>
            <a:pPr lvl="1"/>
            <a:r>
              <a:rPr lang="en-GB" dirty="0"/>
              <a:t>Crucial role in the implementation of the Regional Action Framework </a:t>
            </a:r>
            <a:endParaRPr lang="en-US" dirty="0"/>
          </a:p>
          <a:p>
            <a:endParaRPr lang="en-US" dirty="0"/>
          </a:p>
        </p:txBody>
      </p:sp>
    </p:spTree>
    <p:extLst>
      <p:ext uri="{BB962C8B-B14F-4D97-AF65-F5344CB8AC3E}">
        <p14:creationId xmlns:p14="http://schemas.microsoft.com/office/powerpoint/2010/main" val="244638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430826" y="1417638"/>
            <a:ext cx="8416925" cy="3739943"/>
          </a:xfrm>
        </p:spPr>
        <p:txBody>
          <a:bodyPr>
            <a:noAutofit/>
          </a:bodyPr>
          <a:lstStyle/>
          <a:p>
            <a:pPr>
              <a:spcBef>
                <a:spcPts val="1800"/>
              </a:spcBef>
              <a:buSzPct val="100000"/>
              <a:buBlip>
                <a:blip r:embed="rId3"/>
              </a:buBlip>
            </a:pPr>
            <a:r>
              <a:rPr lang="en-US" sz="2400" dirty="0"/>
              <a:t>Aims to accelerate efforts of Governments and development partners to realize the shared  vision that</a:t>
            </a:r>
            <a:r>
              <a:rPr lang="en-US" sz="2000" dirty="0"/>
              <a:t>:</a:t>
            </a:r>
          </a:p>
          <a:p>
            <a:pPr marL="457200" lvl="1" indent="0">
              <a:spcBef>
                <a:spcPts val="1800"/>
              </a:spcBef>
              <a:buNone/>
            </a:pPr>
            <a:r>
              <a:rPr lang="en-US" sz="1400" i="1" dirty="0">
                <a:solidFill>
                  <a:srgbClr val="0073B5"/>
                </a:solidFill>
              </a:rPr>
              <a:t>“</a:t>
            </a:r>
            <a:r>
              <a:rPr lang="en-US" sz="2000" i="1" dirty="0">
                <a:solidFill>
                  <a:srgbClr val="0073B5"/>
                </a:solidFill>
              </a:rPr>
              <a:t>By 2024, all people in Asia and the Pacific  benefit from universal and responsive CRVS systems that facilitate the realization of their rights and support good governance, health and development”</a:t>
            </a:r>
          </a:p>
          <a:p>
            <a:pPr>
              <a:spcBef>
                <a:spcPts val="1800"/>
              </a:spcBef>
              <a:buSzPct val="100000"/>
              <a:buBlip>
                <a:blip r:embed="rId3"/>
              </a:buBlip>
            </a:pPr>
            <a:r>
              <a:rPr lang="en-US" sz="2400" dirty="0"/>
              <a:t>Developed through a consultative process under the leadership of the Regional Steering Group on CRVS </a:t>
            </a:r>
          </a:p>
          <a:p>
            <a:pPr>
              <a:spcBef>
                <a:spcPts val="1800"/>
              </a:spcBef>
              <a:buSzPct val="100000"/>
              <a:buBlip>
                <a:blip r:embed="rId3"/>
              </a:buBlip>
            </a:pPr>
            <a:r>
              <a:rPr lang="en-US" sz="2400" dirty="0"/>
              <a:t>Adopted at the Ministerial Conference on CRVS in November 2014</a:t>
            </a:r>
          </a:p>
        </p:txBody>
      </p:sp>
      <p:grpSp>
        <p:nvGrpSpPr>
          <p:cNvPr id="16" name="Group 15"/>
          <p:cNvGrpSpPr/>
          <p:nvPr/>
        </p:nvGrpSpPr>
        <p:grpSpPr>
          <a:xfrm>
            <a:off x="887411" y="5397781"/>
            <a:ext cx="7369178" cy="1071285"/>
            <a:chOff x="790685" y="5397781"/>
            <a:chExt cx="7369178" cy="1071285"/>
          </a:xfrm>
        </p:grpSpPr>
        <p:pic>
          <p:nvPicPr>
            <p:cNvPr id="10" name="Picture 9" descr="ministries-interio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0685" y="5397781"/>
              <a:ext cx="1613434" cy="1071285"/>
            </a:xfrm>
            <a:prstGeom prst="rect">
              <a:avLst/>
            </a:prstGeom>
          </p:spPr>
        </p:pic>
        <p:pic>
          <p:nvPicPr>
            <p:cNvPr id="11" name="Picture 10" descr="ministries-health.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65576" y="5397781"/>
              <a:ext cx="958519" cy="1069117"/>
            </a:xfrm>
            <a:prstGeom prst="rect">
              <a:avLst/>
            </a:prstGeom>
          </p:spPr>
        </p:pic>
        <p:pic>
          <p:nvPicPr>
            <p:cNvPr id="12" name="Picture 11" descr="ministries-justice.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04548" y="5397781"/>
              <a:ext cx="958519" cy="1069117"/>
            </a:xfrm>
            <a:prstGeom prst="rect">
              <a:avLst/>
            </a:prstGeom>
          </p:spPr>
        </p:pic>
        <p:pic>
          <p:nvPicPr>
            <p:cNvPr id="13" name="Picture 12" descr="ministries-planning-nso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9661" y="5397781"/>
              <a:ext cx="1301156" cy="1069117"/>
            </a:xfrm>
            <a:prstGeom prst="rect">
              <a:avLst/>
            </a:prstGeom>
          </p:spPr>
        </p:pic>
        <p:pic>
          <p:nvPicPr>
            <p:cNvPr id="14" name="Picture 13" descr="ministries-dp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526911" y="5397781"/>
              <a:ext cx="1632952" cy="1069117"/>
            </a:xfrm>
            <a:prstGeom prst="rect">
              <a:avLst/>
            </a:prstGeom>
          </p:spPr>
        </p:pic>
      </p:grpSp>
    </p:spTree>
    <p:extLst>
      <p:ext uri="{BB962C8B-B14F-4D97-AF65-F5344CB8AC3E}">
        <p14:creationId xmlns:p14="http://schemas.microsoft.com/office/powerpoint/2010/main" val="381041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8" y="1600200"/>
            <a:ext cx="5849009" cy="4108433"/>
          </a:xfrm>
        </p:spPr>
        <p:txBody>
          <a:bodyPr>
            <a:normAutofit/>
          </a:bodyPr>
          <a:lstStyle/>
          <a:p>
            <a:pPr>
              <a:spcBef>
                <a:spcPts val="1800"/>
              </a:spcBef>
              <a:buSzPct val="100000"/>
              <a:buBlip>
                <a:blip r:embed="rId3"/>
              </a:buBlip>
            </a:pPr>
            <a:r>
              <a:rPr lang="en-US" sz="2400" dirty="0"/>
              <a:t>Regional Action Framework contains </a:t>
            </a:r>
          </a:p>
          <a:p>
            <a:pPr marL="723900" lvl="1">
              <a:spcBef>
                <a:spcPts val="1800"/>
              </a:spcBef>
              <a:buBlip>
                <a:blip r:embed="rId4"/>
              </a:buBlip>
            </a:pPr>
            <a:r>
              <a:rPr lang="en-US" sz="2000" dirty="0"/>
              <a:t>3 Goals</a:t>
            </a:r>
          </a:p>
          <a:p>
            <a:pPr marL="723900" lvl="1">
              <a:spcBef>
                <a:spcPts val="1800"/>
              </a:spcBef>
              <a:buBlip>
                <a:blip r:embed="rId4"/>
              </a:buBlip>
              <a:tabLst>
                <a:tab pos="801688" algn="l"/>
              </a:tabLst>
            </a:pPr>
            <a:r>
              <a:rPr lang="en-US" sz="2000" dirty="0"/>
              <a:t>15 targets set individually </a:t>
            </a:r>
            <a:br>
              <a:rPr lang="en-US" sz="2000" dirty="0"/>
            </a:br>
            <a:r>
              <a:rPr lang="en-US" sz="2000" dirty="0"/>
              <a:t> by countries</a:t>
            </a:r>
          </a:p>
          <a:p>
            <a:pPr marL="723900" lvl="1">
              <a:spcBef>
                <a:spcPts val="1800"/>
              </a:spcBef>
              <a:buBlip>
                <a:blip r:embed="rId4"/>
              </a:buBlip>
              <a:tabLst>
                <a:tab pos="801688" algn="l"/>
              </a:tabLst>
            </a:pPr>
            <a:r>
              <a:rPr lang="en-US" sz="2000" dirty="0"/>
              <a:t>6 key principles</a:t>
            </a:r>
          </a:p>
          <a:p>
            <a:pPr marL="723900" lvl="1">
              <a:spcBef>
                <a:spcPts val="1800"/>
              </a:spcBef>
              <a:buBlip>
                <a:blip r:embed="rId4"/>
              </a:buBlip>
            </a:pPr>
            <a:r>
              <a:rPr lang="en-US" sz="2000" dirty="0"/>
              <a:t>7 action areas</a:t>
            </a:r>
          </a:p>
          <a:p>
            <a:pPr marL="723900" lvl="1">
              <a:spcBef>
                <a:spcPts val="1800"/>
              </a:spcBef>
              <a:buBlip>
                <a:blip r:embed="rId4"/>
              </a:buBlip>
            </a:pPr>
            <a:r>
              <a:rPr lang="en-US" sz="2000" dirty="0"/>
              <a:t>8 Implementation Steps</a:t>
            </a:r>
          </a:p>
          <a:p>
            <a:pPr marL="0" indent="0">
              <a:spcBef>
                <a:spcPts val="1800"/>
              </a:spcBef>
              <a:buSzPct val="100000"/>
              <a:buNone/>
            </a:pPr>
            <a:endParaRPr lang="en-US" dirty="0"/>
          </a:p>
        </p:txBody>
      </p:sp>
      <p:sp>
        <p:nvSpPr>
          <p:cNvPr id="4" name="Title 3"/>
          <p:cNvSpPr>
            <a:spLocks noGrp="1"/>
          </p:cNvSpPr>
          <p:nvPr>
            <p:ph type="title"/>
          </p:nvPr>
        </p:nvSpPr>
        <p:spPr/>
        <p:txBody>
          <a:bodyPr>
            <a:normAutofit/>
          </a:bodyPr>
          <a:lstStyle/>
          <a:p>
            <a:r>
              <a:rPr lang="en-US" dirty="0"/>
              <a:t>Main components</a:t>
            </a:r>
          </a:p>
        </p:txBody>
      </p:sp>
      <p:pic>
        <p:nvPicPr>
          <p:cNvPr id="6" name="Picture 5" descr="Icon_Goal_VitalStat.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81734" y="4227721"/>
            <a:ext cx="1280883" cy="1480912"/>
          </a:xfrm>
          <a:prstGeom prst="rect">
            <a:avLst/>
          </a:prstGeom>
        </p:spPr>
      </p:pic>
      <p:pic>
        <p:nvPicPr>
          <p:cNvPr id="7" name="Picture 6" descr="Icon_Goal_CivilReg.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9927" y="3094612"/>
            <a:ext cx="1282766" cy="1481060"/>
          </a:xfrm>
          <a:prstGeom prst="rect">
            <a:avLst/>
          </a:prstGeom>
        </p:spPr>
      </p:pic>
      <p:pic>
        <p:nvPicPr>
          <p:cNvPr id="8" name="Picture 7" descr="Icon_Goal_LegalDoc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16997" y="5357402"/>
            <a:ext cx="1282766" cy="1481060"/>
          </a:xfrm>
          <a:prstGeom prst="rect">
            <a:avLst/>
          </a:prstGeom>
        </p:spPr>
      </p:pic>
      <p:sp>
        <p:nvSpPr>
          <p:cNvPr id="10" name="TextBox 9"/>
          <p:cNvSpPr txBox="1"/>
          <p:nvPr/>
        </p:nvSpPr>
        <p:spPr>
          <a:xfrm>
            <a:off x="5666155" y="3502780"/>
            <a:ext cx="2170964" cy="707886"/>
          </a:xfrm>
          <a:prstGeom prst="rect">
            <a:avLst/>
          </a:prstGeom>
          <a:noFill/>
        </p:spPr>
        <p:txBody>
          <a:bodyPr wrap="square" rtlCol="0">
            <a:spAutoFit/>
          </a:bodyPr>
          <a:lstStyle/>
          <a:p>
            <a:pPr algn="r"/>
            <a:r>
              <a:rPr lang="en-US" sz="2000" b="1" dirty="0">
                <a:solidFill>
                  <a:schemeClr val="tx2"/>
                </a:solidFill>
              </a:rPr>
              <a:t>Universal</a:t>
            </a:r>
          </a:p>
          <a:p>
            <a:pPr algn="r"/>
            <a:r>
              <a:rPr lang="en-US" sz="2000" b="1" dirty="0">
                <a:solidFill>
                  <a:schemeClr val="tx2"/>
                </a:solidFill>
              </a:rPr>
              <a:t>civil registration</a:t>
            </a:r>
          </a:p>
        </p:txBody>
      </p:sp>
      <p:sp>
        <p:nvSpPr>
          <p:cNvPr id="11" name="TextBox 10"/>
          <p:cNvSpPr txBox="1"/>
          <p:nvPr/>
        </p:nvSpPr>
        <p:spPr>
          <a:xfrm>
            <a:off x="4083537" y="4635437"/>
            <a:ext cx="3100466" cy="707886"/>
          </a:xfrm>
          <a:prstGeom prst="rect">
            <a:avLst/>
          </a:prstGeom>
          <a:noFill/>
        </p:spPr>
        <p:txBody>
          <a:bodyPr wrap="square" rtlCol="0">
            <a:spAutoFit/>
          </a:bodyPr>
          <a:lstStyle/>
          <a:p>
            <a:pPr algn="r"/>
            <a:r>
              <a:rPr lang="en-US" sz="2000" b="1" dirty="0">
                <a:solidFill>
                  <a:schemeClr val="accent2"/>
                </a:solidFill>
              </a:rPr>
              <a:t>Accurate, complete</a:t>
            </a:r>
          </a:p>
          <a:p>
            <a:pPr algn="r"/>
            <a:r>
              <a:rPr lang="en-US" sz="2000" b="1" dirty="0">
                <a:solidFill>
                  <a:schemeClr val="accent2"/>
                </a:solidFill>
              </a:rPr>
              <a:t>and timely vital statistics</a:t>
            </a:r>
          </a:p>
        </p:txBody>
      </p:sp>
      <p:sp>
        <p:nvSpPr>
          <p:cNvPr id="12" name="TextBox 11"/>
          <p:cNvSpPr txBox="1"/>
          <p:nvPr/>
        </p:nvSpPr>
        <p:spPr>
          <a:xfrm>
            <a:off x="535352" y="5760866"/>
            <a:ext cx="5947730" cy="707886"/>
          </a:xfrm>
          <a:prstGeom prst="rect">
            <a:avLst/>
          </a:prstGeom>
          <a:noFill/>
        </p:spPr>
        <p:txBody>
          <a:bodyPr wrap="square" rtlCol="0">
            <a:spAutoFit/>
          </a:bodyPr>
          <a:lstStyle/>
          <a:p>
            <a:pPr algn="r"/>
            <a:r>
              <a:rPr lang="en-US" sz="2000" b="1" dirty="0">
                <a:solidFill>
                  <a:schemeClr val="accent5"/>
                </a:solidFill>
              </a:rPr>
              <a:t>All individuals are provided with legal </a:t>
            </a:r>
          </a:p>
          <a:p>
            <a:pPr algn="r"/>
            <a:r>
              <a:rPr lang="en-US" sz="2000" b="1" dirty="0">
                <a:solidFill>
                  <a:schemeClr val="accent5"/>
                </a:solidFill>
              </a:rPr>
              <a:t>documents to claim identity and ensuing rights</a:t>
            </a:r>
          </a:p>
        </p:txBody>
      </p:sp>
    </p:spTree>
    <p:extLst>
      <p:ext uri="{BB962C8B-B14F-4D97-AF65-F5344CB8AC3E}">
        <p14:creationId xmlns:p14="http://schemas.microsoft.com/office/powerpoint/2010/main" val="1720965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2393"/>
            <a:ext cx="7396480" cy="1143000"/>
          </a:xfrm>
        </p:spPr>
        <p:txBody>
          <a:bodyPr>
            <a:normAutofit/>
          </a:bodyPr>
          <a:lstStyle/>
          <a:p>
            <a:r>
              <a:rPr lang="en-GB" dirty="0">
                <a:latin typeface="Arial" panose="020B0604020202020204" pitchFamily="34" charset="0"/>
                <a:cs typeface="Arial" panose="020B0604020202020204" pitchFamily="34" charset="0"/>
              </a:rPr>
              <a:t>Goals</a:t>
            </a:r>
          </a:p>
        </p:txBody>
      </p:sp>
      <p:pic>
        <p:nvPicPr>
          <p:cNvPr id="5" name="Picture Placeholder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454302">
            <a:off x="4888075" y="2818449"/>
            <a:ext cx="3835334" cy="2345298"/>
          </a:xfrm>
          <a:prstGeom prst="rect">
            <a:avLst/>
          </a:prstGeom>
        </p:spPr>
      </p:pic>
      <p:pic>
        <p:nvPicPr>
          <p:cNvPr id="6" name="Picture 5" descr="P:\Public\SD\CRVS\Website\Visual identity\Icons\Icon_Goal_CivilRe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663" y="1495988"/>
            <a:ext cx="93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Public\SD\CRVS\Website\Visual identity\Icons\Icon_Goal_LegalDoc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301" y="3115993"/>
            <a:ext cx="936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P:\Public\SD\CRVS\Website\Visual identity\Icons\Icon_Goal_VitalSta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9630" y="4692787"/>
            <a:ext cx="935403" cy="108000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sz="half" idx="1"/>
          </p:nvPr>
        </p:nvSpPr>
        <p:spPr>
          <a:xfrm>
            <a:off x="1392601" y="1395394"/>
            <a:ext cx="3147868" cy="3837394"/>
          </a:xfrm>
        </p:spPr>
        <p:txBody>
          <a:bodyPr>
            <a:noAutofit/>
          </a:bodyPr>
          <a:lstStyle/>
          <a:p>
            <a:pPr marL="0" indent="0" algn="just">
              <a:buNone/>
            </a:pPr>
            <a:r>
              <a:rPr lang="en-GB" sz="1800" dirty="0"/>
              <a:t>Universal civil registration of births, deaths and other vital events;</a:t>
            </a:r>
          </a:p>
          <a:p>
            <a:pPr marL="0" indent="0" algn="just">
              <a:buNone/>
            </a:pPr>
            <a:endParaRPr lang="en-GB" sz="1800" dirty="0"/>
          </a:p>
          <a:p>
            <a:pPr marL="0" indent="0" algn="just">
              <a:buNone/>
            </a:pPr>
            <a:r>
              <a:rPr lang="en-GB" sz="1800" dirty="0"/>
              <a:t>All individuals are provided with legal documentation of civil registration of births, deaths and other vital events, as necessary, to claim identity, civil status and ensuing rights </a:t>
            </a:r>
          </a:p>
          <a:p>
            <a:pPr marL="0" indent="0" algn="just">
              <a:buNone/>
            </a:pPr>
            <a:endParaRPr lang="en-GB" sz="1800" dirty="0"/>
          </a:p>
          <a:p>
            <a:pPr marL="0" indent="0" algn="just">
              <a:buNone/>
            </a:pPr>
            <a:r>
              <a:rPr lang="en-GB" sz="1800" dirty="0"/>
              <a:t>Accurate, complete and timely vital statistics (including causes of death) are produced based on registration records and are disseminated</a:t>
            </a:r>
          </a:p>
        </p:txBody>
      </p:sp>
    </p:spTree>
    <p:extLst>
      <p:ext uri="{BB962C8B-B14F-4D97-AF65-F5344CB8AC3E}">
        <p14:creationId xmlns:p14="http://schemas.microsoft.com/office/powerpoint/2010/main" val="136510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Targets: Goal 1</a:t>
            </a:r>
            <a:endParaRPr lang="en-GB" dirty="0"/>
          </a:p>
        </p:txBody>
      </p:sp>
      <p:pic>
        <p:nvPicPr>
          <p:cNvPr id="4" name="Picture 3" descr="Icon_Goal_CivilReg.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272" y="1417638"/>
            <a:ext cx="1282766" cy="1481060"/>
          </a:xfrm>
          <a:prstGeom prst="rect">
            <a:avLst/>
          </a:prstGeom>
        </p:spPr>
      </p:pic>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107038" y="1284889"/>
            <a:ext cx="4931308" cy="53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91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Targets: Goal 2</a:t>
            </a:r>
            <a:endParaRPr lang="en-GB"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913387" y="1417638"/>
            <a:ext cx="5921820" cy="42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Icon_Goal_LegalDoc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21" y="1493142"/>
            <a:ext cx="1282766" cy="1481060"/>
          </a:xfrm>
          <a:prstGeom prst="rect">
            <a:avLst/>
          </a:prstGeom>
        </p:spPr>
      </p:pic>
    </p:spTree>
    <p:extLst>
      <p:ext uri="{BB962C8B-B14F-4D97-AF65-F5344CB8AC3E}">
        <p14:creationId xmlns:p14="http://schemas.microsoft.com/office/powerpoint/2010/main" val="2456154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Targets: Goal 3</a:t>
            </a:r>
            <a:endParaRPr lang="en-GB"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030286" y="1295335"/>
            <a:ext cx="4582178" cy="55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Icon_Goal_VitalSta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403" y="1295335"/>
            <a:ext cx="1280883" cy="1480912"/>
          </a:xfrm>
          <a:prstGeom prst="rect">
            <a:avLst/>
          </a:prstGeom>
        </p:spPr>
      </p:pic>
    </p:spTree>
    <p:extLst>
      <p:ext uri="{BB962C8B-B14F-4D97-AF65-F5344CB8AC3E}">
        <p14:creationId xmlns:p14="http://schemas.microsoft.com/office/powerpoint/2010/main" val="314055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30286" y="2503485"/>
            <a:ext cx="5347976" cy="414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Targets: Goal 3</a:t>
            </a:r>
            <a:endParaRPr lang="en-GB" dirty="0"/>
          </a:p>
        </p:txBody>
      </p:sp>
      <p:pic>
        <p:nvPicPr>
          <p:cNvPr id="7" name="Picture 6" descr="Icon_Goal_VitalSta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403" y="1295335"/>
            <a:ext cx="1280883" cy="1480912"/>
          </a:xfrm>
          <a:prstGeom prst="rect">
            <a:avLst/>
          </a:prstGeom>
        </p:spPr>
      </p:pic>
      <p:pic>
        <p:nvPicPr>
          <p:cNvPr id="4098" name="Picture 2"/>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2030286" y="1295335"/>
            <a:ext cx="5347976" cy="141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57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2040" y="274638"/>
            <a:ext cx="8229600" cy="1143000"/>
          </a:xfrm>
        </p:spPr>
        <p:txBody>
          <a:bodyPr>
            <a:noAutofit/>
          </a:bodyPr>
          <a:lstStyle/>
          <a:p>
            <a:r>
              <a:rPr lang="en-GB" dirty="0">
                <a:latin typeface="Arial" panose="020B0604020202020204" pitchFamily="34" charset="0"/>
                <a:cs typeface="Arial" panose="020B0604020202020204" pitchFamily="34" charset="0"/>
              </a:rPr>
              <a:t>Key Principles</a:t>
            </a:r>
          </a:p>
        </p:txBody>
      </p:sp>
      <p:sp>
        <p:nvSpPr>
          <p:cNvPr id="4" name="Content Placeholder 3"/>
          <p:cNvSpPr>
            <a:spLocks noGrp="1"/>
          </p:cNvSpPr>
          <p:nvPr>
            <p:ph sz="half" idx="1"/>
          </p:nvPr>
        </p:nvSpPr>
        <p:spPr>
          <a:xfrm>
            <a:off x="457200" y="1663569"/>
            <a:ext cx="4049640" cy="4429496"/>
          </a:xfrm>
        </p:spPr>
        <p:txBody>
          <a:bodyPr>
            <a:normAutofit lnSpcReduction="10000"/>
          </a:bodyPr>
          <a:lstStyle/>
          <a:p>
            <a:pPr lvl="0"/>
            <a:r>
              <a:rPr lang="x-none" sz="2400" dirty="0">
                <a:latin typeface="Arial" panose="020B0604020202020204" pitchFamily="34" charset="0"/>
                <a:cs typeface="Arial" panose="020B0604020202020204" pitchFamily="34" charset="0"/>
              </a:rPr>
              <a:t>Countries take the lead</a:t>
            </a:r>
            <a:endParaRPr lang="en-US" sz="2400" dirty="0">
              <a:latin typeface="Arial" panose="020B0604020202020204" pitchFamily="34" charset="0"/>
              <a:cs typeface="Arial" panose="020B0604020202020204" pitchFamily="34" charset="0"/>
            </a:endParaRPr>
          </a:p>
          <a:p>
            <a:pPr lvl="0"/>
            <a:r>
              <a:rPr lang="x-none" sz="2400" dirty="0">
                <a:latin typeface="Arial" panose="020B0604020202020204" pitchFamily="34" charset="0"/>
                <a:cs typeface="Arial" panose="020B0604020202020204" pitchFamily="34" charset="0"/>
              </a:rPr>
              <a:t>A stepwise approach</a:t>
            </a:r>
            <a:endParaRPr lang="en-US" sz="2400" dirty="0">
              <a:latin typeface="Arial" panose="020B0604020202020204" pitchFamily="34" charset="0"/>
              <a:cs typeface="Arial" panose="020B0604020202020204" pitchFamily="34" charset="0"/>
            </a:endParaRPr>
          </a:p>
          <a:p>
            <a:pPr lvl="0"/>
            <a:r>
              <a:rPr lang="x-none" sz="2400" dirty="0">
                <a:latin typeface="Arial" panose="020B0604020202020204" pitchFamily="34" charset="0"/>
                <a:cs typeface="Arial" panose="020B0604020202020204" pitchFamily="34" charset="0"/>
              </a:rPr>
              <a:t>Flexibility and responsiveness</a:t>
            </a:r>
            <a:endParaRPr lang="en-US" sz="2400" dirty="0">
              <a:latin typeface="Arial" panose="020B0604020202020204" pitchFamily="34" charset="0"/>
              <a:cs typeface="Arial" panose="020B0604020202020204" pitchFamily="34" charset="0"/>
            </a:endParaRPr>
          </a:p>
          <a:p>
            <a:pPr lvl="0"/>
            <a:r>
              <a:rPr lang="x-none" sz="2400" dirty="0">
                <a:latin typeface="Arial" panose="020B0604020202020204" pitchFamily="34" charset="0"/>
                <a:cs typeface="Arial" panose="020B0604020202020204" pitchFamily="34" charset="0"/>
              </a:rPr>
              <a:t>Building on local expertise</a:t>
            </a:r>
            <a:endParaRPr lang="en-US" sz="2400" dirty="0">
              <a:latin typeface="Arial" panose="020B0604020202020204" pitchFamily="34" charset="0"/>
              <a:cs typeface="Arial" panose="020B0604020202020204" pitchFamily="34" charset="0"/>
            </a:endParaRPr>
          </a:p>
          <a:p>
            <a:pPr lvl="0"/>
            <a:r>
              <a:rPr lang="x-none" sz="2400" dirty="0">
                <a:latin typeface="Arial" panose="020B0604020202020204" pitchFamily="34" charset="0"/>
                <a:cs typeface="Arial" panose="020B0604020202020204" pitchFamily="34" charset="0"/>
              </a:rPr>
              <a:t>Consistency with internationa</a:t>
            </a:r>
            <a:r>
              <a:rPr lang="en-GB" sz="2400" dirty="0">
                <a:latin typeface="Arial" panose="020B0604020202020204" pitchFamily="34" charset="0"/>
                <a:cs typeface="Arial" panose="020B0604020202020204" pitchFamily="34" charset="0"/>
              </a:rPr>
              <a:t>l </a:t>
            </a:r>
            <a:r>
              <a:rPr lang="x-none" sz="2400" dirty="0">
                <a:latin typeface="Arial" panose="020B0604020202020204" pitchFamily="34" charset="0"/>
                <a:cs typeface="Arial" panose="020B0604020202020204" pitchFamily="34" charset="0"/>
              </a:rPr>
              <a:t>legal principles</a:t>
            </a:r>
            <a:endParaRPr lang="en-US" sz="2400" dirty="0">
              <a:latin typeface="Arial" panose="020B0604020202020204" pitchFamily="34" charset="0"/>
              <a:cs typeface="Arial" panose="020B0604020202020204" pitchFamily="34" charset="0"/>
            </a:endParaRPr>
          </a:p>
          <a:p>
            <a:pPr lvl="0"/>
            <a:r>
              <a:rPr lang="x-none" sz="2400" dirty="0">
                <a:latin typeface="Arial" panose="020B0604020202020204" pitchFamily="34" charset="0"/>
                <a:cs typeface="Arial" panose="020B0604020202020204" pitchFamily="34" charset="0"/>
              </a:rPr>
              <a:t>Coordination and alignment</a:t>
            </a:r>
            <a:endParaRPr lang="en-GB" dirty="0"/>
          </a:p>
        </p:txBody>
      </p:sp>
      <p:pic>
        <p:nvPicPr>
          <p:cNvPr id="5" name="Picture Placeholder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447389" flipH="1">
            <a:off x="4883006" y="2825174"/>
            <a:ext cx="3835335" cy="2345298"/>
          </a:xfrm>
          <a:prstGeom prst="rect">
            <a:avLst/>
          </a:prstGeom>
        </p:spPr>
      </p:pic>
    </p:spTree>
    <p:extLst>
      <p:ext uri="{BB962C8B-B14F-4D97-AF65-F5344CB8AC3E}">
        <p14:creationId xmlns:p14="http://schemas.microsoft.com/office/powerpoint/2010/main" val="2602532203"/>
      </p:ext>
    </p:extLst>
  </p:cSld>
  <p:clrMapOvr>
    <a:masterClrMapping/>
  </p:clrMapOvr>
</p:sld>
</file>

<file path=ppt/theme/theme1.xml><?xml version="1.0" encoding="utf-8"?>
<a:theme xmlns:a="http://schemas.openxmlformats.org/drawingml/2006/main" name="Office Theme">
  <a:themeElements>
    <a:clrScheme name="GetEveryoneInThePicture 1">
      <a:dk1>
        <a:sysClr val="windowText" lastClr="000000"/>
      </a:dk1>
      <a:lt1>
        <a:sysClr val="window" lastClr="FFFFFF"/>
      </a:lt1>
      <a:dk2>
        <a:srgbClr val="0073B5"/>
      </a:dk2>
      <a:lt2>
        <a:srgbClr val="EEECE1"/>
      </a:lt2>
      <a:accent1>
        <a:srgbClr val="0073B5"/>
      </a:accent1>
      <a:accent2>
        <a:srgbClr val="73B632"/>
      </a:accent2>
      <a:accent3>
        <a:srgbClr val="E47823"/>
      </a:accent3>
      <a:accent4>
        <a:srgbClr val="EFA531"/>
      </a:accent4>
      <a:accent5>
        <a:srgbClr val="D63E3B"/>
      </a:accent5>
      <a:accent6>
        <a:srgbClr val="5CB2DE"/>
      </a:accent6>
      <a:hlink>
        <a:srgbClr val="A3A3A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1993</TotalTime>
  <Words>876</Words>
  <Application>Microsoft Office PowerPoint</Application>
  <PresentationFormat>On-screen Show (4:3)</PresentationFormat>
  <Paragraphs>140</Paragraphs>
  <Slides>15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Lucida Grande</vt:lpstr>
      <vt:lpstr>Office Theme</vt:lpstr>
      <vt:lpstr>The Asian and Pacific CRVS Decade (2015-2024) and the Regional Action Framework </vt:lpstr>
      <vt:lpstr>Background</vt:lpstr>
      <vt:lpstr>Main components</vt:lpstr>
      <vt:lpstr>Goals</vt:lpstr>
      <vt:lpstr>Targets: Goal 1</vt:lpstr>
      <vt:lpstr>Targets: Goal 2</vt:lpstr>
      <vt:lpstr>Targets: Goal 3</vt:lpstr>
      <vt:lpstr>Targets: Goal 3</vt:lpstr>
      <vt:lpstr>Key Principles</vt:lpstr>
      <vt:lpstr>Action Areas</vt:lpstr>
      <vt:lpstr>Implementation steps</vt:lpstr>
      <vt:lpstr>Reporting and Regional Reviews</vt:lpstr>
      <vt:lpstr>PowerPoint Presentation</vt:lpstr>
      <vt:lpstr>Thank you!  For more information, please visit: www.getinthepicture.org </vt:lpstr>
      <vt:lpstr>National Focal Points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 Sejersen</dc:creator>
  <cp:lastModifiedBy>María Isabel Cobos</cp:lastModifiedBy>
  <cp:revision>113</cp:revision>
  <dcterms:created xsi:type="dcterms:W3CDTF">2014-06-11T13:52:29Z</dcterms:created>
  <dcterms:modified xsi:type="dcterms:W3CDTF">2017-11-01T18:02:40Z</dcterms:modified>
</cp:coreProperties>
</file>