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80" r:id="rId2"/>
    <p:sldId id="291" r:id="rId3"/>
    <p:sldId id="295" r:id="rId4"/>
    <p:sldId id="294" r:id="rId5"/>
    <p:sldId id="292" r:id="rId6"/>
    <p:sldId id="293" r:id="rId7"/>
    <p:sldId id="296" r:id="rId8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1D337-64CE-4BA6-8BFB-A47EA6621B41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3031C-1695-453E-895A-E1FCADF5CE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3321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F516A-3F4E-4A22-B666-B6C078D71A7D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12E2F-7BCD-4079-B3CB-EA84FF6F2C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702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7868" indent="-2799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19797" indent="-22395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67716" indent="-22395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5635" indent="-22395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3554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1472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59391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07310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FD7049-1EE8-4FA9-B7E7-271AE27A2F94}" type="slidenum">
              <a:rPr lang="en-US">
                <a:solidFill>
                  <a:prstClr val="black"/>
                </a:solidFill>
              </a:rPr>
              <a:pPr eaLnBrk="1" hangingPunct="1"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11FAD3-0971-4C67-81C2-68DF47346A1F}" type="datetimeFigureOut">
              <a:rPr lang="en-AU" smtClean="0"/>
              <a:t>25/09/2017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nz/url?url=http://www.ic.gc.ca/app/ccc/srch/nvgt.do?lang=eng&amp;prtl=1&amp;estblmntNo=101115400000&amp;profile=cmpltPrfl&amp;profileId=2056&amp;app=sold&amp;rct=j&amp;frm=1&amp;q=&amp;esrc=s&amp;sa=U&amp;ei=50EXVYC9NM7m8AXIt4D4Ag&amp;ved=0CBUQ9QEwAA&amp;usg=AFQjCNF-N8B67v5Kbngb6LSJgDUZyXi_-w" TargetMode="External"/><Relationship Id="rId3" Type="http://schemas.openxmlformats.org/officeDocument/2006/relationships/image" Target="../media/image3.jpg"/><Relationship Id="rId7" Type="http://schemas.openxmlformats.org/officeDocument/2006/relationships/image" Target="../media/image6.tmp"/><Relationship Id="rId12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hyperlink" Target="http://www.google.co.nz/url?sa=i&amp;rct=j&amp;q=&amp;esrc=s&amp;source=images&amp;cd=&amp;cad=rja&amp;uact=8&amp;ved=&amp;url=http://www.radionz.co.nz/international/pacific-news/323424/spc-notches-up-long-list-of-achievements-over-past-70-years&amp;psig=AFQjCNHLjNMQSleocqKZ9K138dsNTD_9SQ&amp;ust=1504146944862383" TargetMode="External"/><Relationship Id="rId5" Type="http://schemas.openxmlformats.org/officeDocument/2006/relationships/hyperlink" Target="http://www.objectconsulting.com.au/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4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7544" y="5589240"/>
            <a:ext cx="8208912" cy="11079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1647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(Fiji)</a:t>
            </a:r>
            <a:br>
              <a:rPr lang="en-AU" sz="2800" b="1" dirty="0" smtClean="0"/>
            </a:br>
            <a:r>
              <a:rPr lang="en-AU" sz="2800" b="1" dirty="0" smtClean="0"/>
              <a:t>(lawrence prasad)</a:t>
            </a:r>
            <a:endParaRPr lang="en-AU" sz="2800" b="1" dirty="0"/>
          </a:p>
        </p:txBody>
      </p:sp>
      <p:sp>
        <p:nvSpPr>
          <p:cNvPr id="2" name="Subtitle 1"/>
          <p:cNvSpPr>
            <a:spLocks noGrp="1"/>
          </p:cNvSpPr>
          <p:nvPr>
            <p:ph type="body" idx="1"/>
          </p:nvPr>
        </p:nvSpPr>
        <p:spPr>
          <a:xfrm>
            <a:off x="948014" y="4653136"/>
            <a:ext cx="7696200" cy="523783"/>
          </a:xfrm>
        </p:spPr>
        <p:txBody>
          <a:bodyPr>
            <a:normAutofit/>
          </a:bodyPr>
          <a:lstStyle/>
          <a:p>
            <a:r>
              <a:rPr lang="en-AU" dirty="0" smtClean="0"/>
              <a:t>PCRN MEETING 2017 – CRVS for Disasters</a:t>
            </a:r>
            <a:endParaRPr lang="en-AU" dirty="0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528" y="161962"/>
            <a:ext cx="2458944" cy="1578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3" name="Pictur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661248"/>
            <a:ext cx="1122045" cy="96393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805264"/>
            <a:ext cx="576064" cy="736212"/>
          </a:xfrm>
          <a:prstGeom prst="rect">
            <a:avLst/>
          </a:prstGeom>
        </p:spPr>
      </p:pic>
      <p:pic>
        <p:nvPicPr>
          <p:cNvPr id="15" name="Picture 14" descr="Object Consulting – Software development for large-scale business applications, Sydney, Melbourne Australia">
            <a:hlinkClick r:id="rId5" tooltip="&quot;&quot;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021288"/>
            <a:ext cx="927735" cy="398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6021288"/>
            <a:ext cx="1218565" cy="457200"/>
          </a:xfrm>
          <a:prstGeom prst="rect">
            <a:avLst/>
          </a:prstGeom>
        </p:spPr>
      </p:pic>
      <p:pic>
        <p:nvPicPr>
          <p:cNvPr id="17" name="Picture 16" descr="https://encrypted-tbn1.gstatic.com/images?q=tbn:ANd9GcTqyULz4iedKjR5uCCa6tfQkd80Tmt24kvK_0Lr6I-GFdsKi-KNYKACpQ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17" y="5877272"/>
            <a:ext cx="622935" cy="66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093296"/>
            <a:ext cx="988060" cy="340360"/>
          </a:xfrm>
          <a:prstGeom prst="rect">
            <a:avLst/>
          </a:prstGeom>
        </p:spPr>
      </p:pic>
      <p:pic>
        <p:nvPicPr>
          <p:cNvPr id="1034" name="Picture 10" descr="Image result for spc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83183"/>
            <a:ext cx="1282976" cy="54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18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Overview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3375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Birth Registration is estimated to be: 62.16% complete – within 1 year of birth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70.76% of the total population is estimated to have had their birth registered</a:t>
            </a:r>
            <a:endParaRPr lang="en-AU" sz="2000" dirty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/>
              <a:t>Birth certificates </a:t>
            </a:r>
            <a:r>
              <a:rPr lang="en-AU" sz="2000" dirty="0" smtClean="0"/>
              <a:t>are not </a:t>
            </a:r>
            <a:r>
              <a:rPr lang="en-AU" sz="2000" dirty="0"/>
              <a:t>provided for all births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Death </a:t>
            </a:r>
            <a:r>
              <a:rPr lang="en-AU" sz="2000" dirty="0"/>
              <a:t>Registration is estimated to be</a:t>
            </a:r>
            <a:r>
              <a:rPr lang="en-AU" sz="2000" dirty="0" smtClean="0"/>
              <a:t>: 91.63% complete – within 1 year of death</a:t>
            </a:r>
            <a:endParaRPr lang="en-AU" sz="2000" dirty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Cause of death (from a medical certificate) is provided for  all reported deaths at hospital.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30024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Overview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The National CRVS committee is the coordinating mechanism in Fiji</a:t>
            </a:r>
          </a:p>
          <a:p>
            <a:pPr marL="800100" lvl="1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Ministry of Justice- Births, Deaths and Marriages Registry</a:t>
            </a:r>
          </a:p>
          <a:p>
            <a:pPr marL="800100" lvl="1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Ministry of Health and Medical Services</a:t>
            </a:r>
          </a:p>
          <a:p>
            <a:pPr marL="800100" lvl="1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Fiji Bureau of Statistics</a:t>
            </a:r>
          </a:p>
          <a:p>
            <a:pPr marL="800100" lvl="1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Government Information Technology and Computing Services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Stakeholders discuss on issues and find possible solutions that will improve registrations.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Former Health Minister championed the process and was appointed the inaugural chair of Regional Steering Group. Today, Health Minister continues to chair the Regional Steering Group</a:t>
            </a:r>
          </a:p>
        </p:txBody>
      </p:sp>
    </p:spTree>
    <p:extLst>
      <p:ext uri="{BB962C8B-B14F-4D97-AF65-F5344CB8AC3E}">
        <p14:creationId xmlns:p14="http://schemas.microsoft.com/office/powerpoint/2010/main" val="291163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DATA storage and Protection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CR data is centrally stored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Records are stored electronically and paper records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Electronic data is stored at data centre and managed by ITC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Information backup is done on daily basis and full system backup on weekly basis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Fiji currently do not have a disaster recovery centre.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Paper records are bound in volumes and stored at HQ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New BDM application will enable us to upload all paper documents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20362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/>
              <a:t>Major challenges FOR CRVS </a:t>
            </a:r>
            <a:br>
              <a:rPr lang="en-AU" sz="2800" b="1" dirty="0" smtClean="0"/>
            </a:br>
            <a:r>
              <a:rPr lang="en-AU" sz="2800" b="1" dirty="0" smtClean="0"/>
              <a:t>(pre and post Disaster)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1826718"/>
            <a:ext cx="8325768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dirty="0" smtClean="0"/>
              <a:t>Need to improve data sharing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AU" dirty="0" smtClean="0"/>
              <a:t>Security of manual registrations from District and Provincial Office. 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AU" dirty="0" smtClean="0"/>
              <a:t>Timely delivery of manual records to HQ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AU" dirty="0" smtClean="0"/>
              <a:t>Information on affected areas 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AU" dirty="0" smtClean="0"/>
              <a:t>Inter-agency collaboration (Information and resource sharing)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dirty="0" smtClean="0"/>
              <a:t>Access to registration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AU" dirty="0" smtClean="0"/>
              <a:t>accessing remote islands (No jetty, broken bridges, road blocks)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AU" dirty="0" smtClean="0"/>
              <a:t>loading and unloading is difficult during bad weather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AU" dirty="0" smtClean="0"/>
              <a:t>Damages to the registry office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AU" dirty="0" smtClean="0"/>
              <a:t>Damages to electrical and data lines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AU" dirty="0" smtClean="0"/>
              <a:t>Limited resources and funding to take service to the people</a:t>
            </a:r>
          </a:p>
          <a:p>
            <a:pPr lvl="1">
              <a:spcAft>
                <a:spcPts val="600"/>
              </a:spcAft>
            </a:pP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54511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disaster scale up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Describe BRIEFLY how your operation would cope with registration needs following a disaster.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Need to assess extend of damages and then strategize.</a:t>
            </a:r>
          </a:p>
          <a:p>
            <a:pPr lvl="1">
              <a:spcAft>
                <a:spcPts val="600"/>
              </a:spcAft>
            </a:pPr>
            <a:endParaRPr lang="en-AU" sz="20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What do you see as the major challenges in your country to providing registration following a disaster.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Availability of funds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Accessibility to remote and maritime zones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Electricity and Internet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Encourage people to come for registrations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000" dirty="0" smtClean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1329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381000"/>
            <a:ext cx="7321624" cy="6288360"/>
          </a:xfrm>
        </p:spPr>
        <p:txBody>
          <a:bodyPr>
            <a:normAutofit lnSpcReduction="10000"/>
          </a:bodyPr>
          <a:lstStyle/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2000" i="1" dirty="0" smtClean="0">
                <a:solidFill>
                  <a:srgbClr val="00FF00"/>
                </a:solidFill>
              </a:rPr>
              <a:t>      </a:t>
            </a: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000" i="1" dirty="0" smtClean="0">
              <a:solidFill>
                <a:srgbClr val="00FF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000" i="1" dirty="0" smtClean="0">
              <a:solidFill>
                <a:srgbClr val="00FF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000" i="1" dirty="0" smtClean="0">
              <a:solidFill>
                <a:srgbClr val="00FF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2000" i="1" dirty="0" smtClean="0">
                <a:solidFill>
                  <a:srgbClr val="00FF00"/>
                </a:solidFill>
              </a:rPr>
              <a:t>         </a:t>
            </a: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000" i="1" dirty="0" smtClean="0">
              <a:solidFill>
                <a:srgbClr val="00FF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2000" i="1" dirty="0" smtClean="0">
                <a:solidFill>
                  <a:srgbClr val="00FF00"/>
                </a:solidFill>
              </a:rPr>
              <a:t>            </a:t>
            </a: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i="1" dirty="0">
              <a:solidFill>
                <a:srgbClr val="00FF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3200" i="1" dirty="0" smtClean="0">
                <a:solidFill>
                  <a:srgbClr val="00FF00"/>
                </a:solidFill>
              </a:rPr>
              <a:t>        THANK YOU</a:t>
            </a: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3200" dirty="0" smtClean="0">
              <a:solidFill>
                <a:srgbClr val="00FF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3200" dirty="0" smtClean="0">
              <a:solidFill>
                <a:srgbClr val="00CC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solidFill>
                <a:srgbClr val="00CC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solidFill>
                <a:srgbClr val="00CC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000" i="1" dirty="0" smtClean="0">
              <a:solidFill>
                <a:srgbClr val="00CC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2400" i="1" dirty="0" smtClean="0">
                <a:solidFill>
                  <a:srgbClr val="00FF00"/>
                </a:solidFill>
              </a:rPr>
              <a:t>      </a:t>
            </a: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400" i="1" dirty="0" smtClean="0">
              <a:solidFill>
                <a:srgbClr val="00FF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400" i="1" dirty="0" smtClean="0">
              <a:solidFill>
                <a:srgbClr val="00FF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400" i="1" dirty="0" smtClean="0">
              <a:solidFill>
                <a:srgbClr val="00FF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2400" i="1" dirty="0" smtClean="0">
                <a:solidFill>
                  <a:srgbClr val="00FF00"/>
                </a:solidFill>
              </a:rPr>
              <a:t>             </a:t>
            </a:r>
            <a:r>
              <a:rPr lang="en-US" sz="3600" i="1" dirty="0" smtClean="0">
                <a:solidFill>
                  <a:srgbClr val="00FF00"/>
                </a:solidFill>
              </a:rPr>
              <a:t>THE END</a:t>
            </a: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000" i="1" dirty="0" smtClean="0">
              <a:solidFill>
                <a:srgbClr val="00CC00"/>
              </a:solidFill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endParaRPr lang="en-US" sz="2000" i="1" dirty="0" smtClean="0">
              <a:solidFill>
                <a:srgbClr val="00CC00"/>
              </a:solidFill>
            </a:endParaRPr>
          </a:p>
        </p:txBody>
      </p:sp>
      <p:sp>
        <p:nvSpPr>
          <p:cNvPr id="37892" name="Tree"/>
          <p:cNvSpPr>
            <a:spLocks noEditPoints="1" noChangeArrowheads="1"/>
          </p:cNvSpPr>
          <p:nvPr/>
        </p:nvSpPr>
        <p:spPr bwMode="auto">
          <a:xfrm>
            <a:off x="3505200" y="3284984"/>
            <a:ext cx="2438400" cy="2049016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4340" name="Picture 5" descr="MMj0283551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32656"/>
            <a:ext cx="2286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553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16630</TotalTime>
  <Words>389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Apothecary</vt:lpstr>
      <vt:lpstr>(Fiji) (lawrence prasad)</vt:lpstr>
      <vt:lpstr>Overview</vt:lpstr>
      <vt:lpstr>Overview</vt:lpstr>
      <vt:lpstr>DATA storage and Protection</vt:lpstr>
      <vt:lpstr>Major challenges FOR CRVS  (pre and post Disaster)</vt:lpstr>
      <vt:lpstr>disaster scale up</vt:lpstr>
      <vt:lpstr>PowerPoint Presentation</vt:lpstr>
    </vt:vector>
  </TitlesOfParts>
  <Company>SPC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CRVS for SDGs and Healthy Islands</dc:title>
  <dc:creator>Karen Carter</dc:creator>
  <cp:lastModifiedBy>Selesitina Faamoe</cp:lastModifiedBy>
  <cp:revision>82</cp:revision>
  <cp:lastPrinted>2016-04-19T04:07:42Z</cp:lastPrinted>
  <dcterms:created xsi:type="dcterms:W3CDTF">2016-04-18T04:38:34Z</dcterms:created>
  <dcterms:modified xsi:type="dcterms:W3CDTF">2017-09-25T01:49:10Z</dcterms:modified>
</cp:coreProperties>
</file>