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21"/>
  </p:notesMasterIdLst>
  <p:sldIdLst>
    <p:sldId id="256" r:id="rId3"/>
    <p:sldId id="376" r:id="rId4"/>
    <p:sldId id="257" r:id="rId5"/>
    <p:sldId id="258" r:id="rId6"/>
    <p:sldId id="259" r:id="rId7"/>
    <p:sldId id="377" r:id="rId8"/>
    <p:sldId id="260" r:id="rId9"/>
    <p:sldId id="375"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2" r:id="rId30"/>
    <p:sldId id="283" r:id="rId31"/>
    <p:sldId id="284" r:id="rId32"/>
    <p:sldId id="285" r:id="rId33"/>
    <p:sldId id="286" r:id="rId34"/>
    <p:sldId id="287" r:id="rId35"/>
    <p:sldId id="288" r:id="rId36"/>
    <p:sldId id="289" r:id="rId37"/>
    <p:sldId id="291" r:id="rId38"/>
    <p:sldId id="292" r:id="rId39"/>
    <p:sldId id="293" r:id="rId40"/>
    <p:sldId id="294" r:id="rId41"/>
    <p:sldId id="295" r:id="rId42"/>
    <p:sldId id="296" r:id="rId43"/>
    <p:sldId id="297" r:id="rId44"/>
    <p:sldId id="298"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13" r:id="rId61"/>
    <p:sldId id="393" r:id="rId62"/>
    <p:sldId id="394" r:id="rId63"/>
    <p:sldId id="395" r:id="rId64"/>
    <p:sldId id="425" r:id="rId65"/>
    <p:sldId id="426" r:id="rId66"/>
    <p:sldId id="427" r:id="rId67"/>
    <p:sldId id="396" r:id="rId68"/>
    <p:sldId id="397" r:id="rId69"/>
    <p:sldId id="398" r:id="rId70"/>
    <p:sldId id="402" r:id="rId71"/>
    <p:sldId id="403" r:id="rId72"/>
    <p:sldId id="404" r:id="rId73"/>
    <p:sldId id="405" r:id="rId74"/>
    <p:sldId id="406" r:id="rId75"/>
    <p:sldId id="329" r:id="rId76"/>
    <p:sldId id="330" r:id="rId77"/>
    <p:sldId id="331" r:id="rId78"/>
    <p:sldId id="332" r:id="rId79"/>
    <p:sldId id="333" r:id="rId80"/>
    <p:sldId id="334" r:id="rId81"/>
    <p:sldId id="416" r:id="rId82"/>
    <p:sldId id="417" r:id="rId83"/>
    <p:sldId id="418" r:id="rId84"/>
    <p:sldId id="419" r:id="rId85"/>
    <p:sldId id="420" r:id="rId86"/>
    <p:sldId id="421" r:id="rId87"/>
    <p:sldId id="422" r:id="rId88"/>
    <p:sldId id="423" r:id="rId89"/>
    <p:sldId id="424" r:id="rId90"/>
    <p:sldId id="336" r:id="rId91"/>
    <p:sldId id="337" r:id="rId92"/>
    <p:sldId id="338" r:id="rId93"/>
    <p:sldId id="349" r:id="rId94"/>
    <p:sldId id="407" r:id="rId95"/>
    <p:sldId id="408" r:id="rId96"/>
    <p:sldId id="409" r:id="rId97"/>
    <p:sldId id="410" r:id="rId98"/>
    <p:sldId id="411" r:id="rId99"/>
    <p:sldId id="412" r:id="rId100"/>
    <p:sldId id="413" r:id="rId101"/>
    <p:sldId id="414" r:id="rId102"/>
    <p:sldId id="358" r:id="rId103"/>
    <p:sldId id="359" r:id="rId104"/>
    <p:sldId id="360" r:id="rId105"/>
    <p:sldId id="361" r:id="rId106"/>
    <p:sldId id="362" r:id="rId107"/>
    <p:sldId id="365" r:id="rId108"/>
    <p:sldId id="366" r:id="rId109"/>
    <p:sldId id="367" r:id="rId110"/>
    <p:sldId id="429" r:id="rId111"/>
    <p:sldId id="368" r:id="rId112"/>
    <p:sldId id="430" r:id="rId113"/>
    <p:sldId id="369" r:id="rId114"/>
    <p:sldId id="428" r:id="rId115"/>
    <p:sldId id="370" r:id="rId116"/>
    <p:sldId id="371" r:id="rId117"/>
    <p:sldId id="372" r:id="rId118"/>
    <p:sldId id="373" r:id="rId119"/>
    <p:sldId id="374" r:id="rId120"/>
  </p:sldIdLst>
  <p:sldSz cx="9144000" cy="6858000" type="screen4x3"/>
  <p:notesSz cx="6797675" cy="9926638"/>
  <p:embeddedFontLst>
    <p:embeddedFont>
      <p:font typeface="Cabin" panose="020B0604020202020204" charset="0"/>
      <p:regular r:id="rId122"/>
      <p:bold r:id="rId123"/>
      <p:italic r:id="rId124"/>
      <p:boldItalic r:id="rId125"/>
    </p:embeddedFont>
    <p:embeddedFont>
      <p:font typeface="Oxygen" panose="020B0604020202020204" charset="0"/>
      <p:bold r:id="rId126"/>
    </p:embeddedFont>
    <p:embeddedFont>
      <p:font typeface="Calibri" panose="020F0502020204030204" pitchFamily="34" charset="0"/>
      <p:regular r:id="rId127"/>
      <p:bold r:id="rId128"/>
      <p:italic r:id="rId129"/>
      <p:boldItalic r:id="rId130"/>
    </p:embeddedFont>
    <p:embeddedFont>
      <p:font typeface="Cambria" panose="02040503050406030204" pitchFamily="18"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899F579-7F72-424B-A196-E7D8AE7BD759}">
  <a:tblStyle styleId="{2899F579-7F72-424B-A196-E7D8AE7BD75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9F4D276-FAEF-45FC-9B4F-51606CE7502C}" styleName="Table_1">
    <a:wholeTbl>
      <a:tcTxStyle b="off" i="off">
        <a:font>
          <a:latin typeface="Arial"/>
          <a:ea typeface="Arial"/>
          <a:cs typeface="Arial"/>
        </a:font>
        <a:schemeClr val="dk1"/>
      </a:tcTxStyle>
      <a:tcStyle>
        <a:tcBdr>
          <a:left>
            <a:ln w="9525" cap="flat" cmpd="sng">
              <a:solidFill>
                <a:schemeClr val="accent4"/>
              </a:solidFill>
              <a:prstDash val="solid"/>
              <a:round/>
              <a:headEnd type="none" w="med" len="med"/>
              <a:tailEnd type="none" w="med" len="med"/>
            </a:ln>
          </a:left>
          <a:right>
            <a:ln w="9525" cap="flat" cmpd="sng">
              <a:solidFill>
                <a:schemeClr val="accent4"/>
              </a:solidFill>
              <a:prstDash val="solid"/>
              <a:round/>
              <a:headEnd type="none" w="med" len="med"/>
              <a:tailEnd type="none" w="med" len="med"/>
            </a:ln>
          </a:right>
          <a:top>
            <a:ln w="9525" cap="flat" cmpd="sng">
              <a:solidFill>
                <a:schemeClr val="accent4"/>
              </a:solidFill>
              <a:prstDash val="solid"/>
              <a:round/>
              <a:headEnd type="none" w="med" len="med"/>
              <a:tailEnd type="none" w="med" len="med"/>
            </a:ln>
          </a:top>
          <a:bottom>
            <a:ln w="9525" cap="flat" cmpd="sng">
              <a:solidFill>
                <a:schemeClr val="accent4"/>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cmpd="sng">
              <a:solidFill>
                <a:schemeClr val="accent4"/>
              </a:solidFill>
              <a:prstDash val="solid"/>
              <a:round/>
              <a:headEnd type="none" w="med" len="med"/>
              <a:tailEnd type="none" w="med" len="med"/>
            </a:ln>
          </a:top>
          <a:bottom>
            <a:ln w="9525" cap="flat" cmpd="sng">
              <a:solidFill>
                <a:schemeClr val="accent4"/>
              </a:solidFill>
              <a:prstDash val="solid"/>
              <a:round/>
              <a:headEnd type="none" w="med" len="med"/>
              <a:tailEnd type="none" w="med" len="med"/>
            </a:ln>
          </a:bottom>
        </a:tcBdr>
      </a:tcStyle>
    </a:band1H>
    <a:band1V>
      <a:tcStyle>
        <a:tcBdr>
          <a:left>
            <a:ln w="9525" cap="flat" cmpd="sng">
              <a:solidFill>
                <a:schemeClr val="accent4"/>
              </a:solidFill>
              <a:prstDash val="solid"/>
              <a:round/>
              <a:headEnd type="none" w="med" len="med"/>
              <a:tailEnd type="none" w="med" len="med"/>
            </a:ln>
          </a:left>
          <a:right>
            <a:ln w="9525" cap="flat" cmpd="sng">
              <a:solidFill>
                <a:schemeClr val="accent4"/>
              </a:solidFill>
              <a:prstDash val="solid"/>
              <a:round/>
              <a:headEnd type="none" w="med" len="med"/>
              <a:tailEnd type="none" w="med" len="med"/>
            </a:ln>
          </a:right>
        </a:tcBdr>
      </a:tcStyle>
    </a:band1V>
    <a:band2V>
      <a:tcStyle>
        <a:tcBdr>
          <a:left>
            <a:ln w="9525" cap="flat" cmpd="sng">
              <a:solidFill>
                <a:schemeClr val="accent4"/>
              </a:solidFill>
              <a:prstDash val="solid"/>
              <a:round/>
              <a:headEnd type="none" w="med" len="med"/>
              <a:tailEnd type="none" w="med" len="med"/>
            </a:ln>
          </a:left>
          <a:right>
            <a:ln w="9525" cap="flat" cmpd="sng">
              <a:solidFill>
                <a:schemeClr val="accent4"/>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med" len="med"/>
              <a:tailEnd type="none" w="med" len="med"/>
            </a:ln>
          </a:top>
        </a:tcBdr>
      </a:tcStyle>
    </a:lastRow>
    <a:firstRow>
      <a:tcTxStyle b="on" i="off">
        <a:font>
          <a:latin typeface="Arial"/>
          <a:ea typeface="Arial"/>
          <a:cs typeface="Arial"/>
        </a:font>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570" autoAdjust="0"/>
  </p:normalViewPr>
  <p:slideViewPr>
    <p:cSldViewPr snapToGrid="0">
      <p:cViewPr varScale="1">
        <p:scale>
          <a:sx n="69" d="100"/>
          <a:sy n="69" d="100"/>
        </p:scale>
        <p:origin x="11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2.fntdata"/><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3.fntdata"/><Relationship Id="rId13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3.fntdata"/><Relationship Id="rId129" Type="http://schemas.openxmlformats.org/officeDocument/2006/relationships/font" Target="fonts/font8.fntdata"/><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0.fntdata"/><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658" cy="49633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2" y="0"/>
            <a:ext cx="2945658" cy="496332"/>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17575" y="744537"/>
            <a:ext cx="4962525" cy="3722686"/>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582"/>
            <a:ext cx="2945658" cy="49633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15902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theuxreview.co.uk/service-design-discovery-beginners-guide/"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theuxreview.co.uk/wireframes-beginners-guide/" TargetMode="External"/><Relationship Id="rId4" Type="http://schemas.openxmlformats.org/officeDocument/2006/relationships/hyperlink" Target="http://theuxreview.co.uk/personas-the-beginners-guide/"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18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endParaRPr lang="en-GB" sz="1200" b="0" i="0" u="none" strike="noStrike" cap="none" dirty="0">
              <a:solidFill>
                <a:schemeClr val="dk1"/>
              </a:solidFill>
              <a:latin typeface="Calibri"/>
              <a:ea typeface="Calibri"/>
              <a:cs typeface="Calibri"/>
              <a:sym typeface="Calibri"/>
            </a:endParaRP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Talk</a:t>
            </a:r>
            <a:r>
              <a:rPr lang="en-GB" sz="1200" b="0" i="0" u="none" strike="noStrike" cap="none" baseline="0" dirty="0">
                <a:solidFill>
                  <a:schemeClr val="dk1"/>
                </a:solidFill>
                <a:latin typeface="Calibri"/>
                <a:ea typeface="Calibri"/>
                <a:cs typeface="Calibri"/>
                <a:sym typeface="Calibri"/>
              </a:rPr>
              <a:t> through the diagram included on the slide showing the hierarchy of CRVS strengthening activities, and where digitisation fits into this process.</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“Information capital”, or “digitisation, is one of the ways in which to support a CRVS vision and must be viewed as part of a wider ecosystem that helps the business (in this case, CRVS) achieve its vision and mission in the most effective way.</a:t>
            </a:r>
            <a:endParaRPr sz="1200" b="0" i="0" u="none" strike="noStrike" cap="none" dirty="0">
              <a:solidFill>
                <a:schemeClr val="dk1"/>
              </a:solidFill>
              <a:latin typeface="Calibri"/>
              <a:ea typeface="Calibri"/>
              <a:cs typeface="Calibri"/>
              <a:sym typeface="Calibri"/>
            </a:endParaRPr>
          </a:p>
        </p:txBody>
      </p:sp>
      <p:sp>
        <p:nvSpPr>
          <p:cNvPr id="231" name="Shape 231"/>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353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Shape 121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3" name="Shape 1213"/>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91666"/>
              <a:buFont typeface="Noto Sans Symbols"/>
              <a:buChar char="▪"/>
            </a:pPr>
            <a:r>
              <a:rPr lang="en-GB" sz="1200" b="0" i="0" u="none" strike="noStrike" cap="none">
                <a:solidFill>
                  <a:schemeClr val="dk1"/>
                </a:solidFill>
                <a:latin typeface="Calibri"/>
                <a:ea typeface="Calibri"/>
                <a:cs typeface="Calibri"/>
                <a:sym typeface="Calibri"/>
              </a:rPr>
              <a:t>Show participants the template available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highlight>
                <a:srgbClr val="FFFF00"/>
              </a:highlight>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14" name="Shape 1214"/>
          <p:cNvSpPr txBox="1">
            <a:spLocks noGrp="1"/>
          </p:cNvSpPr>
          <p:nvPr>
            <p:ph type="sldNum" idx="12"/>
          </p:nvPr>
        </p:nvSpPr>
        <p:spPr>
          <a:xfrm>
            <a:off x="3850442" y="9428582"/>
            <a:ext cx="2945658" cy="496332"/>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100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06276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Shape 1199"/>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r>
              <a:rPr lang="en-GB" b="1" dirty="0"/>
              <a:t>Facilitation Notes: </a:t>
            </a:r>
            <a:r>
              <a:rPr lang="en-GB" b="0" dirty="0"/>
              <a:t>**</a:t>
            </a:r>
            <a:r>
              <a:rPr lang="en-GB" b="1" u="sng" dirty="0"/>
              <a:t>INSERT</a:t>
            </a:r>
            <a:r>
              <a:rPr lang="en-GB" b="1" u="sng" baseline="0" dirty="0"/>
              <a:t> FLASH TOPIC AS APPROPRIATE FOR PARTICIPANTS**</a:t>
            </a:r>
            <a:endParaRPr b="1" dirty="0"/>
          </a:p>
        </p:txBody>
      </p:sp>
      <p:sp>
        <p:nvSpPr>
          <p:cNvPr id="1200" name="Shape 12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4770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Shape 1205"/>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GB" b="1" dirty="0"/>
              <a:t>Facilitation Notes: </a:t>
            </a:r>
            <a:r>
              <a:rPr lang="en-GB" b="0" dirty="0"/>
              <a:t>**</a:t>
            </a:r>
            <a:r>
              <a:rPr lang="en-GB" b="1" u="sng" dirty="0"/>
              <a:t>INSERT</a:t>
            </a:r>
            <a:r>
              <a:rPr lang="en-GB" b="1" u="sng" baseline="0" dirty="0"/>
              <a:t> FLASH TOPIC AS APPROPRIATE FOR PARTICIPANTS**</a:t>
            </a:r>
            <a:endParaRPr lang="en-GB" b="1" dirty="0"/>
          </a:p>
          <a:p>
            <a:pPr lvl="0">
              <a:spcBef>
                <a:spcPts val="0"/>
              </a:spcBef>
              <a:buNone/>
            </a:pPr>
            <a:endParaRPr dirty="0"/>
          </a:p>
        </p:txBody>
      </p:sp>
      <p:sp>
        <p:nvSpPr>
          <p:cNvPr id="1206" name="Shape 120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4969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GB" b="1" dirty="0"/>
              <a:t>Facilitation Notes: </a:t>
            </a:r>
            <a:r>
              <a:rPr lang="en-GB" b="0" dirty="0"/>
              <a:t>**</a:t>
            </a:r>
            <a:r>
              <a:rPr lang="en-GB" b="1" u="sng" dirty="0"/>
              <a:t>INSERT</a:t>
            </a:r>
            <a:r>
              <a:rPr lang="en-GB" b="1" u="sng" baseline="0" dirty="0"/>
              <a:t> FLASH TOPIC AS APPROPRIATE FOR PARTICIPANTS**</a:t>
            </a:r>
            <a:endParaRPr lang="en-GB" b="1" dirty="0"/>
          </a:p>
          <a:p>
            <a:pPr lvl="0">
              <a:spcBef>
                <a:spcPts val="0"/>
              </a:spcBef>
              <a:buNone/>
            </a:pPr>
            <a:endParaRPr dirty="0"/>
          </a:p>
        </p:txBody>
      </p:sp>
      <p:sp>
        <p:nvSpPr>
          <p:cNvPr id="1212" name="Shape 121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3130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Shape 1217"/>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GB" b="1" dirty="0"/>
              <a:t>Facilitation Notes: </a:t>
            </a:r>
            <a:r>
              <a:rPr lang="en-GB" b="0" dirty="0"/>
              <a:t>**</a:t>
            </a:r>
            <a:r>
              <a:rPr lang="en-GB" b="1" u="sng" dirty="0"/>
              <a:t>INSERT</a:t>
            </a:r>
            <a:r>
              <a:rPr lang="en-GB" b="1" u="sng" baseline="0" dirty="0"/>
              <a:t> FLASH TOPIC AS APPROPRIATE FOR PARTICIPANTS**</a:t>
            </a:r>
            <a:endParaRPr lang="en-GB" b="1" dirty="0"/>
          </a:p>
          <a:p>
            <a:pPr lvl="0">
              <a:spcBef>
                <a:spcPts val="0"/>
              </a:spcBef>
              <a:buNone/>
            </a:pPr>
            <a:endParaRPr dirty="0"/>
          </a:p>
        </p:txBody>
      </p:sp>
      <p:sp>
        <p:nvSpPr>
          <p:cNvPr id="1218" name="Shape 121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9208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Shape 1223"/>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GB" b="1" dirty="0"/>
              <a:t>Facilitation Notes: </a:t>
            </a:r>
            <a:r>
              <a:rPr lang="en-GB" b="0" dirty="0"/>
              <a:t>**</a:t>
            </a:r>
            <a:r>
              <a:rPr lang="en-GB" b="1" u="sng" dirty="0"/>
              <a:t>INSERT</a:t>
            </a:r>
            <a:r>
              <a:rPr lang="en-GB" b="1" u="sng" baseline="0" dirty="0"/>
              <a:t> FLASH TOPIC AS APPROPRIATE FOR PARTICIPANTS**</a:t>
            </a:r>
            <a:endParaRPr lang="en-GB" b="1" dirty="0"/>
          </a:p>
          <a:p>
            <a:pPr lvl="0">
              <a:spcBef>
                <a:spcPts val="0"/>
              </a:spcBef>
              <a:buNone/>
            </a:pPr>
            <a:endParaRPr dirty="0"/>
          </a:p>
        </p:txBody>
      </p:sp>
      <p:sp>
        <p:nvSpPr>
          <p:cNvPr id="1224" name="Shape 122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8862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43" name="Shape 124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78681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8" name="Shape 1248"/>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Ask a participant to navigate to the implementation planning section of the DGB. </a:t>
            </a:r>
          </a:p>
          <a:p>
            <a:pPr marL="171450" marR="0" lvl="0" indent="-171450" algn="l" rtl="0">
              <a:spcBef>
                <a:spcPts val="0"/>
              </a:spcBef>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Introduce each section of the implementation planning section.</a:t>
            </a:r>
          </a:p>
        </p:txBody>
      </p:sp>
      <p:sp>
        <p:nvSpPr>
          <p:cNvPr id="1249" name="Shape 1249"/>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107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2371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Instructions for facilitator:</a:t>
            </a:r>
          </a:p>
          <a:p>
            <a:pPr marL="0" marR="0" lvl="0" indent="0" algn="l" rtl="0">
              <a:spcBef>
                <a:spcPts val="0"/>
              </a:spcBef>
              <a:spcAft>
                <a:spcPts val="0"/>
              </a:spcAft>
              <a:buClr>
                <a:srgbClr val="454545"/>
              </a:buClr>
              <a:buSzPct val="25000"/>
              <a:buFont typeface="Calibri"/>
              <a:buNone/>
            </a:pPr>
            <a:r>
              <a:rPr lang="en-GB" sz="1200" b="0" i="0" u="none" strike="noStrike" cap="none" dirty="0">
                <a:solidFill>
                  <a:srgbClr val="454545"/>
                </a:solidFill>
                <a:highlight>
                  <a:srgbClr val="FFFFFF"/>
                </a:highlight>
                <a:latin typeface="Calibri"/>
                <a:ea typeface="Calibri"/>
                <a:cs typeface="Calibri"/>
                <a:sym typeface="Calibri"/>
              </a:rPr>
              <a:t>On completion of all activities in the Analysis and Design phase, it is important to take time to plan the next phase of activities, from system procurement through to the beginning of full system deployment. Conducting a comprehensive planning exercise mitigates the risk of schedule and cost overruns and a well-defined implementation plan provides a structured framework for ongoing project monitoring and reporting. This should be done within the context of the wider CRVS strategic plan to ensure that the project is not operating in isolation and any interdependencies are clearly acknowledged by all parties. The shift from analysis and design to implementation will also require you to revisit the PID and adjust the project team and governance to support the changing nature of the activities. You will also need to update the CRVS Business Case template to complete the costing sections related to Systems Development, Testing and Implementation.</a:t>
            </a:r>
          </a:p>
        </p:txBody>
      </p:sp>
      <p:sp>
        <p:nvSpPr>
          <p:cNvPr id="1327" name="Shape 1327"/>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108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4557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Wingdings" panose="05000000000000000000" pitchFamily="2" charset="2"/>
              <a:buNone/>
            </a:pPr>
            <a:r>
              <a:rPr lang="en-GB" b="1" dirty="0">
                <a:effectLst/>
              </a:rPr>
              <a:t>Activity:</a:t>
            </a:r>
          </a:p>
          <a:p>
            <a:pPr marL="0" marR="0" lvl="0" indent="76200" algn="l" rtl="0">
              <a:spcBef>
                <a:spcPts val="0"/>
              </a:spcBef>
              <a:buClr>
                <a:schemeClr val="dk1"/>
              </a:buClr>
              <a:buSzPct val="25000"/>
              <a:buFont typeface="Wingdings" panose="05000000000000000000" pitchFamily="2" charset="2"/>
              <a:buChar char="§"/>
            </a:pPr>
            <a:r>
              <a:rPr lang="en-GB" b="0" dirty="0">
                <a:effectLst/>
              </a:rPr>
              <a:t>Ask</a:t>
            </a:r>
            <a:r>
              <a:rPr lang="en-GB" b="0" baseline="0" dirty="0">
                <a:effectLst/>
              </a:rPr>
              <a:t> participants to work in country groups and to consider the 3 points included in the slide. </a:t>
            </a:r>
          </a:p>
          <a:p>
            <a:pPr marL="0" marR="0" lvl="0" indent="76200" algn="l" rtl="0">
              <a:spcBef>
                <a:spcPts val="0"/>
              </a:spcBef>
              <a:buClr>
                <a:schemeClr val="dk1"/>
              </a:buClr>
              <a:buSzPct val="25000"/>
              <a:buFont typeface="Wingdings" panose="05000000000000000000" pitchFamily="2" charset="2"/>
              <a:buChar char="§"/>
            </a:pPr>
            <a:r>
              <a:rPr lang="en-GB" b="0" baseline="0" dirty="0">
                <a:effectLst/>
              </a:rPr>
              <a:t>“components” refer to different areas of a CRVS Digitisation plan e.g. not just technology. How do you ensure that this technology is effectively implemented (legal and policy, change management, training, pilot etc.)</a:t>
            </a:r>
          </a:p>
          <a:p>
            <a:pPr marL="0" marR="0" lvl="0" indent="76200" algn="l" rtl="0">
              <a:spcBef>
                <a:spcPts val="0"/>
              </a:spcBef>
              <a:buClr>
                <a:schemeClr val="dk1"/>
              </a:buClr>
              <a:buSzPct val="25000"/>
              <a:buFont typeface="Wingdings" panose="05000000000000000000" pitchFamily="2" charset="2"/>
              <a:buChar char="§"/>
            </a:pPr>
            <a:r>
              <a:rPr lang="en-GB" b="0" baseline="0" dirty="0">
                <a:effectLst/>
              </a:rPr>
              <a:t>“key milestones” refer to the occurrence of events that have a major impact on the project e.g. change in legislation that removes the need for paper records, go-decision etc.</a:t>
            </a:r>
          </a:p>
          <a:p>
            <a:pPr marL="0" marR="0" lvl="0" indent="76200" algn="l" rtl="0">
              <a:spcBef>
                <a:spcPts val="0"/>
              </a:spcBef>
              <a:buClr>
                <a:schemeClr val="dk1"/>
              </a:buClr>
              <a:buSzPct val="25000"/>
              <a:buFont typeface="Wingdings" panose="05000000000000000000" pitchFamily="2" charset="2"/>
              <a:buChar char="§"/>
            </a:pPr>
            <a:r>
              <a:rPr lang="en-GB" b="0" baseline="0" dirty="0">
                <a:effectLst/>
              </a:rPr>
              <a:t>“key dependencies” refer to the activities that rely on another activity to take place e.g. infrastructure needs to be in place to deploy technology solution.</a:t>
            </a:r>
            <a:endParaRPr lang="en-GB" b="0" dirty="0">
              <a:effectLst/>
            </a:endParaRPr>
          </a:p>
          <a:p>
            <a:pPr marL="0" marR="0" lvl="0" indent="76200" algn="l" rtl="0">
              <a:spcBef>
                <a:spcPts val="0"/>
              </a:spcBef>
              <a:buClr>
                <a:schemeClr val="dk1"/>
              </a:buClr>
              <a:buSzPct val="25000"/>
              <a:buFont typeface="Wingdings" panose="05000000000000000000" pitchFamily="2" charset="2"/>
              <a:buChar char="§"/>
            </a:pPr>
            <a:r>
              <a:rPr lang="en-GB" dirty="0">
                <a:effectLst/>
              </a:rPr>
              <a:t>The scope of this plan should include implementation planning activities; procurement*; prototype development; design, build and test of the system. pilot deployment*; scale-up*; training*, change management* and operations*</a:t>
            </a:r>
            <a:endParaRPr sz="1200" b="0" i="0" u="none" strike="noStrike" cap="none" dirty="0">
              <a:solidFill>
                <a:schemeClr val="dk1"/>
              </a:solidFill>
              <a:latin typeface="Calibri"/>
              <a:ea typeface="Calibri"/>
              <a:cs typeface="Calibri"/>
              <a:sym typeface="Calibri"/>
            </a:endParaRPr>
          </a:p>
        </p:txBody>
      </p:sp>
      <p:sp>
        <p:nvSpPr>
          <p:cNvPr id="1334" name="Shape 133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786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dk1"/>
              </a:buClr>
              <a:buSzPct val="25000"/>
              <a:buFont typeface="Arial"/>
              <a:buNone/>
            </a:pPr>
            <a:r>
              <a:rPr lang="en-GB" sz="1200" b="1" i="0" u="none" strike="noStrike" cap="none" dirty="0">
                <a:solidFill>
                  <a:schemeClr val="dk1"/>
                </a:solidFill>
                <a:latin typeface="Calibri"/>
                <a:ea typeface="Calibri"/>
                <a:cs typeface="Calibri"/>
                <a:sym typeface="Calibri"/>
              </a:rPr>
              <a:t>Facilitation notes:</a:t>
            </a:r>
          </a:p>
          <a:p>
            <a:pPr marL="177800" marR="0" lvl="0" indent="-177800" algn="l" rtl="0">
              <a:lnSpc>
                <a:spcPct val="150000"/>
              </a:lnSpc>
              <a:spcBef>
                <a:spcPts val="0"/>
              </a:spcBef>
              <a:spcAft>
                <a:spcPts val="0"/>
              </a:spcAft>
              <a:buClr>
                <a:schemeClr val="dk1"/>
              </a:buClr>
              <a:buSzPct val="100000"/>
              <a:buFont typeface="Arial"/>
              <a:buChar char="•"/>
            </a:pPr>
            <a:r>
              <a:rPr lang="en-GB" sz="1200" b="0" i="0" u="none" strike="noStrike" cap="none" dirty="0">
                <a:solidFill>
                  <a:schemeClr val="dk1"/>
                </a:solidFill>
                <a:latin typeface="Calibri"/>
                <a:ea typeface="Calibri"/>
                <a:cs typeface="Calibri"/>
                <a:sym typeface="Calibri"/>
              </a:rPr>
              <a:t>If we want ICT to support achieve the</a:t>
            </a:r>
            <a:r>
              <a:rPr lang="en-GB" sz="1200" b="0" i="0" u="none" strike="noStrike" cap="none" baseline="0" dirty="0">
                <a:solidFill>
                  <a:schemeClr val="dk1"/>
                </a:solidFill>
                <a:latin typeface="Calibri"/>
                <a:ea typeface="Calibri"/>
                <a:cs typeface="Calibri"/>
                <a:sym typeface="Calibri"/>
              </a:rPr>
              <a:t> organisational vision and mission </a:t>
            </a:r>
            <a:r>
              <a:rPr lang="en-GB" sz="1200" b="0" i="0" u="none" strike="noStrike" cap="none" dirty="0">
                <a:solidFill>
                  <a:schemeClr val="dk1"/>
                </a:solidFill>
                <a:latin typeface="Calibri"/>
                <a:ea typeface="Calibri"/>
                <a:cs typeface="Calibri"/>
                <a:sym typeface="Calibri"/>
              </a:rPr>
              <a:t>…we should not start implementing anything until we have conducted proper planning and analysis</a:t>
            </a:r>
          </a:p>
          <a:p>
            <a:pPr marL="177800" marR="0" lvl="0" indent="-177800" algn="l" rtl="0">
              <a:lnSpc>
                <a:spcPct val="150000"/>
              </a:lnSpc>
              <a:spcBef>
                <a:spcPts val="0"/>
              </a:spcBef>
              <a:spcAft>
                <a:spcPts val="0"/>
              </a:spcAft>
              <a:buClr>
                <a:schemeClr val="dk1"/>
              </a:buClr>
              <a:buSzPct val="100000"/>
              <a:buFont typeface="Arial"/>
              <a:buChar char="•"/>
            </a:pPr>
            <a:r>
              <a:rPr lang="en-GB" sz="1200" b="0" i="0" u="none" strike="noStrike" cap="none" dirty="0">
                <a:solidFill>
                  <a:schemeClr val="dk1"/>
                </a:solidFill>
                <a:latin typeface="Calibri"/>
                <a:ea typeface="Calibri"/>
                <a:cs typeface="Calibri"/>
                <a:sym typeface="Calibri"/>
              </a:rPr>
              <a:t>For example, we should not develop</a:t>
            </a:r>
            <a:r>
              <a:rPr lang="en-GB" sz="1200" b="0" i="0" u="none" strike="noStrike" cap="none" baseline="0" dirty="0">
                <a:solidFill>
                  <a:schemeClr val="dk1"/>
                </a:solidFill>
                <a:latin typeface="Calibri"/>
                <a:ea typeface="Calibri"/>
                <a:cs typeface="Calibri"/>
                <a:sym typeface="Calibri"/>
              </a:rPr>
              <a:t> a</a:t>
            </a:r>
            <a:r>
              <a:rPr lang="en-GB" sz="1200" b="0" i="0" u="none" strike="noStrike" cap="none" dirty="0">
                <a:solidFill>
                  <a:schemeClr val="dk1"/>
                </a:solidFill>
                <a:latin typeface="Calibri"/>
                <a:ea typeface="Calibri"/>
                <a:cs typeface="Calibri"/>
                <a:sym typeface="Calibri"/>
              </a:rPr>
              <a:t> birth registration solution without first understanding how this fits within the holistic view of CRVS, including all other life events and the provision of vital statistics.</a:t>
            </a:r>
          </a:p>
          <a:p>
            <a:pPr marL="177800" marR="0" lvl="0" indent="-177800" algn="l" rtl="0">
              <a:lnSpc>
                <a:spcPct val="150000"/>
              </a:lnSpc>
              <a:spcBef>
                <a:spcPts val="0"/>
              </a:spcBef>
              <a:spcAft>
                <a:spcPts val="0"/>
              </a:spcAft>
              <a:buClr>
                <a:schemeClr val="dk1"/>
              </a:buClr>
              <a:buSzPct val="100000"/>
              <a:buFont typeface="Arial"/>
              <a:buChar char="•"/>
            </a:pPr>
            <a:r>
              <a:rPr lang="en-GB" sz="1200" b="0" i="0" u="none" strike="noStrike" cap="none" dirty="0">
                <a:solidFill>
                  <a:schemeClr val="dk1"/>
                </a:solidFill>
                <a:latin typeface="Calibri"/>
                <a:ea typeface="Calibri"/>
                <a:cs typeface="Calibri"/>
                <a:sym typeface="Calibri"/>
              </a:rPr>
              <a:t>So how do we conduct such planning and analysis? …</a:t>
            </a:r>
          </a:p>
        </p:txBody>
      </p:sp>
      <p:sp>
        <p:nvSpPr>
          <p:cNvPr id="240" name="Shape 240"/>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91749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This</a:t>
            </a:r>
            <a:r>
              <a:rPr lang="en-GB" sz="1200" b="0" i="0" u="none" strike="noStrike" cap="none" baseline="0" dirty="0">
                <a:solidFill>
                  <a:schemeClr val="dk1"/>
                </a:solidFill>
                <a:latin typeface="Calibri"/>
                <a:ea typeface="Calibri"/>
                <a:cs typeface="Calibri"/>
                <a:sym typeface="Calibri"/>
              </a:rPr>
              <a:t> exercise will only be successful if people in the room are willing to share their procurement experiences. It would be useful to share a procurement experience that you have / “classic” procurement case that highlights common experiences such as vendor lock-in, not getting what is required etc.</a:t>
            </a:r>
          </a:p>
          <a:p>
            <a:pPr marL="0" marR="0" lvl="0" indent="0" algn="l" rtl="0">
              <a:spcBef>
                <a:spcPts val="0"/>
              </a:spcBef>
              <a:buClr>
                <a:schemeClr val="dk1"/>
              </a:buClr>
              <a:buSzPct val="25000"/>
              <a:buFont typeface="Calibri"/>
              <a:buNone/>
            </a:pPr>
            <a:endParaRPr lang="en-GB"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GB" sz="1200" b="1" i="0" u="none" strike="noStrike" cap="none" baseline="0" dirty="0">
                <a:solidFill>
                  <a:schemeClr val="dk1"/>
                </a:solidFill>
                <a:latin typeface="Calibri"/>
                <a:ea typeface="Calibri"/>
                <a:cs typeface="Calibri"/>
                <a:sym typeface="Calibri"/>
              </a:rPr>
              <a:t>Activity: </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In mixed groups, discuss the questions included on the slide</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Come back together as a full group and discuss key take-</a:t>
            </a:r>
            <a:r>
              <a:rPr lang="en-GB" sz="1200" b="0" i="0" u="none" strike="noStrike" cap="none" baseline="0" dirty="0" err="1">
                <a:solidFill>
                  <a:schemeClr val="dk1"/>
                </a:solidFill>
                <a:latin typeface="Calibri"/>
                <a:ea typeface="Calibri"/>
                <a:cs typeface="Calibri"/>
                <a:sym typeface="Calibri"/>
              </a:rPr>
              <a:t>aways</a:t>
            </a:r>
            <a:r>
              <a:rPr lang="en-GB" sz="1200" b="0" i="0" u="none" strike="noStrike" cap="none" baseline="0"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GB" sz="1200" b="1"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334" name="Shape 133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156428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Talk</a:t>
            </a:r>
            <a:r>
              <a:rPr lang="en-GB" sz="1200" b="0" i="0" u="none" strike="noStrike" cap="none" baseline="0" dirty="0">
                <a:solidFill>
                  <a:schemeClr val="dk1"/>
                </a:solidFill>
                <a:latin typeface="Calibri"/>
                <a:ea typeface="Calibri"/>
                <a:cs typeface="Calibri"/>
                <a:sym typeface="Calibri"/>
              </a:rPr>
              <a:t> through and discuss the contract top-tips </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Are there any additional ones from participants?</a:t>
            </a:r>
            <a:endParaRPr lang="en-GB" sz="1200" b="0" i="0" u="none" strike="noStrike" cap="none" dirty="0">
              <a:solidFill>
                <a:schemeClr val="dk1"/>
              </a:solidFill>
              <a:latin typeface="Calibri"/>
              <a:ea typeface="Calibri"/>
              <a:cs typeface="Calibri"/>
              <a:sym typeface="Calibri"/>
            </a:endParaRPr>
          </a:p>
        </p:txBody>
      </p:sp>
      <p:sp>
        <p:nvSpPr>
          <p:cNvPr id="1334" name="Shape 133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806648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1" name="Shape 1341"/>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Technology alone is not enough to bring about a</a:t>
            </a:r>
            <a:r>
              <a:rPr lang="en-GB" sz="1200" b="0" i="0" u="none" strike="noStrike" cap="none" baseline="0" dirty="0">
                <a:solidFill>
                  <a:schemeClr val="dk1"/>
                </a:solidFill>
                <a:latin typeface="Calibri"/>
                <a:ea typeface="Calibri"/>
                <a:cs typeface="Calibri"/>
                <a:sym typeface="Calibri"/>
              </a:rPr>
              <a:t> lasting improvement of CRVS. You need to take an integrated approach to your programme:</a:t>
            </a:r>
            <a:endParaRPr lang="en-GB" sz="1200" b="0" i="0" u="none" strike="noStrike" cap="none" dirty="0">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Why is this important?</a:t>
            </a:r>
          </a:p>
          <a:p>
            <a:pPr marL="0" marR="0" lvl="0" indent="76200" algn="l" rtl="0">
              <a:spcBef>
                <a:spcPts val="0"/>
              </a:spcBef>
              <a:spcAft>
                <a:spcPts val="0"/>
              </a:spcAft>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What should you consider?</a:t>
            </a:r>
          </a:p>
          <a:p>
            <a:pPr marL="0" marR="0" lvl="0" indent="76200" algn="l" rtl="0">
              <a:spcBef>
                <a:spcPts val="0"/>
              </a:spcBef>
              <a:spcAft>
                <a:spcPts val="0"/>
              </a:spcAft>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Explain</a:t>
            </a:r>
            <a:r>
              <a:rPr lang="en-GB" sz="1200" b="0" i="0" u="none" strike="noStrike" cap="none" baseline="0" dirty="0">
                <a:solidFill>
                  <a:schemeClr val="dk1"/>
                </a:solidFill>
                <a:latin typeface="Calibri"/>
                <a:ea typeface="Calibri"/>
                <a:cs typeface="Calibri"/>
                <a:sym typeface="Calibri"/>
              </a:rPr>
              <a:t> each component of the integrated birth registration model as developed by Plan International. This approach goes for the whole of CRVS.</a:t>
            </a: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342" name="Shape 1342"/>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112</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180295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Wingdings" panose="05000000000000000000" pitchFamily="2" charset="2"/>
              <a:buNone/>
            </a:pPr>
            <a:r>
              <a:rPr lang="en-GB" sz="1200" b="1" i="0" u="none" strike="noStrike" cap="none" dirty="0">
                <a:solidFill>
                  <a:schemeClr val="dk1"/>
                </a:solidFill>
                <a:latin typeface="Calibri"/>
                <a:ea typeface="Calibri"/>
                <a:cs typeface="Calibri"/>
                <a:sym typeface="Calibri"/>
              </a:rPr>
              <a:t>Purpose:</a:t>
            </a:r>
            <a:r>
              <a:rPr lang="en-GB" sz="1200" b="1" i="0" u="none" strike="noStrike" cap="none" baseline="0" dirty="0">
                <a:solidFill>
                  <a:schemeClr val="dk1"/>
                </a:solidFill>
                <a:latin typeface="Calibri"/>
                <a:ea typeface="Calibri"/>
                <a:cs typeface="Calibri"/>
                <a:sym typeface="Calibri"/>
              </a:rPr>
              <a:t> </a:t>
            </a:r>
            <a:r>
              <a:rPr lang="en-GB" sz="1200" b="0" i="0" u="none" strike="noStrike" cap="none" baseline="0" dirty="0">
                <a:solidFill>
                  <a:schemeClr val="dk1"/>
                </a:solidFill>
                <a:latin typeface="Calibri"/>
                <a:ea typeface="Calibri"/>
                <a:cs typeface="Calibri"/>
                <a:sym typeface="Calibri"/>
              </a:rPr>
              <a:t>allow participants to consider the different challenges in each of the implementation areas identified in the guidebook. </a:t>
            </a:r>
          </a:p>
          <a:p>
            <a:pPr marL="0" marR="0" lvl="0" indent="0" algn="l" rtl="0">
              <a:spcBef>
                <a:spcPts val="0"/>
              </a:spcBef>
              <a:buClr>
                <a:schemeClr val="dk1"/>
              </a:buClr>
              <a:buSzPct val="25000"/>
              <a:buFont typeface="Wingdings" panose="05000000000000000000" pitchFamily="2" charset="2"/>
              <a:buNone/>
            </a:pPr>
            <a:r>
              <a:rPr lang="en-GB" sz="1200" b="1" i="0" u="none" strike="noStrike" cap="none" baseline="0" dirty="0">
                <a:solidFill>
                  <a:schemeClr val="dk1"/>
                </a:solidFill>
                <a:latin typeface="Calibri"/>
                <a:ea typeface="Calibri"/>
                <a:cs typeface="Calibri"/>
                <a:sym typeface="Calibri"/>
              </a:rPr>
              <a:t>Activity:</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Split participants into mixed groups, with enough groups to cover: training, change management, testing, operations.</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Get each group to answer the questions included on the slide.</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baseline="0" dirty="0">
                <a:solidFill>
                  <a:schemeClr val="dk1"/>
                </a:solidFill>
                <a:latin typeface="Calibri"/>
                <a:ea typeface="Calibri"/>
                <a:cs typeface="Calibri"/>
                <a:sym typeface="Calibri"/>
              </a:rPr>
              <a:t>After presentation facilitate a discussion to ensure that common challenges and solutions can be discussed.</a:t>
            </a:r>
            <a:endParaRPr sz="1200" b="0" i="0" u="none" strike="noStrike" cap="none" dirty="0">
              <a:solidFill>
                <a:schemeClr val="dk1"/>
              </a:solidFill>
              <a:latin typeface="Calibri"/>
              <a:ea typeface="Calibri"/>
              <a:cs typeface="Calibri"/>
              <a:sym typeface="Calibri"/>
            </a:endParaRPr>
          </a:p>
        </p:txBody>
      </p:sp>
      <p:sp>
        <p:nvSpPr>
          <p:cNvPr id="1334" name="Shape 133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666827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Shape 1363"/>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Discussion:</a:t>
            </a:r>
          </a:p>
          <a:p>
            <a:pPr marL="0" marR="0" lvl="0" indent="0" algn="l" rtl="0">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Ask participants again about why a business case is required for CRVS digitisation, and what should feature in a business case (text below is as per day one).</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CRVS is often not prioritised.</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 Business Case will help:</a:t>
            </a:r>
          </a:p>
          <a:p>
            <a:pPr marL="171450" marR="0" lvl="0" indent="-171450" algn="l" rtl="0">
              <a:lnSpc>
                <a:spcPct val="100000"/>
              </a:lnSpc>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Explain how technology can be a cost-effective means to improve CRVS systems and processes.</a:t>
            </a:r>
          </a:p>
          <a:p>
            <a:pPr marL="171450" marR="0" lvl="0" indent="-171450" algn="l" rtl="0">
              <a:lnSpc>
                <a:spcPct val="100000"/>
              </a:lnSpc>
              <a:spcBef>
                <a:spcPts val="0"/>
              </a:spcBef>
              <a:spcAft>
                <a:spcPts val="0"/>
              </a:spcAft>
              <a:buClr>
                <a:schemeClr val="dk1"/>
              </a:buClr>
              <a:buSzPct val="25000"/>
              <a:buFont typeface="Calibri"/>
              <a:buChar char="-"/>
            </a:pPr>
            <a:r>
              <a:rPr lang="en-GB" sz="1800" b="0" i="0" u="none" strike="noStrike" cap="none" dirty="0">
                <a:solidFill>
                  <a:schemeClr val="dk1"/>
                </a:solidFill>
                <a:latin typeface="Calibri"/>
                <a:ea typeface="Calibri"/>
                <a:cs typeface="Calibri"/>
                <a:sym typeface="Calibri"/>
              </a:rPr>
              <a:t>Should be used to:</a:t>
            </a:r>
          </a:p>
          <a:p>
            <a:pPr marL="914400" marR="0" lvl="1" indent="-381000" algn="l" rtl="0">
              <a:lnSpc>
                <a:spcPct val="100000"/>
              </a:lnSpc>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Indicate the expected benefits of CRVS digitisation</a:t>
            </a:r>
          </a:p>
          <a:p>
            <a:pPr marL="914400" marR="0" lvl="1" indent="-381000" algn="l" rtl="0">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Get buy-in from key stakeholders</a:t>
            </a:r>
          </a:p>
          <a:p>
            <a:pPr marL="914400" marR="0" lvl="1" indent="-381000" algn="l" rtl="0">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Justify the technology investment costs</a:t>
            </a:r>
          </a:p>
          <a:p>
            <a:pPr marL="914400" marR="0" lvl="1" indent="-381000" algn="l" rtl="0">
              <a:spcBef>
                <a:spcPts val="0"/>
              </a:spcBef>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Raise funds for project implementation</a:t>
            </a:r>
          </a:p>
        </p:txBody>
      </p:sp>
      <p:sp>
        <p:nvSpPr>
          <p:cNvPr id="1364" name="Shape 136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973630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Shape 137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1" name="Shape 1371"/>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Review the items gathered on the “Business Case” poster throughout the week.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In country teams :what would be the value of universal civil registration for the National Identification Office?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 response could be: that everyone could have a national identification number from birth.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Make sure the group comes up with ideas for all the categories included in the business case template. Ask questions to give them ideas if no new ideas are coming. Make sure the group understands that the benefit of this exercise is to have a list of added value or benefits to present to for example the Ministry of Finance of why investment in CRVS Digitisation is so important.</a:t>
            </a:r>
          </a:p>
        </p:txBody>
      </p:sp>
      <p:sp>
        <p:nvSpPr>
          <p:cNvPr id="1372" name="Shape 1372"/>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4714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Shape 137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0" name="Shape 1380"/>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r>
              <a:rPr lang="en-GB" sz="1200" b="1" i="0" u="none" strike="noStrike" cap="none" baseline="0" dirty="0">
                <a:solidFill>
                  <a:schemeClr val="dk1"/>
                </a:solidFill>
                <a:latin typeface="Calibri"/>
                <a:ea typeface="Calibri"/>
                <a:cs typeface="Calibri"/>
                <a:sym typeface="Calibri"/>
              </a:rPr>
              <a:t> **UPDATE BASED ON WHERE PARTICIPANT COUNTRIES ARE AT AND WHAT IS RELEVANT**</a:t>
            </a:r>
            <a:endParaRPr sz="1200" b="1" i="0" u="none" strike="noStrike" cap="none" dirty="0">
              <a:solidFill>
                <a:schemeClr val="dk1"/>
              </a:solidFill>
              <a:latin typeface="Calibri"/>
              <a:ea typeface="Calibri"/>
              <a:cs typeface="Calibri"/>
              <a:sym typeface="Calibri"/>
            </a:endParaRPr>
          </a:p>
        </p:txBody>
      </p:sp>
      <p:sp>
        <p:nvSpPr>
          <p:cNvPr id="1381" name="Shape 1381"/>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116</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77129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7" name="Shape 1387"/>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Show participants the online CRVS training available through the World Bank and encourage them to complete the full course. </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Highlight the CRVS digitisation module, developed based on the CRVS DGB. </a:t>
            </a:r>
          </a:p>
        </p:txBody>
      </p:sp>
      <p:sp>
        <p:nvSpPr>
          <p:cNvPr id="1388" name="Shape 138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117</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75092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3" name="Shape 1393"/>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94" name="Shape 1394"/>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069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GB" b="1" dirty="0"/>
              <a:t>Facilitation notes:</a:t>
            </a:r>
          </a:p>
          <a:p>
            <a:pPr marL="0" marR="0" lvl="0" indent="0" algn="l" rtl="0">
              <a:spcBef>
                <a:spcPts val="0"/>
              </a:spcBef>
              <a:buClr>
                <a:schemeClr val="dk1"/>
              </a:buClr>
              <a:buSzPct val="25000"/>
              <a:buFont typeface="Arial"/>
              <a:buNone/>
            </a:pPr>
            <a:r>
              <a:rPr lang="en-GB" dirty="0"/>
              <a:t>CRVS Digitisation should respond to business need and requirements. In this case, the “business” is CRVS. As such,</a:t>
            </a:r>
            <a:r>
              <a:rPr lang="en-GB" baseline="0" dirty="0"/>
              <a:t> you can see from this hierarchy that:</a:t>
            </a:r>
          </a:p>
          <a:p>
            <a:pPr marL="0" marR="0" lvl="0" indent="76200" algn="l" rtl="0">
              <a:spcBef>
                <a:spcPts val="0"/>
              </a:spcBef>
              <a:buClr>
                <a:schemeClr val="dk1"/>
              </a:buClr>
              <a:buSzPct val="25000"/>
              <a:buFont typeface="Wingdings" panose="05000000000000000000" pitchFamily="2" charset="2"/>
              <a:buChar char="§"/>
            </a:pPr>
            <a:r>
              <a:rPr lang="en-GB" baseline="0" dirty="0"/>
              <a:t>You must be driven by what the business does, who is involved it, and what their strategy and aims are. </a:t>
            </a:r>
          </a:p>
          <a:p>
            <a:pPr marL="0" marR="0" lvl="0" indent="76200" algn="l" rtl="0">
              <a:spcBef>
                <a:spcPts val="0"/>
              </a:spcBef>
              <a:buClr>
                <a:schemeClr val="dk1"/>
              </a:buClr>
              <a:buSzPct val="25000"/>
              <a:buFont typeface="Wingdings" panose="05000000000000000000" pitchFamily="2" charset="2"/>
              <a:buChar char="§"/>
            </a:pPr>
            <a:r>
              <a:rPr lang="en-GB" baseline="0" dirty="0"/>
              <a:t>Based on this, you will identify what services are offered to help achieve these strategic aims. </a:t>
            </a:r>
          </a:p>
          <a:p>
            <a:pPr marL="0" marR="0" lvl="0" indent="76200" algn="l" rtl="0">
              <a:spcBef>
                <a:spcPts val="0"/>
              </a:spcBef>
              <a:buClr>
                <a:schemeClr val="dk1"/>
              </a:buClr>
              <a:buSzPct val="25000"/>
              <a:buFont typeface="Wingdings" panose="05000000000000000000" pitchFamily="2" charset="2"/>
              <a:buChar char="§"/>
            </a:pPr>
            <a:r>
              <a:rPr lang="en-GB" baseline="0" dirty="0"/>
              <a:t>You will then consider how to support these processes, and what information/application systems are required. </a:t>
            </a:r>
          </a:p>
          <a:p>
            <a:pPr marL="0" marR="0" lvl="0" indent="76200" algn="l" rtl="0">
              <a:spcBef>
                <a:spcPts val="0"/>
              </a:spcBef>
              <a:buClr>
                <a:schemeClr val="dk1"/>
              </a:buClr>
              <a:buSzPct val="25000"/>
              <a:buFont typeface="Wingdings" panose="05000000000000000000" pitchFamily="2" charset="2"/>
              <a:buChar char="§"/>
            </a:pPr>
            <a:r>
              <a:rPr lang="en-GB" baseline="0" dirty="0"/>
              <a:t>ONLY then do you consider what technology to use to do this…</a:t>
            </a:r>
          </a:p>
          <a:p>
            <a:pPr marL="0" marR="0" lvl="0" indent="0" algn="l" rtl="0">
              <a:spcBef>
                <a:spcPts val="0"/>
              </a:spcBef>
              <a:buClr>
                <a:schemeClr val="dk1"/>
              </a:buClr>
              <a:buSzPct val="25000"/>
              <a:buFont typeface="Wingdings" panose="05000000000000000000" pitchFamily="2" charset="2"/>
              <a:buNone/>
            </a:pPr>
            <a:endParaRPr lang="en-GB" dirty="0"/>
          </a:p>
          <a:p>
            <a:pPr marL="0" marR="0" lvl="0" indent="0" algn="l" rtl="0">
              <a:spcBef>
                <a:spcPts val="0"/>
              </a:spcBef>
              <a:buClr>
                <a:schemeClr val="dk1"/>
              </a:buClr>
              <a:buSzPct val="25000"/>
              <a:buFont typeface="Arial"/>
              <a:buNone/>
            </a:pPr>
            <a:r>
              <a:rPr lang="en-GB" dirty="0"/>
              <a:t>Before moving on to the next slide, ask participants why they think ICT projects fail:</a:t>
            </a:r>
          </a:p>
        </p:txBody>
      </p:sp>
      <p:sp>
        <p:nvSpPr>
          <p:cNvPr id="249" name="Shape 249"/>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101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dk1"/>
              </a:buClr>
              <a:buSzPct val="25000"/>
              <a:buFont typeface="Arial"/>
              <a:buNone/>
            </a:pPr>
            <a:r>
              <a:rPr lang="en-GB" sz="1200" b="1" i="0" u="none" strike="noStrike" cap="none" dirty="0">
                <a:solidFill>
                  <a:schemeClr val="dk1"/>
                </a:solidFill>
                <a:latin typeface="Calibri"/>
                <a:ea typeface="Calibri"/>
                <a:cs typeface="Calibri"/>
                <a:sym typeface="Calibri"/>
              </a:rPr>
              <a:t>Facilitation notes:</a:t>
            </a:r>
          </a:p>
          <a:p>
            <a:pPr marL="0" marR="0" lvl="0" indent="76200" algn="l" rtl="0">
              <a:lnSpc>
                <a:spcPct val="150000"/>
              </a:lnSpc>
              <a:spcBef>
                <a:spcPts val="0"/>
              </a:spcBef>
              <a:spcAft>
                <a:spcPts val="0"/>
              </a:spcAft>
              <a:buClr>
                <a:schemeClr val="dk1"/>
              </a:buClr>
              <a:buSzPct val="100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Poor project governance and vague objectives can be disastrous. Particularly in the case of CRVS, which is inter-disciplinary, this leads to a lack of consensus about what the project is trying to achieve. This risks leading to misunderstanding and disappointment later in the implementation.</a:t>
            </a:r>
          </a:p>
          <a:p>
            <a:pPr marL="0" marR="0" lvl="0" indent="76200" algn="l" rtl="0">
              <a:lnSpc>
                <a:spcPct val="150000"/>
              </a:lnSpc>
              <a:spcBef>
                <a:spcPts val="0"/>
              </a:spcBef>
              <a:spcAft>
                <a:spcPts val="0"/>
              </a:spcAft>
              <a:buClr>
                <a:schemeClr val="dk1"/>
              </a:buClr>
              <a:buSzPct val="25000"/>
              <a:buFont typeface="Wingdings" panose="05000000000000000000" pitchFamily="2" charset="2"/>
              <a:buChar char="§"/>
            </a:pPr>
            <a:endParaRPr sz="1200" b="0" i="0" u="none" strike="noStrike" cap="none" dirty="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ct val="100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Unclear system requirements – writing good system requirements is difficult - if system requirements are not clear then much time and money will be lost in designing and then redesigning ICT solutions</a:t>
            </a:r>
          </a:p>
          <a:p>
            <a:pPr marL="0" marR="0" lvl="0" indent="76200" algn="l" rtl="0">
              <a:lnSpc>
                <a:spcPct val="150000"/>
              </a:lnSpc>
              <a:spcBef>
                <a:spcPts val="0"/>
              </a:spcBef>
              <a:spcAft>
                <a:spcPts val="0"/>
              </a:spcAft>
              <a:buClr>
                <a:schemeClr val="dk1"/>
              </a:buClr>
              <a:buSzPct val="25000"/>
              <a:buFont typeface="Wingdings" panose="05000000000000000000" pitchFamily="2" charset="2"/>
              <a:buChar char="§"/>
            </a:pPr>
            <a:endParaRPr sz="1200" b="0" i="0" u="none" strike="noStrike" cap="none" dirty="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ct val="100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Inappropriate use of technology – this may happen if the technology is selected before understanding what the solution must do, typically referred to as “a technology solution looking for a problem”. For example, selecting a software which is high performing but requires a level of infrastructure which is not widespread in-country.   </a:t>
            </a:r>
          </a:p>
          <a:p>
            <a:pPr marL="0" marR="0" lvl="0" indent="76200" algn="l" rtl="0">
              <a:lnSpc>
                <a:spcPct val="150000"/>
              </a:lnSpc>
              <a:spcBef>
                <a:spcPts val="0"/>
              </a:spcBef>
              <a:spcAft>
                <a:spcPts val="0"/>
              </a:spcAft>
              <a:buClr>
                <a:schemeClr val="dk1"/>
              </a:buClr>
              <a:buSzPct val="25000"/>
              <a:buFont typeface="Wingdings" panose="05000000000000000000" pitchFamily="2" charset="2"/>
              <a:buChar char="§"/>
            </a:pPr>
            <a:endParaRPr sz="1200" b="0" i="0" u="none" strike="noStrike" cap="none" dirty="0">
              <a:solidFill>
                <a:schemeClr val="dk1"/>
              </a:solidFill>
              <a:latin typeface="Calibri"/>
              <a:ea typeface="Calibri"/>
              <a:cs typeface="Calibri"/>
              <a:sym typeface="Calibri"/>
            </a:endParaRPr>
          </a:p>
          <a:p>
            <a:pPr marL="0" marR="0" lvl="0" indent="76200" algn="l" rtl="0">
              <a:lnSpc>
                <a:spcPct val="150000"/>
              </a:lnSpc>
              <a:spcBef>
                <a:spcPts val="0"/>
              </a:spcBef>
              <a:buClr>
                <a:schemeClr val="dk1"/>
              </a:buClr>
              <a:buSzPct val="100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Inadequate skills and resources – if we don’t have the right expertise in the right numbers, then the end-product will reflect the quality of the skills and resources available. </a:t>
            </a:r>
          </a:p>
        </p:txBody>
      </p:sp>
      <p:sp>
        <p:nvSpPr>
          <p:cNvPr id="257" name="Shape 257"/>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016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GB" sz="1200" b="1" i="0" u="none" strike="noStrike" cap="none" dirty="0">
              <a:solidFill>
                <a:schemeClr val="dk1"/>
              </a:solidFill>
              <a:latin typeface="Calibri"/>
              <a:ea typeface="Calibri"/>
              <a:cs typeface="Calibri"/>
              <a:sym typeface="Calibri"/>
            </a:endParaRPr>
          </a:p>
        </p:txBody>
      </p:sp>
      <p:sp>
        <p:nvSpPr>
          <p:cNvPr id="265" name="Shape 265"/>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84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228600" marR="0" lvl="0" indent="-228600" algn="l" rtl="0">
              <a:spcBef>
                <a:spcPts val="0"/>
              </a:spcBef>
              <a:buClr>
                <a:schemeClr val="dk1"/>
              </a:buClr>
              <a:buSzPct val="25000"/>
              <a:buFont typeface="Calibri"/>
              <a:buAutoNum type="arabicPeriod"/>
            </a:pPr>
            <a:r>
              <a:rPr lang="en-GB" b="1" dirty="0">
                <a:effectLst/>
              </a:rPr>
              <a:t>ICT</a:t>
            </a:r>
            <a:r>
              <a:rPr lang="en-GB" b="1" baseline="0" dirty="0">
                <a:effectLst/>
              </a:rPr>
              <a:t> as enabler: </a:t>
            </a:r>
            <a:r>
              <a:rPr lang="en-GB" dirty="0">
                <a:effectLst/>
              </a:rPr>
              <a:t>ICT solutions must be seen as enablers and directly support the business functions of CRVS. The alignment of ICT to business need is at the core of Enterprise Architecture methodologies and this Guidebook takes inspiration from such approaches, presenting them in a simplified and easy-to-use format. For effective enablement of CRVS, ICT solutions and technology choices must be appropriate for the country context and based on a thorough analysis of existing systems and infrastructure, </a:t>
            </a:r>
            <a:r>
              <a:rPr lang="en-GB" dirty="0" err="1">
                <a:effectLst/>
              </a:rPr>
              <a:t>eGov</a:t>
            </a:r>
            <a:r>
              <a:rPr lang="en-GB" dirty="0">
                <a:effectLst/>
              </a:rPr>
              <a:t> policies, CRVS processes, human capacity and operational procedures.</a:t>
            </a:r>
          </a:p>
          <a:p>
            <a:pPr marL="228600" marR="0" lvl="0" indent="-228600" algn="l" rtl="0">
              <a:spcBef>
                <a:spcPts val="0"/>
              </a:spcBef>
              <a:buClr>
                <a:schemeClr val="dk1"/>
              </a:buClr>
              <a:buSzPct val="25000"/>
              <a:buFont typeface="Calibri"/>
              <a:buAutoNum type="arabicPeriod"/>
            </a:pPr>
            <a:endParaRPr lang="en-GB" dirty="0">
              <a:effectLst/>
            </a:endParaRPr>
          </a:p>
          <a:p>
            <a:pPr marL="228600" marR="0" lvl="0" indent="-228600" algn="l" rtl="0">
              <a:spcBef>
                <a:spcPts val="0"/>
              </a:spcBef>
              <a:buClr>
                <a:schemeClr val="dk1"/>
              </a:buClr>
              <a:buSzPct val="25000"/>
              <a:buFont typeface="Calibri"/>
              <a:buAutoNum type="arabicPeriod"/>
            </a:pPr>
            <a:r>
              <a:rPr lang="en-GB" b="1" dirty="0">
                <a:effectLst/>
              </a:rPr>
              <a:t>Smart Implementation planning: </a:t>
            </a:r>
            <a:r>
              <a:rPr lang="en-GB" dirty="0">
                <a:effectLst/>
              </a:rPr>
              <a:t>CRVS systems must be implemented and deployed in a manner which takes into account the realities of existing CRVS capacity. Where there is a significant gap between current CRVS capabilities and the desired future state, it will be necessary to create an implementation roadmap, such that the scope and timing of change is realistic and manageable. From a technology perspective this means that initial software releases should focus on less complex functionality to build confidence in the systems and that sufficient allowance is made for feedback on system requirements through prototyping, thorough field testing and piloting. In terms of the roles and responsibilities of system users, there will likely be initial resistance to change, so change management activities must be defined that encourage system use and progressively build acceptance of the system through positive communication of system benefits for users and beneficiaries.</a:t>
            </a:r>
          </a:p>
          <a:p>
            <a:pPr marL="228600" marR="0" lvl="0" indent="-228600" algn="l" rtl="0">
              <a:spcBef>
                <a:spcPts val="0"/>
              </a:spcBef>
              <a:buClr>
                <a:schemeClr val="dk1"/>
              </a:buClr>
              <a:buSzPct val="25000"/>
              <a:buFont typeface="Calibri"/>
              <a:buAutoNum type="arabicPeriod"/>
            </a:pPr>
            <a:endParaRPr lang="en-GB" b="1" dirty="0">
              <a:effectLst/>
            </a:endParaRPr>
          </a:p>
          <a:p>
            <a:pPr marL="228600" marR="0" lvl="0" indent="-228600" algn="l" rtl="0">
              <a:spcBef>
                <a:spcPts val="0"/>
              </a:spcBef>
              <a:buClr>
                <a:schemeClr val="dk1"/>
              </a:buClr>
              <a:buSzPct val="25000"/>
              <a:buFont typeface="Calibri"/>
              <a:buAutoNum type="arabicPeriod"/>
            </a:pPr>
            <a:r>
              <a:rPr lang="en-GB" b="1" dirty="0">
                <a:effectLst/>
              </a:rPr>
              <a:t>Strong project governance: </a:t>
            </a:r>
            <a:r>
              <a:rPr lang="en-GB" dirty="0">
                <a:effectLst/>
              </a:rPr>
              <a:t>Clear and appropriate governance roles must be established for the CRVS authorities and IT departments involved in the CRVS digitisation project. Common project management documents will also reinforce these roles and a common understanding of the project objectives. Project roles and objectives must also align with those of the broader CRVS strengthening programme, noting that accountability mechanisms are paramount due to the inter-disciplinary nature of CRVS and the large number of stakeholders across different ministries</a:t>
            </a:r>
            <a:endParaRPr lang="en-GB" b="1" dirty="0">
              <a:effectLst/>
            </a:endParaRPr>
          </a:p>
          <a:p>
            <a:pPr marL="228600" marR="0" lvl="0" indent="-228600" algn="l" rtl="0">
              <a:spcBef>
                <a:spcPts val="0"/>
              </a:spcBef>
              <a:buClr>
                <a:schemeClr val="dk1"/>
              </a:buClr>
              <a:buSzPct val="25000"/>
              <a:buFont typeface="Calibri"/>
              <a:buAutoNum type="arabicPeriod"/>
            </a:pPr>
            <a:endParaRPr sz="1200" b="1" i="0" u="none" strike="noStrike" cap="none" dirty="0">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5846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Instructions for facilitator: **ASK ANY PARTICIPANT COUNTRY WHO HAS EXPERIENCE USING</a:t>
            </a:r>
            <a:r>
              <a:rPr lang="en-GB" sz="1200" b="1" i="0" u="none" strike="noStrike" cap="none" baseline="0" dirty="0">
                <a:solidFill>
                  <a:schemeClr val="dk1"/>
                </a:solidFill>
                <a:latin typeface="Calibri"/>
                <a:ea typeface="Calibri"/>
                <a:cs typeface="Calibri"/>
                <a:sym typeface="Calibri"/>
              </a:rPr>
              <a:t> THE CRVS DGB**</a:t>
            </a:r>
            <a:endParaRPr lang="en-GB" sz="1200" b="1"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[COUNTRY X] to discuss their experience of working with the CRVS DGB. </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What are the top 3 lessons you learned going through the process? </a:t>
            </a:r>
          </a:p>
          <a:p>
            <a:pPr marL="171450" marR="0" lvl="0" indent="-171450" algn="l" rtl="0">
              <a:spcBef>
                <a:spcPts val="0"/>
              </a:spcBef>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What would you say to other countries interested in using the CRVS-DGB?</a:t>
            </a:r>
          </a:p>
        </p:txBody>
      </p:sp>
      <p:sp>
        <p:nvSpPr>
          <p:cNvPr id="284" name="Shape 284"/>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4584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Instructions for facilitator:</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Project the CRVS DGB and show participants how to navigate through the website. Explain the structure, tools, resources etc.</a:t>
            </a:r>
          </a:p>
        </p:txBody>
      </p:sp>
      <p:sp>
        <p:nvSpPr>
          <p:cNvPr id="291" name="Shape 29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332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GB" sz="1150" b="1" i="0" u="none" strike="noStrike" cap="none">
                <a:solidFill>
                  <a:schemeClr val="dk1"/>
                </a:solidFill>
                <a:highlight>
                  <a:srgbClr val="FFFFFF"/>
                </a:highlight>
                <a:latin typeface="Calibri"/>
                <a:ea typeface="Calibri"/>
                <a:cs typeface="Calibri"/>
                <a:sym typeface="Calibri"/>
              </a:rPr>
              <a:t>Instructions for facilitator:</a:t>
            </a:r>
          </a:p>
          <a:p>
            <a:pPr marL="0" marR="0" lvl="0" indent="0" algn="l" rtl="0">
              <a:spcBef>
                <a:spcPts val="0"/>
              </a:spcBef>
              <a:buClr>
                <a:schemeClr val="dk1"/>
              </a:buClr>
              <a:buSzPct val="25000"/>
              <a:buFont typeface="Arial"/>
              <a:buNone/>
            </a:pPr>
            <a:r>
              <a:rPr lang="en-GB" sz="1150" b="0" i="0" u="none" strike="noStrike" cap="none">
                <a:solidFill>
                  <a:schemeClr val="dk1"/>
                </a:solidFill>
                <a:highlight>
                  <a:srgbClr val="FFFFFF"/>
                </a:highlight>
                <a:latin typeface="Calibri"/>
                <a:ea typeface="Calibri"/>
                <a:cs typeface="Calibri"/>
                <a:sym typeface="Calibri"/>
              </a:rPr>
              <a:t>Test participant's knowledge by asking them to navigate to certain locations of the DGB. Prizes for the winners!</a:t>
            </a:r>
          </a:p>
        </p:txBody>
      </p:sp>
      <p:sp>
        <p:nvSpPr>
          <p:cNvPr id="298" name="Shape 29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286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GB" sz="1200" b="1" i="0" u="none" strike="noStrike" cap="none" dirty="0">
                <a:solidFill>
                  <a:schemeClr val="dk1"/>
                </a:solidFill>
                <a:latin typeface="Calibri"/>
                <a:ea typeface="Calibri"/>
                <a:cs typeface="Calibri"/>
                <a:sym typeface="Calibri"/>
              </a:rPr>
              <a:t>Instructions for facilitator: </a:t>
            </a:r>
            <a:r>
              <a:rPr lang="en-GB" sz="1200" b="1" i="0" u="none" strike="noStrike" cap="none" baseline="0" dirty="0">
                <a:solidFill>
                  <a:schemeClr val="dk1"/>
                </a:solidFill>
                <a:latin typeface="Calibri"/>
                <a:ea typeface="Calibri"/>
                <a:cs typeface="Calibri"/>
                <a:sym typeface="Calibri"/>
              </a:rPr>
              <a:t>**UPDATE BASED ON WHERE PARTICIPANT COUNTRIES ARE AT AND WHAT IS RELEVANT**</a:t>
            </a:r>
            <a:endParaRPr lang="en-GB" sz="1200" b="1"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We will cover these activities during the course of the week – this will equip you with the skills and knowledge required to complete these exercises.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If you have these already, can</a:t>
            </a:r>
            <a:r>
              <a:rPr lang="en-GB" sz="1200" b="0" i="0" u="none" strike="noStrike" cap="none" baseline="0" dirty="0">
                <a:solidFill>
                  <a:schemeClr val="dk1"/>
                </a:solidFill>
                <a:latin typeface="Calibri"/>
                <a:ea typeface="Calibri"/>
                <a:cs typeface="Calibri"/>
                <a:sym typeface="Calibri"/>
              </a:rPr>
              <a:t> you share them so that they can be included as examples on the CRVS DGB?</a:t>
            </a:r>
            <a:endParaRPr lang="en-GB"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Navigate to deliverables in the website so they can find them and know how to download them.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917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79768" y="4715153"/>
            <a:ext cx="5438100" cy="44670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150" b="1" i="0" u="none" strike="noStrike" cap="none">
                <a:solidFill>
                  <a:schemeClr val="dk1"/>
                </a:solidFill>
                <a:highlight>
                  <a:srgbClr val="FFFFFF"/>
                </a:highlight>
                <a:latin typeface="Calibri"/>
                <a:ea typeface="Calibri"/>
                <a:cs typeface="Calibri"/>
                <a:sym typeface="Calibri"/>
              </a:rPr>
              <a:t>Facilitation Notes:</a:t>
            </a:r>
          </a:p>
          <a:p>
            <a:pPr marL="457200" marR="0" lvl="0" indent="-304800" algn="l" rtl="0">
              <a:spcBef>
                <a:spcPts val="0"/>
              </a:spcBef>
              <a:spcAft>
                <a:spcPts val="0"/>
              </a:spcAft>
              <a:buClr>
                <a:schemeClr val="dk1"/>
              </a:buClr>
              <a:buSzPct val="91840"/>
              <a:buFont typeface="Calibri"/>
              <a:buChar char="●"/>
            </a:pPr>
            <a:r>
              <a:rPr lang="en-GB"/>
              <a:t>Introduce the team and the host organisation </a:t>
            </a:r>
          </a:p>
          <a:p>
            <a:pPr marL="457200" marR="0" lvl="0" indent="-304800" algn="l" rtl="0">
              <a:spcBef>
                <a:spcPts val="0"/>
              </a:spcBef>
              <a:spcAft>
                <a:spcPts val="0"/>
              </a:spcAft>
              <a:buClr>
                <a:schemeClr val="dk1"/>
              </a:buClr>
              <a:buSzPct val="91840"/>
              <a:buFont typeface="Calibri"/>
              <a:buChar char="●"/>
            </a:pPr>
            <a:r>
              <a:rPr lang="en-GB"/>
              <a:t>Logistics - transport times, tea and lunch breaks, smoking policy, where restrooms are etc. </a:t>
            </a:r>
          </a:p>
          <a:p>
            <a:pPr marL="0" marR="0" lvl="0" indent="0" algn="l" rtl="0">
              <a:spcBef>
                <a:spcPts val="0"/>
              </a:spcBef>
              <a:buClr>
                <a:schemeClr val="dk1"/>
              </a:buClr>
              <a:buSzPct val="25000"/>
              <a:buFont typeface="Calibri"/>
              <a:buNone/>
            </a:pPr>
            <a:endParaRPr sz="1150" b="0" i="0" u="none" strike="noStrike" cap="none">
              <a:solidFill>
                <a:schemeClr val="dk1"/>
              </a:solidFill>
              <a:highlight>
                <a:srgbClr val="FFFFFF"/>
              </a:highlight>
              <a:latin typeface="Calibri"/>
              <a:ea typeface="Calibri"/>
              <a:cs typeface="Calibri"/>
              <a:sym typeface="Calibri"/>
            </a:endParaRPr>
          </a:p>
        </p:txBody>
      </p:sp>
      <p:sp>
        <p:nvSpPr>
          <p:cNvPr id="190" name="Shape 190"/>
          <p:cNvSpPr txBox="1">
            <a:spLocks noGrp="1"/>
          </p:cNvSpPr>
          <p:nvPr>
            <p:ph type="sldNum" idx="12"/>
          </p:nvPr>
        </p:nvSpPr>
        <p:spPr>
          <a:xfrm>
            <a:off x="3850442" y="9428582"/>
            <a:ext cx="2945700" cy="496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87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a:t>
            </a:r>
            <a:r>
              <a:rPr lang="en-GB" sz="1200" b="1" i="0" u="none" strike="noStrike" cap="none" baseline="0" dirty="0">
                <a:solidFill>
                  <a:schemeClr val="dk1"/>
                </a:solidFill>
                <a:latin typeface="Calibri"/>
                <a:ea typeface="Calibri"/>
                <a:cs typeface="Calibri"/>
                <a:sym typeface="Calibri"/>
              </a:rPr>
              <a:t> notes:</a:t>
            </a:r>
          </a:p>
          <a:p>
            <a:pPr marL="0" marR="0" lvl="0" indent="0" algn="l" rtl="0">
              <a:spcBef>
                <a:spcPts val="0"/>
              </a:spcBef>
              <a:buClr>
                <a:schemeClr val="dk1"/>
              </a:buClr>
              <a:buSzPct val="25000"/>
              <a:buFont typeface="Calibri"/>
              <a:buNone/>
            </a:pPr>
            <a:r>
              <a:rPr lang="en-GB" dirty="0">
                <a:effectLst/>
              </a:rPr>
              <a:t>The activities of the preparation phase need to be completed prior to commencing a CRVS digitisation project. This phase includes alignment with a country’s broader CRVS strengthening programme and lays the foundations for a business case for digitised CRVS.</a:t>
            </a:r>
            <a:endParaRPr sz="1200" b="1" i="0" u="none" strike="noStrike" cap="none" dirty="0">
              <a:solidFill>
                <a:schemeClr val="dk1"/>
              </a:solidFill>
              <a:latin typeface="Calibri"/>
              <a:ea typeface="Calibri"/>
              <a:cs typeface="Calibri"/>
              <a:sym typeface="Calibri"/>
            </a:endParaRPr>
          </a:p>
        </p:txBody>
      </p:sp>
      <p:sp>
        <p:nvSpPr>
          <p:cNvPr id="314" name="Shape 31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8788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Introduce the preparation stage of the toolkit and what the 2 steps are</a:t>
            </a:r>
          </a:p>
        </p:txBody>
      </p:sp>
      <p:sp>
        <p:nvSpPr>
          <p:cNvPr id="321" name="Shape 321"/>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907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dirty="0">
                <a:effectLst/>
              </a:rPr>
              <a:t>The long-term vision for CRVS digitisation sets out a desired future state for CRVS that can specifically be achieved through the use of digital technologies. Aligned with the CRVS Strategic Plan, the long-term vision will be based on high-level needs and will set the direction for the CRVS digitisation project.</a:t>
            </a:r>
            <a:endParaRPr sz="1200" b="1" i="0" u="none" strike="noStrike" cap="none" dirty="0">
              <a:solidFill>
                <a:schemeClr val="dk1"/>
              </a:solidFill>
              <a:latin typeface="Calibri"/>
              <a:ea typeface="Calibri"/>
              <a:cs typeface="Calibri"/>
              <a:sym typeface="Calibri"/>
            </a:endParaRPr>
          </a:p>
        </p:txBody>
      </p:sp>
      <p:sp>
        <p:nvSpPr>
          <p:cNvPr id="399" name="Shape 39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44781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5" name="Shape 405"/>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Description:</a:t>
            </a:r>
            <a:r>
              <a:rPr lang="en-GB" sz="1200" b="0" i="0" u="none" strike="noStrike" cap="none" dirty="0">
                <a:solidFill>
                  <a:schemeClr val="dk1"/>
                </a:solidFill>
                <a:latin typeface="Calibri"/>
                <a:ea typeface="Calibri"/>
                <a:cs typeface="Calibri"/>
                <a:sym typeface="Calibri"/>
              </a:rPr>
              <a:t> a “What If” statement is an idea/inspiration/possibility that you envisage in the area you are working in (might be a “game-changer”).  The exercise is designed to get people to think about the possibilities that exist “outside of the box” and without consideration of any existing barriers or orthodoxies. </a:t>
            </a:r>
          </a:p>
          <a:p>
            <a:pPr marL="0" marR="0" lvl="0" indent="0" algn="l" rtl="0">
              <a:lnSpc>
                <a:spcPct val="100000"/>
              </a:lnSpc>
              <a:spcBef>
                <a:spcPts val="0"/>
              </a:spcBef>
              <a:spcAft>
                <a:spcPts val="0"/>
              </a:spcAft>
              <a:buClr>
                <a:schemeClr val="dk1"/>
              </a:buClr>
              <a:buSzPct val="25000"/>
              <a:buFont typeface="Noto Sans Symbols"/>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Purpose</a:t>
            </a:r>
            <a:r>
              <a:rPr lang="en-GB" sz="1200" b="0" i="0" u="none" strike="noStrike" cap="none" dirty="0">
                <a:solidFill>
                  <a:schemeClr val="dk1"/>
                </a:solidFill>
                <a:latin typeface="Calibri"/>
                <a:ea typeface="Calibri"/>
                <a:cs typeface="Calibri"/>
                <a:sym typeface="Calibri"/>
              </a:rPr>
              <a:t>: Thinking of “What if” statements allows participants to think beyond the current context in order to be able to think more freely and innovatively. Example: What if I could register any vital event occurrence from my mobile phone?</a:t>
            </a:r>
          </a:p>
          <a:p>
            <a:pPr marL="0" marR="0" lvl="0" indent="0" algn="l" rtl="0">
              <a:lnSpc>
                <a:spcPct val="100000"/>
              </a:lnSpc>
              <a:spcBef>
                <a:spcPts val="0"/>
              </a:spcBef>
              <a:spcAft>
                <a:spcPts val="0"/>
              </a:spcAft>
              <a:buClr>
                <a:schemeClr val="dk1"/>
              </a:buClr>
              <a:buSzPct val="25000"/>
              <a:buFont typeface="Noto Sans Symbols"/>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Activity:</a:t>
            </a:r>
            <a:r>
              <a:rPr lang="en-GB" sz="1200" b="0" i="0" u="none" strike="noStrike" cap="none" dirty="0">
                <a:solidFill>
                  <a:schemeClr val="dk1"/>
                </a:solidFill>
                <a:latin typeface="Calibri"/>
                <a:ea typeface="Calibri"/>
                <a:cs typeface="Calibri"/>
                <a:sym typeface="Calibri"/>
              </a:rPr>
              <a:t>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participants to come up with as many “What If” statements as they can in 5 minutes. Each one should be written on a separate post-it note.</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each participant to read out each of their statements to the whole group.</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Take each post-it note and begin to group them into</a:t>
            </a:r>
            <a:r>
              <a:rPr lang="en-GB" sz="1200" b="0" i="0" u="none" strike="noStrike" cap="none" baseline="0" dirty="0">
                <a:solidFill>
                  <a:schemeClr val="dk1"/>
                </a:solidFill>
                <a:latin typeface="Calibri"/>
                <a:ea typeface="Calibri"/>
                <a:cs typeface="Calibri"/>
                <a:sym typeface="Calibri"/>
              </a:rPr>
              <a:t> categories. </a:t>
            </a:r>
            <a:endParaRPr lang="en-GB"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Leave 5 mins at the end of the session</a:t>
            </a:r>
            <a:r>
              <a:rPr lang="en-GB" sz="1200" b="0" i="0" u="none" strike="noStrike" cap="none" baseline="0" dirty="0">
                <a:solidFill>
                  <a:schemeClr val="dk1"/>
                </a:solidFill>
                <a:latin typeface="Calibri"/>
                <a:ea typeface="Calibri"/>
                <a:cs typeface="Calibri"/>
                <a:sym typeface="Calibri"/>
              </a:rPr>
              <a:t> to discuss the common categories that came up.</a:t>
            </a:r>
            <a:endParaRPr lang="en-GB" sz="1200" b="0" i="0" u="none" strike="noStrike" cap="none" dirty="0">
              <a:solidFill>
                <a:schemeClr val="dk1"/>
              </a:solidFill>
              <a:latin typeface="Calibri"/>
              <a:ea typeface="Calibri"/>
              <a:cs typeface="Calibri"/>
              <a:sym typeface="Calibri"/>
            </a:endParaRPr>
          </a:p>
        </p:txBody>
      </p:sp>
      <p:sp>
        <p:nvSpPr>
          <p:cNvPr id="406" name="Shape 406"/>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970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5" name="Shape 415"/>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Instructions for facilitator: </a:t>
            </a: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Description:</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It is all well and good to pursue a digital CRVS system, but before you do, you must consider the environment you are operating in, and what things need to be in place to make the digitisation a success.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What are the things that need to be in place to facilitate effective CRVS digitisation? Enabling factors are factors which are needed to make CRVS digitisation successful and possible.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Noto Sans Symbols"/>
              <a:buChar char="▪"/>
              <a:tabLst/>
              <a:defRPr/>
            </a:pPr>
            <a:r>
              <a:rPr lang="en-GB" sz="1200" b="0" i="0" u="none" strike="noStrike" cap="none" dirty="0">
                <a:solidFill>
                  <a:schemeClr val="dk1"/>
                </a:solidFill>
                <a:latin typeface="Calibri"/>
                <a:ea typeface="Calibri"/>
                <a:cs typeface="Calibri"/>
                <a:sym typeface="Calibri"/>
              </a:rPr>
              <a:t>A critical part of the planning process is identification of dependencies. What are these dependencies</a:t>
            </a:r>
            <a:r>
              <a:rPr lang="en-GB" sz="1200" b="0" i="0" u="none" strike="noStrike" cap="none" baseline="0" dirty="0">
                <a:solidFill>
                  <a:schemeClr val="dk1"/>
                </a:solidFill>
                <a:latin typeface="Calibri"/>
                <a:ea typeface="Calibri"/>
                <a:cs typeface="Calibri"/>
                <a:sym typeface="Calibri"/>
              </a:rPr>
              <a:t> when it comes to CRVS digitisation?</a:t>
            </a:r>
            <a:endParaRPr lang="en-GB" sz="1200" b="0" i="0" u="none" strike="noStrike" cap="none" dirty="0">
              <a:solidFill>
                <a:schemeClr val="dk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Noto Sans Symbols"/>
              <a:buChar char="▪"/>
              <a:tabLst/>
              <a:defRPr/>
            </a:pPr>
            <a:r>
              <a:rPr lang="en-GB" sz="1200" b="0" i="0" u="none" strike="noStrike" cap="none" dirty="0">
                <a:solidFill>
                  <a:schemeClr val="dk1"/>
                </a:solidFill>
                <a:latin typeface="Calibri"/>
                <a:ea typeface="Calibri"/>
                <a:cs typeface="Calibri"/>
                <a:sym typeface="Calibri"/>
              </a:rPr>
              <a:t>Note to the groups that they should also consider cross-ministerial dependencies e.g. Civil Registration and Ministry of Health and how they are dependant on each other.</a:t>
            </a:r>
          </a:p>
          <a:p>
            <a:pPr marL="0" marR="0" lvl="0" indent="0" algn="l" rtl="0">
              <a:lnSpc>
                <a:spcPct val="100000"/>
              </a:lnSpc>
              <a:spcBef>
                <a:spcPts val="0"/>
              </a:spcBef>
              <a:spcAft>
                <a:spcPts val="0"/>
              </a:spcAft>
              <a:buClr>
                <a:schemeClr val="dk1"/>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Activity:</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In country groups, ask the participants to discuss and capture (on flip charts) what enabling factors are needed for CRVS digitisation to be successful.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each group to present back the TOP 3 items identified, and to explain why these are so important. </a:t>
            </a:r>
          </a:p>
          <a:p>
            <a:pPr marL="171450" marR="0" lvl="0" indent="-171450" algn="l" rtl="0">
              <a:lnSpc>
                <a:spcPct val="100000"/>
              </a:lnSpc>
              <a:spcBef>
                <a:spcPts val="0"/>
              </a:spcBef>
              <a:spcAft>
                <a:spcPts val="0"/>
              </a:spcAft>
              <a:buClr>
                <a:schemeClr val="dk1"/>
              </a:buClr>
              <a:buSzPct val="25000"/>
              <a:buFont typeface="Noto Sans Symbols"/>
              <a:buChar char="▪"/>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0" i="0" u="none" strike="noStrike" cap="none" dirty="0">
                <a:solidFill>
                  <a:schemeClr val="dk1"/>
                </a:solidFill>
                <a:latin typeface="Calibri"/>
                <a:ea typeface="Calibri"/>
                <a:cs typeface="Calibri"/>
                <a:sym typeface="Calibri"/>
              </a:rPr>
              <a:t>After</a:t>
            </a:r>
            <a:r>
              <a:rPr lang="en-GB" sz="1200" b="0" i="0" u="none" strike="noStrike" cap="none" baseline="0" dirty="0">
                <a:solidFill>
                  <a:schemeClr val="dk1"/>
                </a:solidFill>
                <a:latin typeface="Calibri"/>
                <a:ea typeface="Calibri"/>
                <a:cs typeface="Calibri"/>
                <a:sym typeface="Calibri"/>
              </a:rPr>
              <a:t> participants have completed the activity, advise them that dependencies should also be identified when planning i.e. the importance of identifying potential challenges ahead of time e.g. you may have designed your system architecture and requirements, but if you don’t have the financing there may be a long extended pause in the progression of your CRVS digitisation project. Consider these items ahead of time!</a:t>
            </a:r>
            <a:endParaRPr lang="en-GB" sz="1200" b="0" i="0" u="none" strike="noStrike" cap="none" dirty="0">
              <a:solidFill>
                <a:schemeClr val="dk1"/>
              </a:solidFill>
              <a:latin typeface="Calibri"/>
              <a:ea typeface="Calibri"/>
              <a:cs typeface="Calibri"/>
              <a:sym typeface="Calibri"/>
            </a:endParaRPr>
          </a:p>
        </p:txBody>
      </p:sp>
      <p:sp>
        <p:nvSpPr>
          <p:cNvPr id="416" name="Shape 41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591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Description:</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Now that you have identified the things that need to be in place to support CRVS digitisation, you need to think about how long these things will take to achieve in your country.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When considering digitisation options, you need to consider the environment you are operating in, and plan accordingly. </a:t>
            </a:r>
          </a:p>
          <a:p>
            <a:pPr marL="171450" marR="0" lvl="0" indent="-171450" algn="l" rtl="0">
              <a:lnSpc>
                <a:spcPct val="100000"/>
              </a:lnSpc>
              <a:spcBef>
                <a:spcPts val="0"/>
              </a:spcBef>
              <a:spcAft>
                <a:spcPts val="0"/>
              </a:spcAft>
              <a:buClr>
                <a:schemeClr val="dk1"/>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Activity:</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For each of the enabling factors identified, whether it will take 2, 5 or 10 years to achieve this.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This should inform the development of your long-term vision. </a:t>
            </a:r>
          </a:p>
        </p:txBody>
      </p:sp>
      <p:sp>
        <p:nvSpPr>
          <p:cNvPr id="431" name="Shape 431"/>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8599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0" name="Shape 440"/>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What do you think this cartoon is saying?</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When we think about digitisation, we need to think about the problems it will solve and the need for introducing something new into an environment that might not actually benefit from having it there. </a:t>
            </a:r>
          </a:p>
          <a:p>
            <a:pPr marL="171450" marR="0" lvl="0" indent="-171450" algn="l" rtl="0">
              <a:spcBef>
                <a:spcPts val="0"/>
              </a:spcBef>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We have invited a few people to briefly explain what level of automation they have gone to and why: [introduce</a:t>
            </a:r>
            <a:r>
              <a:rPr lang="en-GB" sz="1200" b="0" i="0" u="none" strike="noStrike" cap="none" baseline="0" dirty="0">
                <a:solidFill>
                  <a:schemeClr val="dk1"/>
                </a:solidFill>
                <a:latin typeface="Calibri"/>
                <a:ea typeface="Calibri"/>
                <a:cs typeface="Calibri"/>
                <a:sym typeface="Calibri"/>
              </a:rPr>
              <a:t> countries who will present their models and explain why]</a:t>
            </a:r>
            <a:r>
              <a:rPr lang="en-GB" sz="1200" b="0" i="0" u="none" strike="noStrike" cap="none" dirty="0">
                <a:solidFill>
                  <a:schemeClr val="dk1"/>
                </a:solidFill>
                <a:latin typeface="Calibri"/>
                <a:ea typeface="Calibri"/>
                <a:cs typeface="Calibri"/>
                <a:sym typeface="Calibri"/>
              </a:rPr>
              <a:t>. </a:t>
            </a:r>
          </a:p>
        </p:txBody>
      </p:sp>
      <p:sp>
        <p:nvSpPr>
          <p:cNvPr id="441" name="Shape 441"/>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239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8" name="Shape 448"/>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If possible, ask participating countries to provide a </a:t>
            </a:r>
            <a:r>
              <a:rPr lang="en-GB" sz="1200" b="0" i="0" u="sng" strike="noStrike" cap="none" dirty="0">
                <a:solidFill>
                  <a:schemeClr val="dk1"/>
                </a:solidFill>
                <a:latin typeface="Calibri"/>
                <a:ea typeface="Calibri"/>
                <a:cs typeface="Calibri"/>
                <a:sym typeface="Calibri"/>
              </a:rPr>
              <a:t>brief</a:t>
            </a:r>
            <a:r>
              <a:rPr lang="en-GB" sz="1200" b="0" i="0" u="none" strike="noStrike" cap="none" dirty="0">
                <a:solidFill>
                  <a:schemeClr val="dk1"/>
                </a:solidFill>
                <a:latin typeface="Calibri"/>
                <a:ea typeface="Calibri"/>
                <a:cs typeface="Calibri"/>
                <a:sym typeface="Calibri"/>
              </a:rPr>
              <a:t> example of how low they have, or are planning to, automate.</a:t>
            </a:r>
            <a:endParaRPr sz="1200" b="0" i="0" u="none" strike="noStrike" cap="none" dirty="0">
              <a:solidFill>
                <a:schemeClr val="dk1"/>
              </a:solidFill>
              <a:latin typeface="Calibri"/>
              <a:ea typeface="Calibri"/>
              <a:cs typeface="Calibri"/>
              <a:sym typeface="Calibri"/>
            </a:endParaRPr>
          </a:p>
        </p:txBody>
      </p:sp>
      <p:sp>
        <p:nvSpPr>
          <p:cNvPr id="449" name="Shape 449"/>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27</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07594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28</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41845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Introduce participants to the exercise.</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Facilitate a discussion on the different approaches taken by each country.</a:t>
            </a:r>
          </a:p>
        </p:txBody>
      </p:sp>
      <p:sp>
        <p:nvSpPr>
          <p:cNvPr id="478" name="Shape 47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29</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4061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150" b="1" i="0" u="none" strike="noStrike" cap="none">
                <a:solidFill>
                  <a:schemeClr val="dk1"/>
                </a:solidFill>
                <a:highlight>
                  <a:srgbClr val="FFFFFF"/>
                </a:highlight>
                <a:latin typeface="Calibri"/>
                <a:ea typeface="Calibri"/>
                <a:cs typeface="Calibri"/>
                <a:sym typeface="Calibri"/>
              </a:rPr>
              <a:t>Facilitation Notes (45 mins):</a:t>
            </a:r>
          </a:p>
          <a:p>
            <a:pPr marL="0" marR="0" lvl="0" indent="0" algn="l" rtl="0">
              <a:spcBef>
                <a:spcPts val="0"/>
              </a:spcBef>
              <a:spcAft>
                <a:spcPts val="0"/>
              </a:spcAft>
              <a:buClr>
                <a:schemeClr val="dk1"/>
              </a:buClr>
              <a:buSzPct val="25000"/>
              <a:buFont typeface="Calibri"/>
              <a:buNone/>
            </a:pPr>
            <a:r>
              <a:rPr lang="en-GB" sz="1150" b="0" i="0" u="none" strike="noStrike" cap="none">
                <a:solidFill>
                  <a:schemeClr val="dk1"/>
                </a:solidFill>
                <a:highlight>
                  <a:srgbClr val="FFFFFF"/>
                </a:highlight>
                <a:latin typeface="Calibri"/>
                <a:ea typeface="Calibri"/>
                <a:cs typeface="Calibri"/>
                <a:sym typeface="Calibri"/>
              </a:rPr>
              <a:t>Drawing game: </a:t>
            </a:r>
          </a:p>
          <a:p>
            <a:pPr marL="457200" marR="0" lvl="0" indent="-304800" algn="l" rtl="0">
              <a:spcBef>
                <a:spcPts val="0"/>
              </a:spcBef>
              <a:spcAft>
                <a:spcPts val="0"/>
              </a:spcAft>
              <a:buClr>
                <a:schemeClr val="dk1"/>
              </a:buClr>
              <a:buSzPct val="91839"/>
              <a:buFont typeface="Calibri"/>
              <a:buChar char="●"/>
            </a:pPr>
            <a:r>
              <a:rPr lang="en-GB" sz="1150" b="0" i="0" u="none" strike="noStrike" cap="none">
                <a:solidFill>
                  <a:schemeClr val="dk1"/>
                </a:solidFill>
                <a:highlight>
                  <a:srgbClr val="FFFFFF"/>
                </a:highlight>
                <a:latin typeface="Calibri"/>
                <a:ea typeface="Calibri"/>
                <a:cs typeface="Calibri"/>
                <a:sym typeface="Calibri"/>
              </a:rPr>
              <a:t>Find a person in the room who you don't know, draw the person you meet, and find out the answers to the questions included in the slide.</a:t>
            </a:r>
          </a:p>
          <a:p>
            <a:pPr marL="457200" marR="0" lvl="0" indent="-304800" algn="l" rtl="0">
              <a:spcBef>
                <a:spcPts val="0"/>
              </a:spcBef>
              <a:spcAft>
                <a:spcPts val="0"/>
              </a:spcAft>
              <a:buClr>
                <a:schemeClr val="dk1"/>
              </a:buClr>
              <a:buSzPct val="91839"/>
              <a:buFont typeface="Calibri"/>
              <a:buChar char="●"/>
            </a:pPr>
            <a:r>
              <a:rPr lang="en-GB" sz="1150" b="0" i="0" u="none" strike="noStrike" cap="none">
                <a:solidFill>
                  <a:schemeClr val="dk1"/>
                </a:solidFill>
                <a:highlight>
                  <a:srgbClr val="FFFFFF"/>
                </a:highlight>
                <a:latin typeface="Calibri"/>
                <a:ea typeface="Calibri"/>
                <a:cs typeface="Calibri"/>
                <a:sym typeface="Calibri"/>
              </a:rPr>
              <a:t>Introduce your partner to the room with the information gathered (1minute max)</a:t>
            </a:r>
          </a:p>
          <a:p>
            <a:pPr marL="457200" marR="0" lvl="0" indent="-304800" algn="l" rtl="0">
              <a:spcBef>
                <a:spcPts val="0"/>
              </a:spcBef>
              <a:spcAft>
                <a:spcPts val="0"/>
              </a:spcAft>
              <a:buClr>
                <a:schemeClr val="dk1"/>
              </a:buClr>
              <a:buSzPct val="91839"/>
              <a:buFont typeface="Calibri"/>
              <a:buChar char="●"/>
            </a:pPr>
            <a:r>
              <a:rPr lang="en-GB" sz="1150" b="0" i="0" u="none" strike="noStrike" cap="none">
                <a:solidFill>
                  <a:schemeClr val="dk1"/>
                </a:solidFill>
                <a:highlight>
                  <a:srgbClr val="FFFFFF"/>
                </a:highlight>
                <a:latin typeface="Calibri"/>
                <a:ea typeface="Calibri"/>
                <a:cs typeface="Calibri"/>
                <a:sym typeface="Calibri"/>
              </a:rPr>
              <a:t>After all participants have introduced each other; ask them how they felt when doing the exercise. The purpose is to make you feel a little uncomfortable, see that everyone works sees things in a different way, and that we should consider these facts throughout the workshop. </a:t>
            </a:r>
          </a:p>
          <a:p>
            <a:pPr marL="0" marR="0" lvl="0" indent="0" algn="l" rtl="0">
              <a:spcBef>
                <a:spcPts val="0"/>
              </a:spcBef>
              <a:buClr>
                <a:schemeClr val="dk1"/>
              </a:buClr>
              <a:buSzPct val="25000"/>
              <a:buFont typeface="Calibri"/>
              <a:buNone/>
            </a:pPr>
            <a:endParaRPr sz="1150" b="0" i="0" u="none" strike="noStrike" cap="none">
              <a:solidFill>
                <a:schemeClr val="dk1"/>
              </a:solidFill>
              <a:highlight>
                <a:srgbClr val="FFFFFF"/>
              </a:highlight>
              <a:latin typeface="Calibri"/>
              <a:ea typeface="Calibri"/>
              <a:cs typeface="Calibri"/>
              <a:sym typeface="Calibri"/>
            </a:endParaRPr>
          </a:p>
        </p:txBody>
      </p:sp>
      <p:sp>
        <p:nvSpPr>
          <p:cNvPr id="190" name="Shape 190"/>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079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A window on the world:</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participants what they think of when they see this image.</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 you can see from this image, it is very easy to see things differently through a different lens and/or a window. It would be easy for us to just focus on CRVS systems, and think very traditionally about what we can do when it comes to CRVS digitisation. But we must remember, If one explores the many innovations throughout history, it becomes clear that very few innovative ideas are new; the vast majority take something that is already working and improve it, be it a product, service or process. We need to take these existing ideas and explore</a:t>
            </a:r>
            <a:r>
              <a:rPr lang="en-GB" sz="1200" b="0" i="0" u="none" strike="noStrike" cap="none" baseline="0" dirty="0">
                <a:solidFill>
                  <a:schemeClr val="dk1"/>
                </a:solidFill>
                <a:latin typeface="Calibri"/>
                <a:ea typeface="Calibri"/>
                <a:cs typeface="Calibri"/>
                <a:sym typeface="Calibri"/>
              </a:rPr>
              <a:t> how they could be relevant for CRVS – look at things through a different window!</a:t>
            </a: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Activity:</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Cards available on each table, take a card and read it. Think about how this example could be relevant for your CRVS system (5 mins)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participants to, BRIEFLY, introduce the concept and how this might be used to inspire CRVS digitisation.</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If the card demonstrates a CRVS solution – how could this be used in your country OR could it not be used? Could it be used for another vital event?</a:t>
            </a:r>
          </a:p>
        </p:txBody>
      </p:sp>
      <p:sp>
        <p:nvSpPr>
          <p:cNvPr id="486" name="Shape 48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11576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CRVS is often not prioritised.</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 Business Case will help:</a:t>
            </a:r>
          </a:p>
          <a:p>
            <a:pPr marL="171450" marR="0" lvl="0" indent="-171450" algn="l" rtl="0">
              <a:lnSpc>
                <a:spcPct val="100000"/>
              </a:lnSpc>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Explain how technology can be a cost-effective means to improve CRVS systems and processes.</a:t>
            </a:r>
          </a:p>
          <a:p>
            <a:pPr marL="171450" marR="0" lvl="0" indent="-171450" algn="l" rtl="0">
              <a:lnSpc>
                <a:spcPct val="100000"/>
              </a:lnSpc>
              <a:spcBef>
                <a:spcPts val="0"/>
              </a:spcBef>
              <a:spcAft>
                <a:spcPts val="0"/>
              </a:spcAft>
              <a:buClr>
                <a:schemeClr val="dk1"/>
              </a:buClr>
              <a:buSzPct val="25000"/>
              <a:buFont typeface="Calibri"/>
              <a:buChar char="-"/>
            </a:pPr>
            <a:r>
              <a:rPr lang="en-GB" sz="1800" b="0" i="0" u="none" strike="noStrike" cap="none" dirty="0">
                <a:solidFill>
                  <a:schemeClr val="dk1"/>
                </a:solidFill>
                <a:latin typeface="Calibri"/>
                <a:ea typeface="Calibri"/>
                <a:cs typeface="Calibri"/>
                <a:sym typeface="Calibri"/>
              </a:rPr>
              <a:t>Should be used to:</a:t>
            </a:r>
          </a:p>
          <a:p>
            <a:pPr marL="914400" marR="0" lvl="1" indent="-381000" algn="l" rtl="0">
              <a:lnSpc>
                <a:spcPct val="100000"/>
              </a:lnSpc>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Indicate the expected benefits of CRVS digitisation</a:t>
            </a:r>
          </a:p>
          <a:p>
            <a:pPr marL="914400" marR="0" lvl="1" indent="-381000" algn="l" rtl="0">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Get buy-in from key stakeholders</a:t>
            </a:r>
          </a:p>
          <a:p>
            <a:pPr marL="914400" marR="0" lvl="1" indent="-381000" algn="l" rtl="0">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Justify the technology investment costs</a:t>
            </a:r>
          </a:p>
          <a:p>
            <a:pPr marL="914400" marR="0" lvl="1" indent="-381000" algn="l" rtl="0">
              <a:spcBef>
                <a:spcPts val="0"/>
              </a:spcBef>
              <a:spcAft>
                <a:spcPts val="0"/>
              </a:spcAft>
              <a:buClr>
                <a:schemeClr val="dk1"/>
              </a:buClr>
              <a:buSzPct val="100000"/>
              <a:buFont typeface="Calibri"/>
              <a:buChar char="○"/>
            </a:pPr>
            <a:r>
              <a:rPr lang="en-GB" sz="1800" b="0" i="0" u="none" strike="noStrike" cap="none" dirty="0">
                <a:solidFill>
                  <a:schemeClr val="dk1"/>
                </a:solidFill>
                <a:latin typeface="Calibri"/>
                <a:ea typeface="Calibri"/>
                <a:cs typeface="Calibri"/>
                <a:sym typeface="Calibri"/>
              </a:rPr>
              <a:t>Raise funds for project implementation</a:t>
            </a:r>
          </a:p>
          <a:p>
            <a:pPr marL="171450" marR="0" lvl="0" indent="-17145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Instructions for participants:</a:t>
            </a:r>
          </a:p>
          <a:p>
            <a:pPr marL="171450" marR="0" lvl="0" indent="-171450" algn="l" rtl="0">
              <a:lnSpc>
                <a:spcPct val="100000"/>
              </a:lnSpc>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Throughout the week, whenever we touch on something that falls into any of these categories, we need to add it to the Business Case poster.</a:t>
            </a:r>
          </a:p>
          <a:p>
            <a:pPr marL="171450" marR="0" lvl="0" indent="-171450" algn="l" rtl="0">
              <a:lnSpc>
                <a:spcPct val="100000"/>
              </a:lnSpc>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Full exercise at the end of the week, specifically on developing a business case.</a:t>
            </a:r>
          </a:p>
          <a:p>
            <a:pPr marL="171450" marR="0" lvl="0" indent="-171450" algn="l" rtl="0">
              <a:lnSpc>
                <a:spcPct val="100000"/>
              </a:lnSpc>
              <a:spcBef>
                <a:spcPts val="0"/>
              </a:spcBef>
              <a:spcAft>
                <a:spcPts val="0"/>
              </a:spcAft>
              <a:buClr>
                <a:schemeClr val="dk1"/>
              </a:buClr>
              <a:buSzPct val="100000"/>
              <a:buFont typeface="Noto Sans Symbols"/>
              <a:buChar char="▪"/>
            </a:pPr>
            <a:r>
              <a:rPr lang="en-GB" sz="1200" b="1" i="1" u="none" strike="noStrike" cap="none" dirty="0">
                <a:solidFill>
                  <a:schemeClr val="dk1"/>
                </a:solidFill>
                <a:latin typeface="Calibri"/>
                <a:ea typeface="Calibri"/>
                <a:cs typeface="Calibri"/>
                <a:sym typeface="Calibri"/>
              </a:rPr>
              <a:t>Ask one participant to navigate to the business case template in the DGB. </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 </a:t>
            </a:r>
          </a:p>
        </p:txBody>
      </p:sp>
      <p:sp>
        <p:nvSpPr>
          <p:cNvPr id="493" name="Shape 493"/>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0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Description:</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The activities of the analysis and design phase provide step-by-step guidance of how to align ICT with the CRVS business need. Following the activities in a sequential manner will ensure that the relevant country context is fully analysed and traceable from the CRVS business requirements through to the detailed requirements for an enabling CRVS system</a:t>
            </a:r>
          </a:p>
        </p:txBody>
      </p:sp>
      <p:sp>
        <p:nvSpPr>
          <p:cNvPr id="503" name="Shape 50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4268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9" name="Shape 509"/>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Provide a brief overview of each step of the analysis and design phase.</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Use the online version to show participants each step.</a:t>
            </a:r>
          </a:p>
          <a:p>
            <a:pPr marL="171450" marR="0" lvl="0" indent="-171450" algn="l" rtl="0">
              <a:spcBef>
                <a:spcPts val="0"/>
              </a:spcBef>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You will spend 3 days on the analysis and design </a:t>
            </a:r>
          </a:p>
        </p:txBody>
      </p:sp>
      <p:sp>
        <p:nvSpPr>
          <p:cNvPr id="510" name="Shape 510"/>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583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rgbClr val="0070C0"/>
              </a:buClr>
              <a:buSzPct val="25000"/>
              <a:buFont typeface="Noto Sans Symbols"/>
              <a:buChar char="▪"/>
            </a:pPr>
            <a:r>
              <a:rPr lang="en-GB" sz="1200" b="0" i="0" u="none" strike="noStrike" cap="none">
                <a:solidFill>
                  <a:srgbClr val="0070C0"/>
                </a:solidFill>
                <a:latin typeface="Calibri"/>
                <a:ea typeface="Calibri"/>
                <a:cs typeface="Calibri"/>
                <a:sym typeface="Calibri"/>
              </a:rPr>
              <a:t>Critical to execute a successful CRVS Digitisation Project</a:t>
            </a:r>
          </a:p>
          <a:p>
            <a:pPr marL="171450" marR="0" lvl="0" indent="-171450" algn="l" rtl="0">
              <a:spcBef>
                <a:spcPts val="0"/>
              </a:spcBef>
              <a:spcAft>
                <a:spcPts val="0"/>
              </a:spcAft>
              <a:buClr>
                <a:srgbClr val="0070C0"/>
              </a:buClr>
              <a:buSzPct val="25000"/>
              <a:buFont typeface="Noto Sans Symbols"/>
              <a:buChar char="▪"/>
            </a:pPr>
            <a:r>
              <a:rPr lang="en-GB" sz="1200" b="0" i="0" u="none" strike="noStrike" cap="none">
                <a:solidFill>
                  <a:srgbClr val="0070C0"/>
                </a:solidFill>
                <a:latin typeface="Calibri"/>
                <a:ea typeface="Calibri"/>
                <a:cs typeface="Calibri"/>
                <a:sym typeface="Calibri"/>
              </a:rPr>
              <a:t>Structured manner clearly defining expectations and standards to all relevant actors and stakeholders. </a:t>
            </a:r>
          </a:p>
          <a:p>
            <a:pPr marL="171450" marR="0" lvl="0" indent="-171450" algn="l" rtl="0">
              <a:spcBef>
                <a:spcPts val="0"/>
              </a:spcBef>
              <a:buClr>
                <a:srgbClr val="0070C0"/>
              </a:buClr>
              <a:buSzPct val="25000"/>
              <a:buFont typeface="Noto Sans Symbols"/>
              <a:buChar char="▪"/>
            </a:pPr>
            <a:r>
              <a:rPr lang="en-GB" sz="1200" b="0" i="0" u="none" strike="noStrike" cap="none">
                <a:solidFill>
                  <a:srgbClr val="0070C0"/>
                </a:solidFill>
                <a:latin typeface="Calibri"/>
                <a:ea typeface="Calibri"/>
                <a:cs typeface="Calibri"/>
                <a:sym typeface="Calibri"/>
              </a:rPr>
              <a:t>A Project Initiation Document (PID) formally documents the purpose, approach, standards and timelines of the Analysis &amp; Design Phase. </a:t>
            </a:r>
          </a:p>
        </p:txBody>
      </p:sp>
      <p:sp>
        <p:nvSpPr>
          <p:cNvPr id="588" name="Shape 588"/>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1413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5" name="Shape 595"/>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Ask a participant to find the PID template in the Guidebook. Are any of the participants familiar with a PID (or similar document?)</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Provide a brief overview of each section of the template and why it is important when initiating a CRVS Digitisation Project. </a:t>
            </a:r>
          </a:p>
          <a:p>
            <a:pPr marL="171450" marR="0" lvl="0" indent="-171450" algn="l" rtl="0">
              <a:spcBef>
                <a:spcPts val="0"/>
              </a:spcBef>
              <a:spcAft>
                <a:spcPts val="0"/>
              </a:spcAft>
              <a:buClr>
                <a:schemeClr val="dk1"/>
              </a:buClr>
              <a:buSzPct val="25000"/>
              <a:buFont typeface="Noto Sans Symbols"/>
              <a:buChar char="▪"/>
            </a:pPr>
            <a:r>
              <a:rPr lang="en-GB" sz="1200" b="0" i="1" u="none" strike="noStrike" cap="none">
                <a:solidFill>
                  <a:schemeClr val="dk1"/>
                </a:solidFill>
                <a:latin typeface="Calibri"/>
                <a:ea typeface="Calibri"/>
                <a:cs typeface="Calibri"/>
                <a:sym typeface="Calibri"/>
              </a:rPr>
              <a:t>Description: </a:t>
            </a:r>
            <a:r>
              <a:rPr lang="en-GB" sz="1200" b="0" i="0" u="none" strike="noStrike" cap="none">
                <a:solidFill>
                  <a:schemeClr val="dk1"/>
                </a:solidFill>
                <a:latin typeface="Calibri"/>
                <a:ea typeface="Calibri"/>
                <a:cs typeface="Calibri"/>
                <a:sym typeface="Calibri"/>
              </a:rPr>
              <a:t>The PID should be shared with all relevant parties so that the scope of work and their roles and responsibilities are acknowledged and accepted before formal work begins. In subsequent activities, this advanced project planning will help guide project decision-making and management and will be updated to reflect the change in focus of activities at the beginning of the Implementation Phase.</a:t>
            </a:r>
          </a:p>
          <a:p>
            <a:pPr marL="0" marR="0" lvl="0" indent="0" algn="l" rtl="0">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p:txBody>
      </p:sp>
      <p:sp>
        <p:nvSpPr>
          <p:cNvPr id="596" name="Shape 596"/>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0409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1" name="Shape 611"/>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Introduce each activity in sequence. There will be pieces of paper on each table. </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Following activity 1 (15 mins): </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Ask participants whether they are aware of each of these roles.</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Are all roles needed in a CRVS digitisation project? Why? Why Not?</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Following activity 2 (5mins): </a:t>
            </a:r>
          </a:p>
          <a:p>
            <a:pPr marL="171450" marR="0" lvl="0" indent="-171450" algn="l" rtl="0">
              <a:spcBef>
                <a:spcPts val="0"/>
              </a:spcBef>
              <a:spcAft>
                <a:spcPts val="0"/>
              </a:spcAft>
              <a:buClr>
                <a:schemeClr val="dk1"/>
              </a:buClr>
              <a:buSzPct val="25000"/>
              <a:buFont typeface="Calibri"/>
              <a:buChar char="-"/>
            </a:pPr>
            <a:r>
              <a:rPr lang="en-GB" sz="1200" b="1" i="0" u="none" strike="noStrike" cap="none" dirty="0">
                <a:solidFill>
                  <a:schemeClr val="dk1"/>
                </a:solidFill>
                <a:latin typeface="Calibri"/>
                <a:ea typeface="Calibri"/>
                <a:cs typeface="Calibri"/>
                <a:sym typeface="Calibri"/>
              </a:rPr>
              <a:t>Ask each country </a:t>
            </a:r>
            <a:r>
              <a:rPr lang="en-GB" sz="1200" b="0" i="0" u="none" strike="noStrike" cap="none" dirty="0">
                <a:solidFill>
                  <a:schemeClr val="dk1"/>
                </a:solidFill>
                <a:latin typeface="Calibri"/>
                <a:ea typeface="Calibri"/>
                <a:cs typeface="Calibri"/>
                <a:sym typeface="Calibri"/>
              </a:rPr>
              <a:t>to present their current governance structure (5mins), highlighting:</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Do each of these resources come from one authority? Or are they from multiple depts./ministries?</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Which roles does your country not currently have? / are currently not permanent?</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Do you think that is a problem? Would it help to have these resources?</a:t>
            </a:r>
          </a:p>
          <a:p>
            <a:pPr marL="171450" marR="0" lvl="0" indent="-171450" algn="l" rtl="0">
              <a:spcBef>
                <a:spcPts val="0"/>
              </a:spcBef>
              <a:spcAft>
                <a:spcPts val="0"/>
              </a:spcAft>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Each country should present their governance structure to the room (approx. 5mins)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Following activity 3:</a:t>
            </a:r>
          </a:p>
          <a:p>
            <a:pPr marL="171450" marR="0" lvl="0" indent="-171450" algn="l" rtl="0">
              <a:spcBef>
                <a:spcPts val="0"/>
              </a:spcBef>
              <a:buClr>
                <a:schemeClr val="dk1"/>
              </a:buClr>
              <a:buSzPct val="25000"/>
              <a:buFont typeface="Calibri"/>
              <a:buChar char="-"/>
            </a:pPr>
            <a:r>
              <a:rPr lang="en-GB" sz="1200" b="0" i="0" u="none" strike="noStrike" cap="none" dirty="0">
                <a:solidFill>
                  <a:schemeClr val="dk1"/>
                </a:solidFill>
                <a:latin typeface="Calibri"/>
                <a:ea typeface="Calibri"/>
                <a:cs typeface="Calibri"/>
                <a:sym typeface="Calibri"/>
              </a:rPr>
              <a:t>Ask each group to present their future project management and governance structure. Specifically focusing on what has changed and why?</a:t>
            </a:r>
          </a:p>
        </p:txBody>
      </p:sp>
      <p:sp>
        <p:nvSpPr>
          <p:cNvPr id="612" name="Shape 612"/>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818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a participant to navigate to this part of the DGB online</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all participants what they understand by the term business architecture</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Provide introduction of what Business Architecture is and why it is important when considering CRVS digitisation</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Any</a:t>
            </a:r>
            <a:r>
              <a:rPr lang="en-GB" sz="1200" b="0" i="0" u="none" strike="noStrike" cap="none" baseline="0" dirty="0">
                <a:solidFill>
                  <a:schemeClr val="dk1"/>
                </a:solidFill>
                <a:latin typeface="Calibri"/>
                <a:ea typeface="Calibri"/>
                <a:cs typeface="Calibri"/>
                <a:sym typeface="Calibri"/>
              </a:rPr>
              <a:t> system should respond to </a:t>
            </a:r>
            <a:r>
              <a:rPr lang="en-GB" sz="1200" b="0" i="0" u="sng" strike="noStrike" cap="none" baseline="0" dirty="0">
                <a:solidFill>
                  <a:schemeClr val="dk1"/>
                </a:solidFill>
                <a:latin typeface="Calibri"/>
                <a:ea typeface="Calibri"/>
                <a:cs typeface="Calibri"/>
                <a:sym typeface="Calibri"/>
              </a:rPr>
              <a:t>business need</a:t>
            </a:r>
            <a:r>
              <a:rPr lang="en-GB" sz="1200" b="0" i="0" u="none" strike="noStrike" cap="none" baseline="0" dirty="0">
                <a:solidFill>
                  <a:schemeClr val="dk1"/>
                </a:solidFill>
                <a:latin typeface="Calibri"/>
                <a:ea typeface="Calibri"/>
                <a:cs typeface="Calibri"/>
                <a:sym typeface="Calibri"/>
              </a:rPr>
              <a:t>, and the business architecture helps identify all the key components in your country and context, that need to be considered when designing a CRVS system. </a:t>
            </a:r>
            <a:endParaRPr lang="en-GB" sz="1200" b="0" i="0" u="none" strike="noStrike" cap="none" dirty="0">
              <a:solidFill>
                <a:schemeClr val="dk1"/>
              </a:solidFill>
              <a:latin typeface="Calibri"/>
              <a:ea typeface="Calibri"/>
              <a:cs typeface="Calibri"/>
              <a:sym typeface="Calibri"/>
            </a:endParaRPr>
          </a:p>
        </p:txBody>
      </p:sp>
      <p:sp>
        <p:nvSpPr>
          <p:cNvPr id="620" name="Shape 62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5745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r>
              <a:rPr lang="en-GB" sz="1200" b="1" i="1" u="none" strike="noStrike" cap="none" dirty="0">
                <a:solidFill>
                  <a:schemeClr val="dk1"/>
                </a:solidFill>
                <a:latin typeface="Calibri"/>
                <a:ea typeface="Calibri"/>
                <a:cs typeface="Calibri"/>
                <a:sym typeface="Calibri"/>
              </a:rPr>
              <a:t>NB. This example should be from one of the participating</a:t>
            </a:r>
            <a:r>
              <a:rPr lang="en-GB" sz="1200" b="1" i="1" u="none" strike="noStrike" cap="none" baseline="0" dirty="0">
                <a:solidFill>
                  <a:schemeClr val="dk1"/>
                </a:solidFill>
                <a:latin typeface="Calibri"/>
                <a:ea typeface="Calibri"/>
                <a:cs typeface="Calibri"/>
                <a:sym typeface="Calibri"/>
              </a:rPr>
              <a:t> countries if they have a business architecture already.</a:t>
            </a:r>
            <a:endParaRPr lang="en-GB" sz="1200" b="1"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100000"/>
              <a:buFont typeface="Noto Sans Symbols"/>
              <a:buChar char="▪"/>
            </a:pPr>
            <a:r>
              <a:rPr lang="en-GB" sz="1200" b="1" i="0" u="none" strike="noStrike" cap="none" dirty="0">
                <a:solidFill>
                  <a:schemeClr val="dk1"/>
                </a:solidFill>
                <a:latin typeface="Calibri"/>
                <a:ea typeface="Calibri"/>
                <a:cs typeface="Calibri"/>
                <a:sym typeface="Calibri"/>
              </a:rPr>
              <a:t>30 mins in total</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Present the business architecture from Ghana. NB. Participants will have a hard copy to look at so no need to project.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Following the presentation call on the Ghanaian team to explain:</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The number of stakeholders involved and why this is so important.</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How this exercise helped the rest of CRVS DGB work conducted.</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participants for questions and facilitate discussion.</a:t>
            </a:r>
          </a:p>
          <a:p>
            <a:pPr marL="0" marR="0" lvl="0" indent="0" algn="l" rtl="0">
              <a:spcBef>
                <a:spcPts val="0"/>
              </a:spcBef>
              <a:buClr>
                <a:schemeClr val="dk1"/>
              </a:buClr>
              <a:buSzPct val="25000"/>
              <a:buFont typeface="Noto Sans Symbols"/>
              <a:buNone/>
            </a:pPr>
            <a:endParaRPr sz="1200" b="0" i="0" u="none" strike="noStrike" cap="none" dirty="0">
              <a:solidFill>
                <a:schemeClr val="dk1"/>
              </a:solidFill>
              <a:latin typeface="Calibri"/>
              <a:ea typeface="Calibri"/>
              <a:cs typeface="Calibri"/>
              <a:sym typeface="Calibri"/>
            </a:endParaRPr>
          </a:p>
        </p:txBody>
      </p:sp>
      <p:sp>
        <p:nvSpPr>
          <p:cNvPr id="629" name="Shape 6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08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6" name="Shape 636"/>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Ask a participant to find the Business Architecture template in the Guidebook. </a:t>
            </a:r>
          </a:p>
        </p:txBody>
      </p:sp>
      <p:sp>
        <p:nvSpPr>
          <p:cNvPr id="637" name="Shape 637"/>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771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150" b="1" i="0" u="none" strike="noStrike" cap="none" dirty="0">
                <a:solidFill>
                  <a:schemeClr val="dk1"/>
                </a:solidFill>
                <a:highlight>
                  <a:srgbClr val="FFFFFF"/>
                </a:highlight>
                <a:latin typeface="Calibri"/>
                <a:ea typeface="Calibri"/>
                <a:cs typeface="Calibri"/>
                <a:sym typeface="Calibri"/>
              </a:rPr>
              <a:t>**UPDATE TO REFLECT THE SESSIONS THAT YOU WILL INCLUDE IN THE TRAINING</a:t>
            </a:r>
            <a:r>
              <a:rPr lang="en-GB" sz="1150" b="1" i="0" u="none" strike="noStrike" cap="none" baseline="0" dirty="0">
                <a:solidFill>
                  <a:schemeClr val="dk1"/>
                </a:solidFill>
                <a:highlight>
                  <a:srgbClr val="FFFFFF"/>
                </a:highlight>
                <a:latin typeface="Calibri"/>
                <a:ea typeface="Calibri"/>
                <a:cs typeface="Calibri"/>
                <a:sym typeface="Calibri"/>
              </a:rPr>
              <a:t> – DEPENDENT ON LENGTH OF TRAINING, PARTICIPANTS AND NEED**</a:t>
            </a:r>
            <a:endParaRPr lang="en-GB" sz="1150" b="1" i="0" u="none" strike="noStrike" cap="none" dirty="0">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GB" sz="1150" b="1" i="0" u="none" strike="noStrike" cap="none" dirty="0">
                <a:solidFill>
                  <a:schemeClr val="dk1"/>
                </a:solidFill>
                <a:highlight>
                  <a:srgbClr val="FFFFFF"/>
                </a:highlight>
                <a:latin typeface="Calibri"/>
                <a:ea typeface="Calibri"/>
                <a:cs typeface="Calibri"/>
                <a:sym typeface="Calibri"/>
              </a:rPr>
              <a:t>Facilitation Notes:</a:t>
            </a:r>
          </a:p>
          <a:p>
            <a:pPr marL="0" marR="0" lvl="0" indent="0" algn="l" rtl="0">
              <a:lnSpc>
                <a:spcPct val="100000"/>
              </a:lnSpc>
              <a:spcBef>
                <a:spcPts val="0"/>
              </a:spcBef>
              <a:spcAft>
                <a:spcPts val="0"/>
              </a:spcAft>
              <a:buClr>
                <a:schemeClr val="dk1"/>
              </a:buClr>
              <a:buSzPct val="25000"/>
              <a:buFont typeface="Calibri"/>
              <a:buNone/>
            </a:pPr>
            <a:r>
              <a:rPr lang="en-GB" sz="1150" b="0" i="0" u="none" strike="noStrike" cap="none" dirty="0">
                <a:solidFill>
                  <a:schemeClr val="dk1"/>
                </a:solidFill>
                <a:highlight>
                  <a:srgbClr val="FFFFFF"/>
                </a:highlight>
                <a:latin typeface="Calibri"/>
                <a:ea typeface="Calibri"/>
                <a:cs typeface="Calibri"/>
                <a:sym typeface="Calibri"/>
              </a:rPr>
              <a:t>Introduce participants to the agenda</a:t>
            </a:r>
            <a:r>
              <a:rPr lang="en-GB" sz="1150" b="0" i="0" u="none" strike="noStrike" cap="none" baseline="0" dirty="0">
                <a:solidFill>
                  <a:schemeClr val="dk1"/>
                </a:solidFill>
                <a:highlight>
                  <a:srgbClr val="FFFFFF"/>
                </a:highlight>
                <a:latin typeface="Calibri"/>
                <a:ea typeface="Calibri"/>
                <a:cs typeface="Calibri"/>
                <a:sym typeface="Calibri"/>
              </a:rPr>
              <a:t> for the week (at a high level).</a:t>
            </a:r>
          </a:p>
          <a:p>
            <a:pPr marL="0" marR="0" lvl="0" indent="0" algn="l" rtl="0">
              <a:lnSpc>
                <a:spcPct val="100000"/>
              </a:lnSpc>
              <a:spcBef>
                <a:spcPts val="0"/>
              </a:spcBef>
              <a:spcAft>
                <a:spcPts val="0"/>
              </a:spcAft>
              <a:buClr>
                <a:schemeClr val="dk1"/>
              </a:buClr>
              <a:buSzPct val="25000"/>
              <a:buFont typeface="Calibri"/>
              <a:buNone/>
            </a:pPr>
            <a:endParaRPr lang="en-GB" sz="1150" b="0" i="0" u="none" strike="noStrike" cap="none" baseline="0" dirty="0">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GB" sz="1150" b="1" i="0" u="sng" strike="noStrike" cap="none" baseline="0" dirty="0">
                <a:solidFill>
                  <a:schemeClr val="dk1"/>
                </a:solidFill>
                <a:highlight>
                  <a:srgbClr val="FFFFFF"/>
                </a:highlight>
                <a:latin typeface="Calibri"/>
                <a:ea typeface="Calibri"/>
                <a:cs typeface="Calibri"/>
                <a:sym typeface="Calibri"/>
              </a:rPr>
              <a:t>Special Topics</a:t>
            </a:r>
          </a:p>
          <a:p>
            <a:pPr marL="0" marR="0" lvl="0" indent="0" algn="l" rtl="0">
              <a:lnSpc>
                <a:spcPct val="100000"/>
              </a:lnSpc>
              <a:spcBef>
                <a:spcPts val="0"/>
              </a:spcBef>
              <a:spcAft>
                <a:spcPts val="0"/>
              </a:spcAft>
              <a:buClr>
                <a:schemeClr val="dk1"/>
              </a:buClr>
              <a:buSzPct val="25000"/>
              <a:buFont typeface="Calibri"/>
              <a:buNone/>
            </a:pPr>
            <a:r>
              <a:rPr lang="en-GB" sz="1150" b="0" i="0" u="none" strike="noStrike" cap="none" baseline="0" dirty="0">
                <a:solidFill>
                  <a:schemeClr val="dk1"/>
                </a:solidFill>
                <a:highlight>
                  <a:srgbClr val="FFFFFF"/>
                </a:highlight>
                <a:latin typeface="Calibri"/>
                <a:ea typeface="Calibri"/>
                <a:cs typeface="Calibri"/>
                <a:sym typeface="Calibri"/>
              </a:rPr>
              <a:t>The content of these sessions may vary based on who is conducting the training and where their expertise lies. Update this to reflect any relevant areas that may be interesting for participants. The ones currently included were used in the first CRVS DGB training.</a:t>
            </a:r>
            <a:endParaRPr lang="en-GB" sz="1150" b="0" i="0" u="none" strike="noStrike" cap="none" dirty="0">
              <a:solidFill>
                <a:schemeClr val="dk1"/>
              </a:solidFill>
              <a:highlight>
                <a:srgbClr val="FFFFFF"/>
              </a:highlight>
              <a:latin typeface="Calibri"/>
              <a:ea typeface="Calibri"/>
              <a:cs typeface="Calibri"/>
              <a:sym typeface="Calibri"/>
            </a:endParaRPr>
          </a:p>
          <a:p>
            <a:pPr marL="0" marR="0" lvl="0" indent="0" algn="l" rtl="0">
              <a:spcBef>
                <a:spcPts val="0"/>
              </a:spcBef>
              <a:buClr>
                <a:schemeClr val="dk1"/>
              </a:buClr>
              <a:buSzPct val="25000"/>
              <a:buFont typeface="Calibri"/>
              <a:buNone/>
            </a:pPr>
            <a:endParaRPr sz="1150" b="0" i="0" u="none" strike="noStrike" cap="none" dirty="0">
              <a:solidFill>
                <a:schemeClr val="dk1"/>
              </a:solidFill>
              <a:highlight>
                <a:srgbClr val="FFFFFF"/>
              </a:highlight>
              <a:latin typeface="Calibri"/>
              <a:ea typeface="Calibri"/>
              <a:cs typeface="Calibri"/>
              <a:sym typeface="Calibri"/>
            </a:endParaRPr>
          </a:p>
        </p:txBody>
      </p:sp>
      <p:sp>
        <p:nvSpPr>
          <p:cNvPr id="199" name="Shape 199"/>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831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4" name="Shape 644"/>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 </a:t>
            </a:r>
          </a:p>
          <a:p>
            <a:pPr marL="0" marR="0" lvl="0" indent="0" algn="l" rtl="0">
              <a:spcBef>
                <a:spcPts val="0"/>
              </a:spcBef>
              <a:spcAft>
                <a:spcPts val="0"/>
              </a:spcAft>
              <a:buClr>
                <a:schemeClr val="dk1"/>
              </a:buClr>
              <a:buSzPct val="25000"/>
              <a:buFont typeface="Noto Sans Symbols"/>
              <a:buNone/>
            </a:pPr>
            <a:r>
              <a:rPr lang="en-GB" sz="1200" b="1" i="0" u="none" strike="noStrike" cap="none">
                <a:solidFill>
                  <a:schemeClr val="dk1"/>
                </a:solidFill>
                <a:latin typeface="Calibri"/>
                <a:ea typeface="Calibri"/>
                <a:cs typeface="Calibri"/>
                <a:sym typeface="Calibri"/>
              </a:rPr>
              <a:t>Description: </a:t>
            </a:r>
          </a:p>
          <a:p>
            <a:pPr marL="0" marR="0" lvl="0" indent="0" algn="l" rtl="0">
              <a:spcBef>
                <a:spcPts val="0"/>
              </a:spcBef>
              <a:spcAft>
                <a:spcPts val="0"/>
              </a:spcAft>
              <a:buClr>
                <a:schemeClr val="dk1"/>
              </a:buClr>
              <a:buSzPct val="25000"/>
              <a:buFont typeface="Noto Sans Symbols"/>
              <a:buNone/>
            </a:pPr>
            <a:r>
              <a:rPr lang="en-GB" sz="1200" b="0" i="0" u="none" strike="noStrike" cap="none">
                <a:solidFill>
                  <a:schemeClr val="dk1"/>
                </a:solidFill>
                <a:latin typeface="Calibri"/>
                <a:ea typeface="Calibri"/>
                <a:cs typeface="Calibri"/>
                <a:sym typeface="Calibri"/>
              </a:rPr>
              <a:t>Exercise to help determine who the different actors are in CRVS and what their motivations are. This will ensure that these are considered and incorporated into requirements during the CRVS digitisation process.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Activity 30 mins:</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Ask the participants to discuss in groups each of the questions defined on the slide.</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Each group should write on the flip-charts which will later be used to present by each group. Each group discusses for about 15 min and then present for 5 min per group.</a:t>
            </a:r>
          </a:p>
          <a:p>
            <a:pPr marL="171450" marR="0" lvl="0" indent="-171450" algn="l" rtl="0">
              <a:spcBef>
                <a:spcPts val="0"/>
              </a:spcBef>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As each group is presenting, note if there are any overlaps. After all groups have presented, bring up the overlaps for conversation and discussion.</a:t>
            </a:r>
          </a:p>
        </p:txBody>
      </p:sp>
      <p:sp>
        <p:nvSpPr>
          <p:cNvPr id="645" name="Shape 645"/>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407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 (5 mins for this and next slide):</a:t>
            </a:r>
          </a:p>
          <a:p>
            <a:pPr marL="171450" marR="0" lvl="0" indent="-171450" algn="l" rtl="0">
              <a:spcBef>
                <a:spcPts val="0"/>
              </a:spcBef>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what they understand by an as-is assessment and why this might be important for CRVS digitisation.</a:t>
            </a:r>
          </a:p>
        </p:txBody>
      </p:sp>
      <p:sp>
        <p:nvSpPr>
          <p:cNvPr id="653" name="Shape 65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3323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9" name="Shape 659"/>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An as-is analysis, or situational analysis, is a way in which you can comprehensively understand all factors required to define an appropriate response. IT is about identifying needs, opportunities and limitations, all of which will inform a response or solution that is contextual and fulfils its purpose. </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Based on responses gathered, confirm and elaborate on the above points.</a:t>
            </a:r>
          </a:p>
          <a:p>
            <a:pPr marL="0" marR="0" lvl="0" indent="0" algn="l" rtl="0">
              <a:lnSpc>
                <a:spcPct val="100000"/>
              </a:lnSpc>
              <a:spcBef>
                <a:spcPts val="0"/>
              </a:spcBef>
              <a:spcAft>
                <a:spcPts val="0"/>
              </a:spcAft>
              <a:buClr>
                <a:schemeClr val="dk1"/>
              </a:buClr>
              <a:buSzPct val="25000"/>
              <a:buFont typeface="Noto Sans Symbols"/>
              <a:buNone/>
            </a:pPr>
            <a:endParaRPr sz="1200" b="1" i="0" u="none" strike="noStrike" cap="none">
              <a:solidFill>
                <a:schemeClr val="dk1"/>
              </a:solidFill>
              <a:latin typeface="Calibri"/>
              <a:ea typeface="Calibri"/>
              <a:cs typeface="Calibri"/>
              <a:sym typeface="Calibri"/>
            </a:endParaRPr>
          </a:p>
        </p:txBody>
      </p:sp>
      <p:sp>
        <p:nvSpPr>
          <p:cNvPr id="660" name="Shape 660"/>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822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9" name="Shape 669"/>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Instructions for facilitator: </a:t>
            </a:r>
          </a:p>
          <a:p>
            <a:pPr marL="0" marR="0" lvl="0" indent="0" algn="l" rtl="0">
              <a:spcBef>
                <a:spcPts val="0"/>
              </a:spcBef>
              <a:spcAft>
                <a:spcPts val="0"/>
              </a:spcAft>
              <a:buClr>
                <a:schemeClr val="dk1"/>
              </a:buClr>
              <a:buSzPct val="25000"/>
              <a:buFont typeface="Calibri"/>
              <a:buNone/>
            </a:pPr>
            <a:r>
              <a:rPr lang="en-GB" sz="1200" b="0" i="0" u="none" strike="noStrike" cap="none">
                <a:solidFill>
                  <a:schemeClr val="dk1"/>
                </a:solidFill>
                <a:latin typeface="Calibri"/>
                <a:ea typeface="Calibri"/>
                <a:cs typeface="Calibri"/>
                <a:sym typeface="Calibri"/>
              </a:rPr>
              <a:t>Present the purpose and importance of an As-Is Assessment of the CRVS Landscape. Use the bullet points on the slide as guidance as well as:</a:t>
            </a:r>
          </a:p>
          <a:p>
            <a:pPr marL="0" marR="0" lvl="0" indent="0" algn="l" rtl="0">
              <a:spcBef>
                <a:spcPts val="0"/>
              </a:spcBef>
              <a:spcAft>
                <a:spcPts val="0"/>
              </a:spcAft>
              <a:buClr>
                <a:srgbClr val="454545"/>
              </a:buClr>
              <a:buSzPct val="25000"/>
              <a:buFont typeface="Calibri"/>
              <a:buNone/>
            </a:pPr>
            <a:r>
              <a:rPr lang="en-GB" sz="1200" b="1" i="0" u="none" strike="noStrike" cap="none">
                <a:solidFill>
                  <a:srgbClr val="454545"/>
                </a:solidFill>
                <a:highlight>
                  <a:srgbClr val="FFFFFF"/>
                </a:highlight>
                <a:latin typeface="Calibri"/>
                <a:ea typeface="Calibri"/>
                <a:cs typeface="Calibri"/>
                <a:sym typeface="Calibri"/>
              </a:rPr>
              <a:t>In order to identify appropriate technologies to support CRVS, an “As-Is” assessment must be conducted to understand the strengths and weaknesses of the existing CRVS Landscape, including several components documented in the Business Architecture e.g. CRVS business processes. Basing subsequent technology decisions on these findings will ensure that technology interventions directly address identified weaknesses. </a:t>
            </a:r>
          </a:p>
          <a:p>
            <a:pPr marL="0" marR="0" lvl="0" indent="0" algn="l" rtl="0">
              <a:spcBef>
                <a:spcPts val="0"/>
              </a:spcBef>
              <a:spcAft>
                <a:spcPts val="0"/>
              </a:spcAft>
              <a:buClr>
                <a:schemeClr val="dk1"/>
              </a:buClr>
              <a:buSzPct val="25000"/>
              <a:buFont typeface="Calibri"/>
              <a:buNone/>
            </a:pPr>
            <a:endParaRPr sz="1200" b="1" i="0" u="none" strike="noStrike" cap="none">
              <a:solidFill>
                <a:srgbClr val="454545"/>
              </a:solidFill>
              <a:highlight>
                <a:srgbClr val="FFFFFF"/>
              </a:highlight>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1" i="0" u="none" strike="noStrike" cap="none">
              <a:solidFill>
                <a:srgbClr val="454545"/>
              </a:solidFill>
              <a:highlight>
                <a:srgbClr val="FFFFFF"/>
              </a:highlight>
              <a:latin typeface="Calibri"/>
              <a:ea typeface="Calibri"/>
              <a:cs typeface="Calibri"/>
              <a:sym typeface="Calibri"/>
            </a:endParaRPr>
          </a:p>
        </p:txBody>
      </p:sp>
      <p:sp>
        <p:nvSpPr>
          <p:cNvPr id="670" name="Shape 670"/>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13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679768" y="4715153"/>
            <a:ext cx="5438140" cy="4466987"/>
          </a:xfrm>
          <a:prstGeom prst="rect">
            <a:avLst/>
          </a:prstGeom>
        </p:spPr>
        <p:txBody>
          <a:bodyPr wrap="square" lIns="91425" tIns="91425" rIns="91425" bIns="91425" anchor="t" anchorCtr="0">
            <a:noAutofit/>
          </a:bodyPr>
          <a:lstStyle/>
          <a:p>
            <a:pPr lvl="0" indent="0" rtl="0">
              <a:spcBef>
                <a:spcPts val="0"/>
              </a:spcBef>
              <a:buClr>
                <a:schemeClr val="dk1"/>
              </a:buClr>
              <a:buSzPct val="25000"/>
              <a:buFont typeface="Calibri"/>
              <a:buNone/>
            </a:pPr>
            <a:r>
              <a:rPr lang="en-GB" b="1" dirty="0"/>
              <a:t>Facilitation notes:</a:t>
            </a:r>
          </a:p>
          <a:p>
            <a:pPr marL="0" lvl="0" indent="76200">
              <a:spcBef>
                <a:spcPts val="0"/>
              </a:spcBef>
              <a:buFont typeface="Wingdings" panose="05000000000000000000" pitchFamily="2" charset="2"/>
              <a:buChar char="§"/>
            </a:pPr>
            <a:r>
              <a:rPr lang="en-GB" dirty="0"/>
              <a:t>Ask participants what this cartoon means?  </a:t>
            </a:r>
          </a:p>
          <a:p>
            <a:pPr marL="0" lvl="0" indent="76200">
              <a:spcBef>
                <a:spcPts val="0"/>
              </a:spcBef>
              <a:buFont typeface="Wingdings" panose="05000000000000000000" pitchFamily="2" charset="2"/>
              <a:buChar char="§"/>
            </a:pPr>
            <a:r>
              <a:rPr lang="en-GB" dirty="0"/>
              <a:t>A diagram can show a lot of information in a way that is more easily communicated than reading a lot of text </a:t>
            </a:r>
          </a:p>
          <a:p>
            <a:pPr marL="0" lvl="0" indent="76200">
              <a:spcBef>
                <a:spcPts val="0"/>
              </a:spcBef>
              <a:buFont typeface="Wingdings" panose="05000000000000000000" pitchFamily="2" charset="2"/>
              <a:buChar char="§"/>
            </a:pPr>
            <a:r>
              <a:rPr lang="en-GB" dirty="0"/>
              <a:t>A bpm can be used to analyse how to make the process more efficient and effective </a:t>
            </a:r>
          </a:p>
        </p:txBody>
      </p:sp>
      <p:sp>
        <p:nvSpPr>
          <p:cNvPr id="689" name="Shape 68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636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lvl="0" indent="-69850" rtl="0">
              <a:spcBef>
                <a:spcPts val="0"/>
              </a:spcBef>
              <a:buClr>
                <a:schemeClr val="dk1"/>
              </a:buClr>
              <a:buSzPct val="91666"/>
              <a:buFont typeface="Arial"/>
              <a:buNone/>
            </a:pPr>
            <a:r>
              <a:rPr lang="en-GB" b="1" dirty="0"/>
              <a:t>Facilitation notes:</a:t>
            </a:r>
          </a:p>
          <a:p>
            <a:pPr marL="0" marR="0" lvl="0" indent="76200" algn="l" rtl="0">
              <a:spcBef>
                <a:spcPts val="0"/>
              </a:spcBef>
              <a:spcAft>
                <a:spcPts val="0"/>
              </a:spcAft>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Explain to the group how this is an example of a business process map </a:t>
            </a:r>
            <a:r>
              <a:rPr lang="en-GB" dirty="0"/>
              <a:t>that may be </a:t>
            </a:r>
            <a:r>
              <a:rPr lang="en-GB" sz="1200" b="0" i="0" u="none" strike="noStrike" cap="none" dirty="0">
                <a:solidFill>
                  <a:schemeClr val="dk1"/>
                </a:solidFill>
                <a:latin typeface="Calibri"/>
                <a:ea typeface="Calibri"/>
                <a:cs typeface="Calibri"/>
                <a:sym typeface="Calibri"/>
              </a:rPr>
              <a:t>used for the As-Is Assessment of the CRVS Landscape. </a:t>
            </a:r>
            <a:endParaRPr sz="1200" b="0" i="0" u="none" strike="noStrike" cap="none" dirty="0">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Explain the group will be doing exercises to familiarize themselves with how to use this tool and create a map like this.</a:t>
            </a:r>
          </a:p>
          <a:p>
            <a:pPr marL="0" marR="0" lvl="0" indent="76200" algn="l" rtl="0">
              <a:spcBef>
                <a:spcPts val="0"/>
              </a:spcBef>
              <a:spcAft>
                <a:spcPts val="0"/>
              </a:spcAft>
              <a:buClr>
                <a:schemeClr val="dk1"/>
              </a:buClr>
              <a:buSzPct val="25000"/>
              <a:buFont typeface="Wingdings" panose="05000000000000000000" pitchFamily="2" charset="2"/>
              <a:buChar char="§"/>
            </a:pPr>
            <a:endParaRPr sz="1200" b="0"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buClr>
                <a:schemeClr val="dk1"/>
              </a:buClr>
              <a:buSzPct val="25000"/>
              <a:buFont typeface="Wingdings" panose="05000000000000000000" pitchFamily="2" charset="2"/>
              <a:buChar char="§"/>
            </a:pPr>
            <a:endParaRPr sz="1000" b="0" i="0" u="none" strike="noStrike" cap="none" dirty="0">
              <a:solidFill>
                <a:schemeClr val="dk1"/>
              </a:solidFill>
              <a:latin typeface="Calibri"/>
              <a:ea typeface="Calibri"/>
              <a:cs typeface="Calibri"/>
              <a:sym typeface="Calibri"/>
            </a:endParaRPr>
          </a:p>
        </p:txBody>
      </p:sp>
      <p:sp>
        <p:nvSpPr>
          <p:cNvPr id="694" name="Shape 69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44785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lvl="0" indent="-69850" rtl="0">
              <a:spcBef>
                <a:spcPts val="0"/>
              </a:spcBef>
              <a:buClr>
                <a:schemeClr val="dk1"/>
              </a:buClr>
              <a:buSzPct val="91666"/>
              <a:buFont typeface="Arial"/>
              <a:buNone/>
            </a:pPr>
            <a:r>
              <a:rPr lang="en-GB" b="1" dirty="0"/>
              <a:t>Facilitation notes:</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Link to the CRVS-DGB site - show them the Business Process Modelling Guide and example diagrams </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Explain that this can be done on a whiteboard, flip chart or using post-it notes initially </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Explain that there are a number of BPM tools available (VISIO, draw-</a:t>
            </a:r>
            <a:r>
              <a:rPr lang="en-GB" dirty="0" err="1"/>
              <a:t>io</a:t>
            </a:r>
            <a:r>
              <a:rPr lang="en-GB" dirty="0"/>
              <a:t>, Enterprise Architect) and the benefit of these are that they can be shared and updated easily </a:t>
            </a:r>
          </a:p>
          <a:p>
            <a:pPr marL="0" marR="0" lvl="0" indent="0" algn="l" rtl="0">
              <a:spcBef>
                <a:spcPts val="0"/>
              </a:spcBef>
              <a:spcAft>
                <a:spcPts val="0"/>
              </a:spcAft>
              <a:buClr>
                <a:schemeClr val="dk1"/>
              </a:buClr>
              <a:buSzPct val="25000"/>
              <a:buFont typeface="Calibri"/>
              <a:buNone/>
            </a:pPr>
            <a:r>
              <a:rPr lang="en-GB" dirty="0"/>
              <a: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buClr>
                <a:schemeClr val="dk1"/>
              </a:buClr>
              <a:buSzPct val="25000"/>
              <a:buFont typeface="Calibri"/>
              <a:buNone/>
            </a:pPr>
            <a:endParaRPr sz="1000" b="0" i="0" u="none" strike="noStrike" cap="none" dirty="0">
              <a:solidFill>
                <a:schemeClr val="dk1"/>
              </a:solidFill>
              <a:latin typeface="Calibri"/>
              <a:ea typeface="Calibri"/>
              <a:cs typeface="Calibri"/>
              <a:sym typeface="Calibri"/>
            </a:endParaRPr>
          </a:p>
        </p:txBody>
      </p:sp>
      <p:sp>
        <p:nvSpPr>
          <p:cNvPr id="700" name="Shape 7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69673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6" name="Shape 706"/>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dirty="0"/>
              <a:t>Facilitation notes:</a:t>
            </a: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This section is intended to g</a:t>
            </a:r>
            <a:r>
              <a:rPr lang="en-GB" dirty="0"/>
              <a:t>ive </a:t>
            </a:r>
            <a:r>
              <a:rPr lang="en-GB" sz="1200" b="0" i="0" u="none" strike="noStrike" cap="none" dirty="0">
                <a:solidFill>
                  <a:schemeClr val="dk1"/>
                </a:solidFill>
                <a:latin typeface="Calibri"/>
                <a:ea typeface="Calibri"/>
                <a:cs typeface="Calibri"/>
                <a:sym typeface="Calibri"/>
              </a:rPr>
              <a:t>the participants an introduction to using a simple</a:t>
            </a:r>
            <a:r>
              <a:rPr lang="en-GB" dirty="0"/>
              <a:t> BPM  tool that is recommended - freely available and easy to use. </a:t>
            </a:r>
          </a:p>
          <a:p>
            <a:pPr marL="0" marR="0" lvl="0" indent="76200" algn="l" rtl="0">
              <a:spcBef>
                <a:spcPts val="0"/>
              </a:spcBef>
              <a:buClr>
                <a:schemeClr val="dk1"/>
              </a:buClr>
              <a:buSzPct val="25000"/>
              <a:buFont typeface="Wingdings" panose="05000000000000000000" pitchFamily="2" charset="2"/>
              <a:buChar char="§"/>
            </a:pPr>
            <a:endParaRPr dirty="0"/>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The next slides will introduce them to Business Process Mapping Notation in </a:t>
            </a:r>
            <a:r>
              <a:rPr lang="en-GB" sz="1200" b="0" i="0" u="none" strike="noStrike" cap="none" dirty="0" err="1">
                <a:solidFill>
                  <a:schemeClr val="dk1"/>
                </a:solidFill>
                <a:latin typeface="Calibri"/>
                <a:ea typeface="Calibri"/>
                <a:cs typeface="Calibri"/>
                <a:sym typeface="Calibri"/>
              </a:rPr>
              <a:t>Bizagi</a:t>
            </a:r>
            <a:r>
              <a:rPr lang="en-GB" sz="1200" b="0" i="0" u="none" strike="noStrike" cap="none" dirty="0">
                <a:solidFill>
                  <a:schemeClr val="dk1"/>
                </a:solidFill>
                <a:latin typeface="Calibri"/>
                <a:ea typeface="Calibri"/>
                <a:cs typeface="Calibri"/>
                <a:sym typeface="Calibri"/>
              </a:rPr>
              <a:t>. </a:t>
            </a:r>
            <a:r>
              <a:rPr lang="en-GB" dirty="0"/>
              <a:t>Explain to delegates that they will do an exercise to map a CRVS process </a:t>
            </a:r>
          </a:p>
          <a:p>
            <a:pPr marL="0" marR="0" lvl="0" indent="76200" algn="l" rtl="0">
              <a:spcBef>
                <a:spcPts val="0"/>
              </a:spcBef>
              <a:buClr>
                <a:schemeClr val="dk1"/>
              </a:buClr>
              <a:buSzPct val="25000"/>
              <a:buFont typeface="Wingdings" panose="05000000000000000000" pitchFamily="2" charset="2"/>
              <a:buChar char="§"/>
            </a:pPr>
            <a:endParaRPr dirty="0"/>
          </a:p>
          <a:p>
            <a:pPr marL="0" marR="0" lvl="0" indent="76200" algn="l" rtl="0">
              <a:spcBef>
                <a:spcPts val="0"/>
              </a:spcBef>
              <a:buClr>
                <a:schemeClr val="dk1"/>
              </a:buClr>
              <a:buSzPct val="25000"/>
              <a:buFont typeface="Wingdings" panose="05000000000000000000" pitchFamily="2" charset="2"/>
              <a:buChar char="§"/>
            </a:pPr>
            <a:r>
              <a:rPr lang="en-GB" dirty="0"/>
              <a:t>NOTE: This download preferably needs to happen prior to session as it takes too long to download, install and register via email. </a:t>
            </a:r>
          </a:p>
          <a:p>
            <a:pPr marL="0" marR="0" lvl="0" indent="76200" algn="l" rtl="0">
              <a:spcBef>
                <a:spcPts val="0"/>
              </a:spcBef>
              <a:buClr>
                <a:schemeClr val="dk1"/>
              </a:buClr>
              <a:buSzPct val="25000"/>
              <a:buFont typeface="Wingdings" panose="05000000000000000000" pitchFamily="2" charset="2"/>
              <a:buChar char="§"/>
            </a:pPr>
            <a:r>
              <a:rPr lang="en-GB" dirty="0"/>
              <a:t>Suggest asking people to do this before they arrive / when they first register at beginning of workshop / as “homework” at end of first day </a:t>
            </a:r>
          </a:p>
          <a:p>
            <a:pPr marL="0" marR="0" lvl="0" indent="76200" algn="l" rtl="0">
              <a:spcBef>
                <a:spcPts val="0"/>
              </a:spcBef>
              <a:buClr>
                <a:schemeClr val="dk1"/>
              </a:buClr>
              <a:buSzPct val="25000"/>
              <a:buFont typeface="Wingdings" panose="05000000000000000000" pitchFamily="2" charset="2"/>
              <a:buChar char="§"/>
            </a:pPr>
            <a:r>
              <a:rPr lang="en-GB" dirty="0"/>
              <a:t>If they have not already done so, then allow 20 minutes at least for this process </a:t>
            </a:r>
          </a:p>
          <a:p>
            <a:pPr marL="0" marR="0" lvl="0" indent="76200" algn="l" rtl="0">
              <a:spcBef>
                <a:spcPts val="0"/>
              </a:spcBef>
              <a:buClr>
                <a:schemeClr val="dk1"/>
              </a:buClr>
              <a:buSzPct val="25000"/>
              <a:buFont typeface="Wingdings" panose="05000000000000000000" pitchFamily="2" charset="2"/>
              <a:buChar char="§"/>
            </a:pPr>
            <a:endParaRPr dirty="0"/>
          </a:p>
          <a:p>
            <a:pPr marL="0" marR="0" lvl="0" indent="76200" algn="l" rtl="0">
              <a:spcBef>
                <a:spcPts val="0"/>
              </a:spcBef>
              <a:buClr>
                <a:schemeClr val="dk1"/>
              </a:buClr>
              <a:buSzPct val="25000"/>
              <a:buFont typeface="Wingdings" panose="05000000000000000000" pitchFamily="2" charset="2"/>
              <a:buChar char="§"/>
            </a:pPr>
            <a:endParaRPr dirty="0"/>
          </a:p>
          <a:p>
            <a:pPr marL="0" marR="0" lvl="0" indent="76200" algn="l" rtl="0">
              <a:spcBef>
                <a:spcPts val="0"/>
              </a:spcBef>
              <a:buClr>
                <a:schemeClr val="dk1"/>
              </a:buClr>
              <a:buSzPct val="25000"/>
              <a:buFont typeface="Wingdings" panose="05000000000000000000" pitchFamily="2" charset="2"/>
              <a:buChar char="§"/>
            </a:pPr>
            <a:endParaRPr dirty="0"/>
          </a:p>
        </p:txBody>
      </p:sp>
      <p:sp>
        <p:nvSpPr>
          <p:cNvPr id="707" name="Shape 707"/>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871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lvl="0" indent="-69850" rtl="0">
              <a:spcBef>
                <a:spcPts val="0"/>
              </a:spcBef>
              <a:buClr>
                <a:schemeClr val="dk1"/>
              </a:buClr>
              <a:buSzPct val="91666"/>
              <a:buFont typeface="Arial"/>
              <a:buNone/>
            </a:pPr>
            <a:r>
              <a:rPr lang="en-GB" b="1" dirty="0"/>
              <a:t>Facilitation notes:</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Explain what each symbol is used for  and use examples to illustrate </a:t>
            </a:r>
          </a:p>
          <a:p>
            <a:pPr marL="0" marR="0" lvl="0" indent="76200" algn="l" rtl="0">
              <a:spcBef>
                <a:spcPts val="0"/>
              </a:spcBef>
              <a:spcAft>
                <a:spcPts val="0"/>
              </a:spcAft>
              <a:buClr>
                <a:schemeClr val="dk1"/>
              </a:buClr>
              <a:buSzPct val="25000"/>
              <a:buFont typeface="Wingdings" panose="05000000000000000000" pitchFamily="2" charset="2"/>
              <a:buChar char="§"/>
            </a:pPr>
            <a:endParaRPr dirty="0"/>
          </a:p>
          <a:p>
            <a:pPr marL="0" marR="0" lvl="0" indent="76200" algn="l" rtl="0">
              <a:spcBef>
                <a:spcPts val="0"/>
              </a:spcBef>
              <a:spcAft>
                <a:spcPts val="0"/>
              </a:spcAft>
              <a:buClr>
                <a:schemeClr val="dk1"/>
              </a:buClr>
              <a:buSzPct val="25000"/>
              <a:buFont typeface="Wingdings" panose="05000000000000000000" pitchFamily="2" charset="2"/>
              <a:buChar char="§"/>
            </a:pPr>
            <a:r>
              <a:rPr lang="en-GB" dirty="0"/>
              <a:t>Pools represent the process and Swim Lanes represent roles/responsibilities </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 </a:t>
            </a:r>
          </a:p>
          <a:p>
            <a:pPr marL="0" marR="0" lvl="0" indent="76200" algn="l" rtl="0">
              <a:spcBef>
                <a:spcPts val="0"/>
              </a:spcBef>
              <a:spcAft>
                <a:spcPts val="0"/>
              </a:spcAft>
              <a:buClr>
                <a:schemeClr val="dk1"/>
              </a:buClr>
              <a:buSzPct val="25000"/>
              <a:buFont typeface="Wingdings" panose="05000000000000000000" pitchFamily="2" charset="2"/>
              <a:buChar char="§"/>
            </a:pPr>
            <a:r>
              <a:rPr lang="en-GB" dirty="0"/>
              <a:t>We can identify 3 types of elements that describe the process </a:t>
            </a:r>
            <a:r>
              <a:rPr lang="en-GB" dirty="0" err="1"/>
              <a:t>behavior</a:t>
            </a:r>
            <a:r>
              <a:rPr lang="en-GB" dirty="0"/>
              <a:t>: </a:t>
            </a:r>
          </a:p>
          <a:p>
            <a:pPr marL="457200" marR="0" lvl="0" indent="-228600" algn="l" rtl="0">
              <a:lnSpc>
                <a:spcPct val="100000"/>
              </a:lnSpc>
              <a:spcBef>
                <a:spcPts val="0"/>
              </a:spcBef>
              <a:buAutoNum type="arabicPeriod"/>
            </a:pPr>
            <a:r>
              <a:rPr lang="en-GB" dirty="0"/>
              <a:t>Tasks represents the work that is performed, represented by rectangles</a:t>
            </a:r>
          </a:p>
          <a:p>
            <a:pPr marL="457200" marR="0" lvl="0" indent="-228600" algn="l" rtl="0">
              <a:lnSpc>
                <a:spcPct val="100000"/>
              </a:lnSpc>
              <a:spcBef>
                <a:spcPts val="0"/>
              </a:spcBef>
              <a:buAutoNum type="arabicPeriod"/>
            </a:pPr>
            <a:r>
              <a:rPr lang="en-GB" dirty="0"/>
              <a:t>Events that are used  to identify the start and end of the process, represented by circles</a:t>
            </a:r>
          </a:p>
          <a:p>
            <a:pPr marL="457200" marR="0" lvl="0" indent="-228600" algn="l" rtl="0">
              <a:lnSpc>
                <a:spcPct val="100000"/>
              </a:lnSpc>
              <a:spcBef>
                <a:spcPts val="0"/>
              </a:spcBef>
              <a:buAutoNum type="arabicPeriod"/>
            </a:pPr>
            <a:r>
              <a:rPr lang="en-GB" dirty="0"/>
              <a:t>Decision elements, known in BPMN as gateways, that are represented by diamonds</a:t>
            </a:r>
          </a:p>
          <a:p>
            <a:pPr marR="0" lvl="0" indent="0" algn="l" rtl="0">
              <a:lnSpc>
                <a:spcPct val="100000"/>
              </a:lnSpc>
              <a:spcBef>
                <a:spcPts val="0"/>
              </a:spcBef>
              <a:buNone/>
            </a:pPr>
            <a:endParaRPr dirty="0"/>
          </a:p>
          <a:p>
            <a:pPr marL="0" marR="0" lvl="0" indent="76200" algn="l" rtl="0">
              <a:lnSpc>
                <a:spcPct val="100000"/>
              </a:lnSpc>
              <a:spcBef>
                <a:spcPts val="0"/>
              </a:spcBef>
              <a:buFont typeface="Wingdings" panose="05000000000000000000" pitchFamily="2" charset="2"/>
              <a:buChar char="§"/>
            </a:pPr>
            <a:r>
              <a:rPr lang="en-GB" dirty="0"/>
              <a:t>The flow or sequence is which processes occur is indicated by an arrow </a:t>
            </a:r>
          </a:p>
          <a:p>
            <a:pPr marL="0" marR="0" lvl="0" indent="0" algn="l" rtl="0">
              <a:lnSpc>
                <a:spcPct val="100000"/>
              </a:lnSpc>
              <a:spcBef>
                <a:spcPts val="0"/>
              </a:spcBef>
              <a:buClr>
                <a:schemeClr val="dk1"/>
              </a:buClr>
              <a:buSzPct val="25000"/>
              <a:buFont typeface="Calibri"/>
              <a:buNone/>
            </a:pPr>
            <a:endParaRPr sz="1000" dirty="0"/>
          </a:p>
        </p:txBody>
      </p:sp>
      <p:sp>
        <p:nvSpPr>
          <p:cNvPr id="716" name="Shape 71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35438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lvl="0" indent="-69850" rtl="0">
              <a:spcBef>
                <a:spcPts val="0"/>
              </a:spcBef>
              <a:buClr>
                <a:schemeClr val="dk1"/>
              </a:buClr>
              <a:buSzPct val="91666"/>
              <a:buFont typeface="Arial"/>
              <a:buNone/>
            </a:pPr>
            <a:r>
              <a:rPr lang="en-GB" b="1" dirty="0"/>
              <a:t>Facilitation notes:</a:t>
            </a:r>
          </a:p>
          <a:p>
            <a:pPr lvl="0" indent="-69850" rtl="0">
              <a:spcBef>
                <a:spcPts val="0"/>
              </a:spcBef>
              <a:buClr>
                <a:schemeClr val="dk1"/>
              </a:buClr>
              <a:buSzPct val="91666"/>
              <a:buFont typeface="Arial"/>
              <a:buNone/>
            </a:pPr>
            <a:endParaRPr b="1" dirty="0"/>
          </a:p>
          <a:p>
            <a:pPr marL="101600" lvl="0" indent="-171450" rtl="0">
              <a:spcBef>
                <a:spcPts val="0"/>
              </a:spcBef>
              <a:buClr>
                <a:schemeClr val="dk1"/>
              </a:buClr>
              <a:buSzPct val="91666"/>
              <a:buFont typeface="Wingdings" panose="05000000000000000000" pitchFamily="2" charset="2"/>
              <a:buChar char="§"/>
            </a:pPr>
            <a:r>
              <a:rPr lang="en-GB" dirty="0"/>
              <a:t>Exclusive gateway -  chooses one of the possible paths based on process data.  (EITHER/ OR)</a:t>
            </a:r>
          </a:p>
          <a:p>
            <a:pPr marL="101600" lvl="0" indent="-171450" rtl="0">
              <a:spcBef>
                <a:spcPts val="0"/>
              </a:spcBef>
              <a:buClr>
                <a:schemeClr val="dk1"/>
              </a:buClr>
              <a:buSzPct val="91666"/>
              <a:buFont typeface="Wingdings" panose="05000000000000000000" pitchFamily="2" charset="2"/>
              <a:buChar char="§"/>
            </a:pPr>
            <a:r>
              <a:rPr lang="en-GB" dirty="0"/>
              <a:t>Parallel gateway - two or more processes happen in parallel/ at he same time (AND)</a:t>
            </a:r>
          </a:p>
          <a:p>
            <a:pPr marL="101600" lvl="0" indent="-171450" rtl="0">
              <a:spcBef>
                <a:spcPts val="0"/>
              </a:spcBef>
              <a:buClr>
                <a:schemeClr val="dk1"/>
              </a:buClr>
              <a:buSzPct val="91666"/>
              <a:buFont typeface="Wingdings" panose="05000000000000000000" pitchFamily="2" charset="2"/>
              <a:buChar char="§"/>
            </a:pPr>
            <a:endParaRPr dirty="0"/>
          </a:p>
          <a:p>
            <a:pPr marL="101600" lvl="0" indent="-171450" rtl="0">
              <a:spcBef>
                <a:spcPts val="0"/>
              </a:spcBef>
              <a:buClr>
                <a:schemeClr val="dk1"/>
              </a:buClr>
              <a:buSzPct val="91666"/>
              <a:buFont typeface="Wingdings" panose="05000000000000000000" pitchFamily="2" charset="2"/>
              <a:buChar char="§"/>
            </a:pPr>
            <a:r>
              <a:rPr lang="en-GB" dirty="0"/>
              <a:t>Data objects represent data coming into or out of the process - typically forms, certificates, reports, etc.</a:t>
            </a:r>
          </a:p>
          <a:p>
            <a:pPr marL="101600" lvl="0" indent="-171450" rtl="0">
              <a:spcBef>
                <a:spcPts val="0"/>
              </a:spcBef>
              <a:buClr>
                <a:schemeClr val="dk1"/>
              </a:buClr>
              <a:buSzPct val="91666"/>
              <a:buFont typeface="Wingdings" panose="05000000000000000000" pitchFamily="2" charset="2"/>
              <a:buChar char="§"/>
            </a:pPr>
            <a:endParaRPr dirty="0"/>
          </a:p>
          <a:p>
            <a:pPr marL="101600" lvl="0" indent="-171450" rtl="0">
              <a:spcBef>
                <a:spcPts val="0"/>
              </a:spcBef>
              <a:buClr>
                <a:schemeClr val="dk1"/>
              </a:buClr>
              <a:buSzPct val="91666"/>
              <a:buFont typeface="Wingdings" panose="05000000000000000000" pitchFamily="2" charset="2"/>
              <a:buChar char="§"/>
            </a:pPr>
            <a:r>
              <a:rPr lang="en-GB" dirty="0"/>
              <a:t>Annotation is used to contain extra details about the process </a:t>
            </a:r>
          </a:p>
          <a:p>
            <a:pPr lvl="0" indent="-69850" rtl="0">
              <a:spcBef>
                <a:spcPts val="0"/>
              </a:spcBef>
              <a:buClr>
                <a:schemeClr val="dk1"/>
              </a:buClr>
              <a:buSzPct val="91666"/>
              <a:buFont typeface="Arial"/>
              <a:buNone/>
            </a:pPr>
            <a:endParaRPr b="1" dirty="0"/>
          </a:p>
          <a:p>
            <a:pPr marL="0" marR="0" lvl="0" indent="0" algn="l" rtl="0">
              <a:spcBef>
                <a:spcPts val="0"/>
              </a:spcBef>
              <a:spcAft>
                <a:spcPts val="0"/>
              </a:spcAft>
              <a:buClr>
                <a:schemeClr val="dk1"/>
              </a:buClr>
              <a:buSzPct val="25000"/>
              <a:buFont typeface="Calibri"/>
              <a:buNone/>
            </a:pPr>
            <a:endParaRPr b="1" dirty="0"/>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buClr>
                <a:schemeClr val="dk1"/>
              </a:buClr>
              <a:buSzPct val="25000"/>
              <a:buFont typeface="Calibri"/>
              <a:buNone/>
            </a:pPr>
            <a:endParaRPr sz="1000" b="0" i="0" u="none" strike="noStrike" cap="none" dirty="0">
              <a:solidFill>
                <a:schemeClr val="dk1"/>
              </a:solidFill>
              <a:latin typeface="Calibri"/>
              <a:ea typeface="Calibri"/>
              <a:cs typeface="Calibri"/>
              <a:sym typeface="Calibri"/>
            </a:endParaRPr>
          </a:p>
        </p:txBody>
      </p:sp>
      <p:sp>
        <p:nvSpPr>
          <p:cNvPr id="730" name="Shape 73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4861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(10mins):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Introduce the training principles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participants what kind of ground rules we should have e.g. no computers, no phones during sessions, be respectful etc.</a:t>
            </a:r>
          </a:p>
        </p:txBody>
      </p:sp>
      <p:sp>
        <p:nvSpPr>
          <p:cNvPr id="208" name="Shape 20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199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4" name="Shape 744"/>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spcAft>
                <a:spcPts val="0"/>
              </a:spcAft>
              <a:buClr>
                <a:schemeClr val="dk1"/>
              </a:buClr>
              <a:buSzPct val="25000"/>
              <a:buFont typeface="Calibri"/>
              <a:buNone/>
            </a:pPr>
            <a:r>
              <a:rPr lang="en-GB" b="1"/>
              <a:t>(NB: Have a printout of the exercise steps available to refer to when using Bizagi)</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Map this process together with the whole group. Take the group through each step and show everything on projector. Leave time for 	questions to make sure everyone understands. </a:t>
            </a:r>
          </a:p>
        </p:txBody>
      </p:sp>
      <p:sp>
        <p:nvSpPr>
          <p:cNvPr id="745" name="Shape 745"/>
          <p:cNvSpPr txBox="1">
            <a:spLocks noGrp="1"/>
          </p:cNvSpPr>
          <p:nvPr>
            <p:ph type="sldNum" idx="12"/>
          </p:nvPr>
        </p:nvSpPr>
        <p:spPr>
          <a:xfrm>
            <a:off x="3850442" y="9428582"/>
            <a:ext cx="2945658" cy="496332"/>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529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4" name="Shape 754"/>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Map this process together with the whole group. Take the group through each step and show everything on projector. Leave time for 	questions to make sure everyone understands.</a:t>
            </a:r>
          </a:p>
        </p:txBody>
      </p:sp>
      <p:sp>
        <p:nvSpPr>
          <p:cNvPr id="755" name="Shape 75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8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4" name="Shape 764"/>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Map this process together with the whole group. Take the group through each step and show everything on projector. Leave time for 	questions to make sure everyone understands.</a:t>
            </a:r>
          </a:p>
        </p:txBody>
      </p:sp>
      <p:sp>
        <p:nvSpPr>
          <p:cNvPr id="765" name="Shape 76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4421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4" name="Shape 774"/>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Map this process together with the whole group. Take the group through each step and show everything on projector. Leave time for 	questions to make sure everyone understands.</a:t>
            </a:r>
          </a:p>
        </p:txBody>
      </p:sp>
      <p:sp>
        <p:nvSpPr>
          <p:cNvPr id="775" name="Shape 77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9785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4" name="Shape 784"/>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Map this process together with the whole group. Take the group through each step and show everything on projector. Leave time for 	questions to make sure everyone understands.</a:t>
            </a:r>
          </a:p>
        </p:txBody>
      </p:sp>
      <p:sp>
        <p:nvSpPr>
          <p:cNvPr id="785" name="Shape 78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885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4" name="Shape 794"/>
          <p:cNvSpPr txBox="1">
            <a:spLocks noGrp="1"/>
          </p:cNvSpPr>
          <p:nvPr>
            <p:ph type="body" idx="1"/>
          </p:nvPr>
        </p:nvSpPr>
        <p:spPr>
          <a:xfrm>
            <a:off x="679768" y="4715153"/>
            <a:ext cx="5438100" cy="4467000"/>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dirty="0"/>
              <a:t>Facilitation notes:</a:t>
            </a:r>
          </a:p>
          <a:p>
            <a:pPr marL="0" marR="0" lvl="0" indent="0" algn="l" rtl="0">
              <a:spcBef>
                <a:spcPts val="0"/>
              </a:spcBef>
              <a:buClr>
                <a:schemeClr val="dk1"/>
              </a:buClr>
              <a:buSzPct val="25000"/>
              <a:buFont typeface="Calibri"/>
              <a:buNone/>
            </a:pPr>
            <a:r>
              <a:rPr lang="en-GB" b="1" dirty="0"/>
              <a:t>Activity: </a:t>
            </a:r>
            <a:r>
              <a:rPr lang="en-GB" dirty="0"/>
              <a:t>(30 minutes)</a:t>
            </a:r>
          </a:p>
          <a:p>
            <a:pPr marL="0" marR="0" lvl="0" indent="0" algn="l" rtl="0">
              <a:spcBef>
                <a:spcPts val="0"/>
              </a:spcBef>
              <a:buClr>
                <a:schemeClr val="dk1"/>
              </a:buClr>
              <a:buSzPct val="25000"/>
              <a:buFont typeface="Calibri"/>
              <a:buNone/>
            </a:pPr>
            <a:r>
              <a:rPr lang="en-GB" dirty="0"/>
              <a:t>Allow time for the participants to practise using </a:t>
            </a:r>
            <a:r>
              <a:rPr lang="en-GB" dirty="0" err="1"/>
              <a:t>Bizagi</a:t>
            </a:r>
            <a:r>
              <a:rPr lang="en-GB" dirty="0"/>
              <a:t> on their own or in small groups, with facilitators to assist where needed</a:t>
            </a:r>
          </a:p>
        </p:txBody>
      </p:sp>
      <p:sp>
        <p:nvSpPr>
          <p:cNvPr id="795" name="Shape 795"/>
          <p:cNvSpPr txBox="1">
            <a:spLocks noGrp="1"/>
          </p:cNvSpPr>
          <p:nvPr>
            <p:ph type="sldNum" idx="12"/>
          </p:nvPr>
        </p:nvSpPr>
        <p:spPr>
          <a:xfrm>
            <a:off x="3850442" y="9428582"/>
            <a:ext cx="2945700" cy="496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1366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5" name="Shape 805"/>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76200" marR="0" lvl="0" indent="-76200" algn="l" rtl="0">
              <a:lnSpc>
                <a:spcPct val="150000"/>
              </a:lnSpc>
              <a:spcBef>
                <a:spcPts val="0"/>
              </a:spcBef>
              <a:spcAft>
                <a:spcPts val="0"/>
              </a:spcAft>
              <a:buClr>
                <a:schemeClr val="dk1"/>
              </a:buClr>
              <a:buSzPct val="25000"/>
              <a:buFont typeface="Arial"/>
              <a:buNone/>
            </a:pPr>
            <a:r>
              <a:rPr lang="en-GB" sz="1200" b="0" i="0" u="none" strike="noStrike" cap="none">
                <a:solidFill>
                  <a:schemeClr val="dk1"/>
                </a:solidFill>
                <a:latin typeface="Calibri"/>
                <a:ea typeface="Calibri"/>
                <a:cs typeface="Calibri"/>
                <a:sym typeface="Calibri"/>
              </a:rPr>
              <a:t>Give the group a brief introduction about identification of barriers and bottlenecks. What is the difference between the two? Why is it needed? </a:t>
            </a:r>
          </a:p>
          <a:p>
            <a:pPr marL="0" marR="0" lvl="0" indent="0" algn="l" rtl="0">
              <a:spcBef>
                <a:spcPts val="0"/>
              </a:spcBef>
              <a:spcAft>
                <a:spcPts val="0"/>
              </a:spcAft>
              <a:buClr>
                <a:schemeClr val="dk1"/>
              </a:buClr>
              <a:buSzPct val="25000"/>
              <a:buFont typeface="Arial"/>
              <a:buNone/>
            </a:pPr>
            <a:r>
              <a:rPr lang="en-GB" sz="1200" b="1" i="0" u="none" strike="noStrike" cap="none">
                <a:solidFill>
                  <a:schemeClr val="dk1"/>
                </a:solidFill>
                <a:latin typeface="Calibri"/>
                <a:ea typeface="Calibri"/>
                <a:cs typeface="Calibri"/>
                <a:sym typeface="Calibri"/>
              </a:rPr>
              <a:t>Barrier: </a:t>
            </a:r>
            <a:r>
              <a:rPr lang="en-GB" sz="1200" b="0" i="0" u="none" strike="noStrike" cap="none">
                <a:solidFill>
                  <a:schemeClr val="dk1"/>
                </a:solidFill>
                <a:latin typeface="Calibri"/>
                <a:ea typeface="Calibri"/>
                <a:cs typeface="Calibri"/>
                <a:sym typeface="Calibri"/>
              </a:rPr>
              <a:t>An action or inaction which prevents an individual from entering or completing the process</a:t>
            </a:r>
          </a:p>
          <a:p>
            <a:pPr marL="0" marR="0" lvl="0" indent="0" algn="l" rtl="0">
              <a:spcBef>
                <a:spcPts val="0"/>
              </a:spcBef>
              <a:spcAft>
                <a:spcPts val="0"/>
              </a:spcAft>
              <a:buClr>
                <a:schemeClr val="dk1"/>
              </a:buClr>
              <a:buSzPct val="25000"/>
              <a:buFont typeface="Arial"/>
              <a:buNone/>
            </a:pPr>
            <a:r>
              <a:rPr lang="en-GB" sz="1200" b="1" i="0" u="none" strike="noStrike" cap="none">
                <a:solidFill>
                  <a:schemeClr val="dk1"/>
                </a:solidFill>
                <a:latin typeface="Calibri"/>
                <a:ea typeface="Calibri"/>
                <a:cs typeface="Calibri"/>
                <a:sym typeface="Calibri"/>
              </a:rPr>
              <a:t>Bottleneck: </a:t>
            </a:r>
            <a:r>
              <a:rPr lang="en-GB" sz="1200" b="0" i="0" u="none" strike="noStrike" cap="none">
                <a:solidFill>
                  <a:schemeClr val="dk1"/>
                </a:solidFill>
                <a:latin typeface="Calibri"/>
                <a:ea typeface="Calibri"/>
                <a:cs typeface="Calibri"/>
                <a:sym typeface="Calibri"/>
              </a:rPr>
              <a:t>An action or inaction which negatively affects the process</a:t>
            </a:r>
          </a:p>
          <a:p>
            <a:pPr marL="0" marR="0" lvl="0" indent="0" algn="l" rtl="0">
              <a:spcBef>
                <a:spcPts val="0"/>
              </a:spcBef>
              <a:buClr>
                <a:schemeClr val="dk1"/>
              </a:buClr>
              <a:buSzPct val="25000"/>
              <a:buFont typeface="Arial"/>
              <a:buNone/>
            </a:pPr>
            <a:r>
              <a:rPr lang="en-GB" sz="1200" b="0" i="0" u="none" strike="noStrike" cap="none">
                <a:solidFill>
                  <a:schemeClr val="dk1"/>
                </a:solidFill>
                <a:latin typeface="Calibri"/>
                <a:ea typeface="Calibri"/>
                <a:cs typeface="Calibri"/>
                <a:sym typeface="Calibri"/>
              </a:rPr>
              <a:t>It is important to do an analysis of barriers and bottlenecks to learn what is working well in the current process, what needs improvement (bottlenecks) and what needs to be completely removed or resolved (barriers). Understanding this context is crucial to be able to develop a target system that will work well and not recreate the problems previously faced.</a:t>
            </a:r>
          </a:p>
        </p:txBody>
      </p:sp>
      <p:sp>
        <p:nvSpPr>
          <p:cNvPr id="806" name="Shape 806"/>
          <p:cNvSpPr txBox="1">
            <a:spLocks noGrp="1"/>
          </p:cNvSpPr>
          <p:nvPr>
            <p:ph type="sldNum" idx="12"/>
          </p:nvPr>
        </p:nvSpPr>
        <p:spPr>
          <a:xfrm>
            <a:off x="3850442" y="9428582"/>
            <a:ext cx="2945658" cy="496332"/>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365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7" name="Shape 817"/>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lvl="0" indent="-69850" rtl="0">
              <a:spcBef>
                <a:spcPts val="0"/>
              </a:spcBef>
              <a:buClr>
                <a:schemeClr val="dk1"/>
              </a:buClr>
              <a:buSzPct val="91666"/>
              <a:buFont typeface="Arial"/>
              <a:buNone/>
            </a:pPr>
            <a:r>
              <a:rPr lang="en-GB" b="1"/>
              <a:t>Facilitation notes:</a:t>
            </a:r>
          </a:p>
          <a:p>
            <a:pPr marL="0" marR="0" lvl="0" indent="0" algn="l" rtl="0">
              <a:spcBef>
                <a:spcPts val="0"/>
              </a:spcBef>
              <a:buClr>
                <a:schemeClr val="dk1"/>
              </a:buClr>
              <a:buSzPct val="25000"/>
              <a:buFont typeface="Calibri"/>
              <a:buNone/>
            </a:pPr>
            <a:endParaRPr/>
          </a:p>
        </p:txBody>
      </p:sp>
      <p:sp>
        <p:nvSpPr>
          <p:cNvPr id="818" name="Shape 818"/>
          <p:cNvSpPr txBox="1">
            <a:spLocks noGrp="1"/>
          </p:cNvSpPr>
          <p:nvPr>
            <p:ph type="sldNum" idx="12"/>
          </p:nvPr>
        </p:nvSpPr>
        <p:spPr>
          <a:xfrm>
            <a:off x="3850442" y="9428582"/>
            <a:ext cx="2945658" cy="496332"/>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713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79768" y="4715153"/>
            <a:ext cx="5438140" cy="4466987"/>
          </a:xfrm>
          <a:prstGeom prst="rect">
            <a:avLst/>
          </a:prstGeom>
        </p:spPr>
        <p:txBody>
          <a:bodyPr wrap="square" lIns="91425" tIns="91425" rIns="91425" bIns="91425" anchor="t" anchorCtr="0">
            <a:noAutofit/>
          </a:bodyPr>
          <a:lstStyle/>
          <a:p>
            <a:pPr lvl="0" indent="-69850" rtl="0">
              <a:spcBef>
                <a:spcPts val="0"/>
              </a:spcBef>
              <a:buClr>
                <a:schemeClr val="dk1"/>
              </a:buClr>
              <a:buSzPct val="91666"/>
              <a:buFont typeface="Arial"/>
              <a:buNone/>
            </a:pPr>
            <a:r>
              <a:rPr lang="en-GB" b="1" dirty="0"/>
              <a:t>Facilitation notes:</a:t>
            </a:r>
          </a:p>
          <a:p>
            <a:pPr marL="0" lvl="0" indent="76200" rtl="0">
              <a:spcBef>
                <a:spcPts val="0"/>
              </a:spcBef>
              <a:buFont typeface="Wingdings" panose="05000000000000000000" pitchFamily="2" charset="2"/>
              <a:buChar char="§"/>
            </a:pPr>
            <a:r>
              <a:rPr lang="en-GB" dirty="0"/>
              <a:t>Explain that this is an example of a Business Process Map that has been used to identify areas within the process that could be improved/re-engineered</a:t>
            </a:r>
          </a:p>
          <a:p>
            <a:pPr marL="0" lvl="0" indent="76200">
              <a:spcBef>
                <a:spcPts val="0"/>
              </a:spcBef>
              <a:buFont typeface="Wingdings" panose="05000000000000000000" pitchFamily="2" charset="2"/>
              <a:buChar char="§"/>
            </a:pPr>
            <a:r>
              <a:rPr lang="en-GB" dirty="0"/>
              <a:t>Explain that there are more examples available in the toolbox of the CRVS-DGB website. Show the other examples.</a:t>
            </a:r>
          </a:p>
        </p:txBody>
      </p:sp>
      <p:sp>
        <p:nvSpPr>
          <p:cNvPr id="832" name="Shape 83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367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7" name="Shape 817"/>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p:txBody>
      </p:sp>
      <p:sp>
        <p:nvSpPr>
          <p:cNvPr id="818" name="Shape 818"/>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57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79768" y="4715153"/>
            <a:ext cx="5438100" cy="4467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Instructions for facilitator: </a:t>
            </a:r>
          </a:p>
          <a:p>
            <a:pPr marL="0" marR="0" lvl="0" indent="0" algn="l" rtl="0">
              <a:spcBef>
                <a:spcPts val="0"/>
              </a:spcBef>
              <a:buClr>
                <a:schemeClr val="dk1"/>
              </a:buClr>
              <a:buSzPct val="25000"/>
              <a:buFont typeface="Calibri"/>
              <a:buNone/>
            </a:pPr>
            <a:r>
              <a:rPr lang="en-GB"/>
              <a:t>This tool is needed for a later session but installing the tool needs to happen prior to the session as it takes too long to download, install and register via email.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GB"/>
              <a:t>Suggest asking people to do this:</a:t>
            </a:r>
          </a:p>
          <a:p>
            <a:pPr marL="0" marR="0" lvl="0" indent="0" algn="l" rtl="0">
              <a:spcBef>
                <a:spcPts val="0"/>
              </a:spcBef>
              <a:buClr>
                <a:schemeClr val="dk1"/>
              </a:buClr>
              <a:buSzPct val="25000"/>
              <a:buFont typeface="Calibri"/>
              <a:buNone/>
            </a:pPr>
            <a:r>
              <a:rPr lang="en-GB"/>
              <a:t>1) before they arrive for the workshop </a:t>
            </a:r>
          </a:p>
          <a:p>
            <a:pPr marL="0" marR="0" lvl="0" indent="0" algn="l" rtl="0">
              <a:spcBef>
                <a:spcPts val="0"/>
              </a:spcBef>
              <a:buClr>
                <a:schemeClr val="dk1"/>
              </a:buClr>
              <a:buSzPct val="25000"/>
              <a:buFont typeface="Calibri"/>
              <a:buNone/>
            </a:pPr>
            <a:r>
              <a:rPr lang="en-GB"/>
              <a:t>OR if they have not done so, then this is their “homework” at end of first day (Leave aside time to do this)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p:txBody>
      </p:sp>
      <p:sp>
        <p:nvSpPr>
          <p:cNvPr id="224" name="Shape 224"/>
          <p:cNvSpPr txBox="1">
            <a:spLocks noGrp="1"/>
          </p:cNvSpPr>
          <p:nvPr>
            <p:ph type="sldNum" idx="12"/>
          </p:nvPr>
        </p:nvSpPr>
        <p:spPr>
          <a:xfrm>
            <a:off x="3850442" y="9428582"/>
            <a:ext cx="2945700" cy="496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529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6" name="Shape 856"/>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r>
              <a:rPr lang="en-GB" sz="1200" b="0" i="1" u="none" strike="noStrike" cap="none" dirty="0">
                <a:solidFill>
                  <a:schemeClr val="dk1"/>
                </a:solidFill>
                <a:latin typeface="Calibri"/>
                <a:ea typeface="Calibri"/>
                <a:cs typeface="Calibri"/>
                <a:sym typeface="Calibri"/>
              </a:rPr>
              <a:t>This is dependent on the facilitators</a:t>
            </a:r>
            <a:r>
              <a:rPr lang="en-GB" sz="1200" b="0" i="1" u="none" strike="noStrike" cap="none" baseline="0" dirty="0">
                <a:solidFill>
                  <a:schemeClr val="dk1"/>
                </a:solidFill>
                <a:latin typeface="Calibri"/>
                <a:ea typeface="Calibri"/>
                <a:cs typeface="Calibri"/>
                <a:sym typeface="Calibri"/>
              </a:rPr>
              <a:t> and how much they know about </a:t>
            </a:r>
            <a:r>
              <a:rPr lang="en-GB" sz="1200" b="0" i="1" u="none" strike="noStrike" cap="none" baseline="0" dirty="0" err="1">
                <a:solidFill>
                  <a:schemeClr val="dk1"/>
                </a:solidFill>
                <a:latin typeface="Calibri"/>
                <a:ea typeface="Calibri"/>
                <a:cs typeface="Calibri"/>
                <a:sym typeface="Calibri"/>
              </a:rPr>
              <a:t>OpenCRVS</a:t>
            </a:r>
            <a:r>
              <a:rPr lang="en-GB" sz="1200" b="0" i="1" u="none" strike="noStrike" cap="none" baseline="0" dirty="0">
                <a:solidFill>
                  <a:schemeClr val="dk1"/>
                </a:solidFill>
                <a:latin typeface="Calibri"/>
                <a:ea typeface="Calibri"/>
                <a:cs typeface="Calibri"/>
                <a:sym typeface="Calibri"/>
              </a:rPr>
              <a:t>. This can be replaced with another flash topic.</a:t>
            </a:r>
            <a:endParaRPr sz="1200" b="1" i="0" u="none" strike="noStrike" cap="none" dirty="0">
              <a:solidFill>
                <a:schemeClr val="dk1"/>
              </a:solidFill>
              <a:latin typeface="Calibri"/>
              <a:ea typeface="Calibri"/>
              <a:cs typeface="Calibri"/>
              <a:sym typeface="Calibri"/>
            </a:endParaRPr>
          </a:p>
        </p:txBody>
      </p:sp>
      <p:sp>
        <p:nvSpPr>
          <p:cNvPr id="857" name="Shape 857"/>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60</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5827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4" name="Shape 864"/>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rgbClr val="FF0000"/>
              </a:buClr>
              <a:buSzPct val="25000"/>
              <a:buFont typeface="Calibri"/>
              <a:buNone/>
            </a:pPr>
            <a:r>
              <a:rPr lang="en-GB" sz="1200" b="1" i="0" u="none" strike="noStrike" cap="none" dirty="0">
                <a:solidFill>
                  <a:srgbClr val="000000"/>
                </a:solidFill>
                <a:latin typeface="Calibri"/>
                <a:ea typeface="Calibri"/>
                <a:cs typeface="Calibri"/>
                <a:sym typeface="Calibri"/>
              </a:rPr>
              <a:t>Facilitation notes:</a:t>
            </a:r>
          </a:p>
          <a:p>
            <a:pPr marL="0" marR="0" lvl="0" indent="0" algn="l" rtl="0">
              <a:spcBef>
                <a:spcPts val="0"/>
              </a:spcBef>
              <a:buClr>
                <a:srgbClr val="FF0000"/>
              </a:buClr>
              <a:buSzPct val="25000"/>
              <a:buFont typeface="Wingdings" panose="05000000000000000000" pitchFamily="2" charset="2"/>
              <a:buNone/>
            </a:pPr>
            <a:r>
              <a:rPr lang="en-GB" dirty="0">
                <a:solidFill>
                  <a:srgbClr val="000000"/>
                </a:solidFill>
              </a:rPr>
              <a:t>Waterfall method is the traditional way of developing software </a:t>
            </a:r>
          </a:p>
          <a:p>
            <a:pPr marL="0" marR="0" lvl="0" indent="76200" algn="l" rtl="0">
              <a:spcBef>
                <a:spcPts val="0"/>
              </a:spcBef>
              <a:buClr>
                <a:srgbClr val="FF0000"/>
              </a:buClr>
              <a:buSzPct val="25000"/>
              <a:buFont typeface="Wingdings" panose="05000000000000000000" pitchFamily="2" charset="2"/>
              <a:buChar char="§"/>
            </a:pPr>
            <a:r>
              <a:rPr lang="en-GB" dirty="0">
                <a:solidFill>
                  <a:srgbClr val="000000"/>
                </a:solidFill>
              </a:rPr>
              <a:t>Pros - structured</a:t>
            </a:r>
          </a:p>
          <a:p>
            <a:pPr marL="0" marR="0" lvl="0" indent="76200" algn="l" rtl="0">
              <a:spcBef>
                <a:spcPts val="0"/>
              </a:spcBef>
              <a:buClr>
                <a:srgbClr val="FF0000"/>
              </a:buClr>
              <a:buSzPct val="25000"/>
              <a:buFont typeface="Wingdings" panose="05000000000000000000" pitchFamily="2" charset="2"/>
              <a:buChar char="§"/>
            </a:pPr>
            <a:r>
              <a:rPr lang="en-GB" dirty="0">
                <a:solidFill>
                  <a:srgbClr val="000000"/>
                </a:solidFill>
              </a:rPr>
              <a:t>Cons - very long timelines to delivery, biggest danger is that customer does not get what they really need, lots of room for misinterpretation, need for re-work, can incur high costs, customer often does not know what they need upfront</a:t>
            </a:r>
          </a:p>
          <a:p>
            <a:pPr marL="0" marR="0" lvl="0" indent="76200" algn="l" rtl="0">
              <a:spcBef>
                <a:spcPts val="0"/>
              </a:spcBef>
              <a:buClr>
                <a:srgbClr val="FF0000"/>
              </a:buClr>
              <a:buSzPct val="25000"/>
              <a:buFont typeface="Wingdings" panose="05000000000000000000" pitchFamily="2" charset="2"/>
              <a:buChar char="§"/>
            </a:pPr>
            <a:endParaRPr dirty="0">
              <a:solidFill>
                <a:srgbClr val="000000"/>
              </a:solidFill>
            </a:endParaRPr>
          </a:p>
          <a:p>
            <a:pPr marL="0" marR="0" lvl="0" indent="0" algn="l" rtl="0">
              <a:spcBef>
                <a:spcPts val="0"/>
              </a:spcBef>
              <a:buClr>
                <a:srgbClr val="FF0000"/>
              </a:buClr>
              <a:buSzPct val="25000"/>
              <a:buFont typeface="Wingdings" panose="05000000000000000000" pitchFamily="2" charset="2"/>
              <a:buNone/>
            </a:pPr>
            <a:r>
              <a:rPr lang="en-GB" dirty="0">
                <a:solidFill>
                  <a:srgbClr val="000000"/>
                </a:solidFill>
              </a:rPr>
              <a:t>Agile is a newer methodology that tries to address some of the shortcomings of the waterfall method </a:t>
            </a:r>
          </a:p>
          <a:p>
            <a:pPr marL="0" marR="0" lvl="0" indent="76200" algn="l" rtl="0">
              <a:spcBef>
                <a:spcPts val="0"/>
              </a:spcBef>
              <a:buClr>
                <a:srgbClr val="FF0000"/>
              </a:buClr>
              <a:buSzPct val="25000"/>
              <a:buFont typeface="Wingdings" panose="05000000000000000000" pitchFamily="2" charset="2"/>
              <a:buChar char="§"/>
            </a:pPr>
            <a:endParaRPr dirty="0">
              <a:solidFill>
                <a:srgbClr val="000000"/>
              </a:solidFill>
            </a:endParaRPr>
          </a:p>
          <a:p>
            <a:pPr marL="0" marR="0" lvl="0" indent="76200" algn="l" rtl="0">
              <a:spcBef>
                <a:spcPts val="0"/>
              </a:spcBef>
              <a:buClr>
                <a:srgbClr val="FF0000"/>
              </a:buClr>
              <a:buSzPct val="25000"/>
              <a:buFont typeface="Wingdings" panose="05000000000000000000" pitchFamily="2" charset="2"/>
              <a:buChar char="§"/>
            </a:pPr>
            <a:r>
              <a:rPr lang="en-GB" dirty="0">
                <a:solidFill>
                  <a:srgbClr val="000000"/>
                </a:solidFill>
              </a:rPr>
              <a:t>Pros - shorter timelines to get a piece of functioning software, allows you to identify problems areas much sooner, save costs and frustration </a:t>
            </a:r>
          </a:p>
          <a:p>
            <a:pPr marL="0" marR="0" lvl="0" indent="76200" algn="l" rtl="0">
              <a:spcBef>
                <a:spcPts val="0"/>
              </a:spcBef>
              <a:buClr>
                <a:srgbClr val="FF0000"/>
              </a:buClr>
              <a:buSzPct val="25000"/>
              <a:buFont typeface="Wingdings" panose="05000000000000000000" pitchFamily="2" charset="2"/>
              <a:buChar char="§"/>
            </a:pPr>
            <a:r>
              <a:rPr lang="en-GB" dirty="0">
                <a:solidFill>
                  <a:srgbClr val="000000"/>
                </a:solidFill>
              </a:rPr>
              <a:t>Cons - need to have immediate access to “product owner” for timely feedback, need to manage expectations carefully and communicate very well </a:t>
            </a:r>
          </a:p>
          <a:p>
            <a:pPr marL="0" marR="0" lvl="0" indent="76200" algn="l" rtl="0">
              <a:spcBef>
                <a:spcPts val="0"/>
              </a:spcBef>
              <a:buClr>
                <a:srgbClr val="FF0000"/>
              </a:buClr>
              <a:buSzPct val="25000"/>
              <a:buFont typeface="Wingdings" panose="05000000000000000000" pitchFamily="2" charset="2"/>
              <a:buChar char="§"/>
            </a:pPr>
            <a:endParaRPr dirty="0">
              <a:solidFill>
                <a:srgbClr val="000000"/>
              </a:solidFill>
            </a:endParaRPr>
          </a:p>
          <a:p>
            <a:pPr marL="0" marR="0" lvl="0" indent="0" algn="l" rtl="0">
              <a:spcBef>
                <a:spcPts val="0"/>
              </a:spcBef>
              <a:buClr>
                <a:srgbClr val="FF0000"/>
              </a:buClr>
              <a:buSzPct val="25000"/>
              <a:buFont typeface="Wingdings" panose="05000000000000000000" pitchFamily="2" charset="2"/>
              <a:buNone/>
            </a:pPr>
            <a:r>
              <a:rPr lang="en-GB" dirty="0">
                <a:solidFill>
                  <a:srgbClr val="000000"/>
                </a:solidFill>
              </a:rPr>
              <a:t>In practice, the software development process is a blend of the two methodologies, with an initial phase of scoping and requirements definition upfront then this evolves into a more agile process </a:t>
            </a:r>
          </a:p>
        </p:txBody>
      </p:sp>
      <p:sp>
        <p:nvSpPr>
          <p:cNvPr id="865" name="Shape 86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61</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8851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In order to identify appropriate CRVS technologies that are feasible in the current context, it is important to understand what opportunities and limitations exist in-country to support a digital CRVS system. These opportunities will later be used to inform the definition of the target digital CRVS system and processes.</a:t>
            </a:r>
          </a:p>
        </p:txBody>
      </p:sp>
      <p:sp>
        <p:nvSpPr>
          <p:cNvPr id="872" name="Shape 87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0564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Shape 92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5" name="Shape 925"/>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Introduce topic as per slide and facilitate a discussion on how to assess digitisation opportunities.</a:t>
            </a:r>
          </a:p>
        </p:txBody>
      </p:sp>
      <p:sp>
        <p:nvSpPr>
          <p:cNvPr id="926" name="Shape 926"/>
          <p:cNvSpPr txBox="1">
            <a:spLocks noGrp="1"/>
          </p:cNvSpPr>
          <p:nvPr>
            <p:ph type="sldNum" idx="12"/>
          </p:nvPr>
        </p:nvSpPr>
        <p:spPr>
          <a:xfrm>
            <a:off x="3850442" y="9428582"/>
            <a:ext cx="2945658" cy="496332"/>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63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36559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Description: </a:t>
            </a:r>
            <a:r>
              <a:rPr lang="en-GB" sz="1200" b="0" i="0" u="none" strike="noStrike" cap="none" dirty="0">
                <a:solidFill>
                  <a:schemeClr val="dk1"/>
                </a:solidFill>
                <a:latin typeface="Calibri"/>
                <a:ea typeface="Calibri"/>
                <a:cs typeface="Calibri"/>
                <a:sym typeface="Calibri"/>
              </a:rPr>
              <a:t>when digitising your CRVS systems, you need not start from scratch. What existing solutions (either </a:t>
            </a:r>
            <a:r>
              <a:rPr lang="en-GB" sz="1200" b="0" i="0" u="none" strike="noStrike" cap="none" dirty="0" err="1">
                <a:solidFill>
                  <a:schemeClr val="dk1"/>
                </a:solidFill>
                <a:latin typeface="Calibri"/>
                <a:ea typeface="Calibri"/>
                <a:cs typeface="Calibri"/>
                <a:sym typeface="Calibri"/>
              </a:rPr>
              <a:t>forCRVS</a:t>
            </a:r>
            <a:r>
              <a:rPr lang="en-GB" sz="1200" b="0" i="0" u="none" strike="noStrike" cap="none" dirty="0">
                <a:solidFill>
                  <a:schemeClr val="dk1"/>
                </a:solidFill>
                <a:latin typeface="Calibri"/>
                <a:ea typeface="Calibri"/>
                <a:cs typeface="Calibri"/>
                <a:sym typeface="Calibri"/>
              </a:rPr>
              <a:t> or otherwise) exist that could be further developed and improved upon s part of CRVS digitisation work?</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Opportunities could be:</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An existing pilot which can be expanded or rolled out nationally</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A technology solution that gathers data in the field; processes notifications; displays aggregate data etc. that could be used for CRVS / fulfils the use cases for CRVS</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A particular behaviour among the target population e.g. high completion rates of antenatal care visits etc. </a:t>
            </a:r>
          </a:p>
          <a:p>
            <a:pPr marL="171450" marR="0" lvl="0" indent="-171450" algn="l" rtl="0">
              <a:spcBef>
                <a:spcPts val="0"/>
              </a:spcBef>
              <a:spcAft>
                <a:spcPts val="0"/>
              </a:spcAft>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Activity (20 mins in groups + 5 mins to present)</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In country groups ask participants to consider what existing initiatives exist that can be further used in CRVS digitisation. Prompt the following areas:</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Existing CRVS solutions or pilots exist that could be scaled?</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Existing health systems that gather data that could be integrated with CRVS systems?</a:t>
            </a:r>
          </a:p>
          <a:p>
            <a:pPr marL="171450" marR="0" lvl="0" indent="-171450" algn="l" rtl="0">
              <a:spcBef>
                <a:spcPts val="0"/>
              </a:spcBef>
              <a:spcAft>
                <a:spcPts val="0"/>
              </a:spcAft>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Community based models that work for CR or other purposes, that might be useful for CRVS purposes?</a:t>
            </a:r>
          </a:p>
          <a:p>
            <a:pPr marL="171450" marR="0" lvl="0" indent="-171450" algn="l" rtl="0">
              <a:spcBef>
                <a:spcPts val="0"/>
              </a:spcBef>
              <a:buClr>
                <a:schemeClr val="dk1"/>
              </a:buClr>
              <a:buSzPct val="100000"/>
              <a:buFont typeface="Calibri"/>
              <a:buChar char="-"/>
            </a:pPr>
            <a:r>
              <a:rPr lang="en-GB" sz="1200" b="0" i="0" u="none" strike="noStrike" cap="none" dirty="0">
                <a:solidFill>
                  <a:schemeClr val="dk1"/>
                </a:solidFill>
                <a:latin typeface="Calibri"/>
                <a:ea typeface="Calibri"/>
                <a:cs typeface="Calibri"/>
                <a:sym typeface="Calibri"/>
              </a:rPr>
              <a:t>Effective campaigns that could be extended for BR?</a:t>
            </a:r>
          </a:p>
        </p:txBody>
      </p:sp>
      <p:sp>
        <p:nvSpPr>
          <p:cNvPr id="933" name="Shape 93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2251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Shape 940"/>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Instructions for facilitator:</a:t>
            </a:r>
          </a:p>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Description: </a:t>
            </a:r>
            <a:r>
              <a:rPr lang="en-GB" sz="1200" b="0" i="0" u="none" strike="noStrike" cap="none" dirty="0">
                <a:solidFill>
                  <a:schemeClr val="dk1"/>
                </a:solidFill>
                <a:latin typeface="Calibri"/>
                <a:ea typeface="Calibri"/>
                <a:cs typeface="Calibri"/>
                <a:sym typeface="Calibri"/>
              </a:rPr>
              <a:t>when considering CRVS digitisation, you must also consider what existing technical capabilities exist in country. This will prevent you from planning overly ambitious work that can not be supported or maintained by local resources. It also mitigates against risks associated with Technical capabilities are factors in the current context which are particularly useful for a CRVS digitisation project to consider e.g. internet connectivity. If the technical capabilities are low in a country or particular area of the country they need to be improved before CRVS digitisation can be successfully implemented. This exercise is conducted in groups by country to enable each group to understand which opportunities already exist in their countries and which can be explored upon return after this training. Present the table and discuss the importance to consider these contexts with the group. What do these numbers tell us? Does it impact the CRVS Digitisation? If so, how?</a:t>
            </a:r>
          </a:p>
        </p:txBody>
      </p:sp>
      <p:sp>
        <p:nvSpPr>
          <p:cNvPr id="941" name="Shape 94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2218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a:solidFill>
                  <a:schemeClr val="dk1"/>
                </a:solidFill>
                <a:latin typeface="Calibri"/>
                <a:ea typeface="Calibri"/>
                <a:cs typeface="Calibri"/>
                <a:sym typeface="Calibri"/>
              </a:rPr>
              <a:t>What is innovation and why is it required when thinking about CRVS digitisation?</a:t>
            </a:r>
          </a:p>
        </p:txBody>
      </p:sp>
      <p:sp>
        <p:nvSpPr>
          <p:cNvPr id="878" name="Shape 87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25438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76200" algn="l" rtl="0">
              <a:spcBef>
                <a:spcPts val="0"/>
              </a:spcBef>
              <a:buClr>
                <a:schemeClr val="dk1"/>
              </a:buClr>
              <a:buSzPct val="25000"/>
              <a:buFont typeface="Wingdings" panose="05000000000000000000" pitchFamily="2" charset="2"/>
              <a:buChar char="§"/>
            </a:pPr>
            <a:r>
              <a:rPr lang="en-GB" sz="1200" b="1" i="0" u="none" strike="noStrike" cap="none" dirty="0">
                <a:solidFill>
                  <a:schemeClr val="dk1"/>
                </a:solidFill>
                <a:latin typeface="Calibri"/>
                <a:ea typeface="Calibri"/>
                <a:cs typeface="Calibri"/>
                <a:sym typeface="Calibri"/>
              </a:rPr>
              <a:t>Orthodoxy:</a:t>
            </a:r>
            <a:r>
              <a:rPr lang="en-GB" sz="1200" b="1" i="0" u="none" strike="noStrike" cap="none" baseline="0" dirty="0">
                <a:solidFill>
                  <a:schemeClr val="dk1"/>
                </a:solidFill>
                <a:latin typeface="Calibri"/>
                <a:ea typeface="Calibri"/>
                <a:cs typeface="Calibri"/>
                <a:sym typeface="Calibri"/>
              </a:rPr>
              <a:t> </a:t>
            </a:r>
            <a:r>
              <a:rPr lang="en-GB" sz="1200" b="0" i="0" u="none" strike="noStrike" cap="none" baseline="0" dirty="0">
                <a:solidFill>
                  <a:schemeClr val="dk1"/>
                </a:solidFill>
                <a:latin typeface="Calibri"/>
                <a:ea typeface="Calibri"/>
                <a:cs typeface="Calibri"/>
                <a:sym typeface="Calibri"/>
              </a:rPr>
              <a:t>“it’s always been done that way”. We need to challenge these longstanding “truths” and recognise that we need to do things differently if we are to challenge the status quo.</a:t>
            </a:r>
            <a:endParaRPr lang="en-GB" sz="1200" b="1" i="0" u="none" strike="noStrike" cap="none" dirty="0">
              <a:solidFill>
                <a:schemeClr val="dk1"/>
              </a:solidFill>
              <a:latin typeface="Calibri"/>
              <a:ea typeface="Calibri"/>
              <a:cs typeface="Calibri"/>
              <a:sym typeface="Calibri"/>
            </a:endParaRPr>
          </a:p>
          <a:p>
            <a:pPr marL="0" marR="0" lvl="0" indent="76200" algn="l" rtl="0">
              <a:spcBef>
                <a:spcPts val="0"/>
              </a:spcBef>
              <a:buClr>
                <a:schemeClr val="dk1"/>
              </a:buClr>
              <a:buSzPct val="25000"/>
              <a:buFont typeface="Wingdings" panose="05000000000000000000" pitchFamily="2" charset="2"/>
              <a:buChar char="§"/>
            </a:pPr>
            <a:r>
              <a:rPr lang="en-GB" sz="1200" b="0" i="0" u="none" strike="noStrike" cap="none" dirty="0">
                <a:solidFill>
                  <a:schemeClr val="dk1"/>
                </a:solidFill>
                <a:latin typeface="Calibri"/>
                <a:ea typeface="Calibri"/>
                <a:cs typeface="Calibri"/>
                <a:sym typeface="Calibri"/>
              </a:rPr>
              <a:t>Just because it’s not</a:t>
            </a:r>
            <a:r>
              <a:rPr lang="en-GB" sz="1200" b="0" i="0" u="none" strike="noStrike" cap="none" baseline="0" dirty="0">
                <a:solidFill>
                  <a:schemeClr val="dk1"/>
                </a:solidFill>
                <a:latin typeface="Calibri"/>
                <a:ea typeface="Calibri"/>
                <a:cs typeface="Calibri"/>
                <a:sym typeface="Calibri"/>
              </a:rPr>
              <a:t> been done before, doesn’t mean it’s not worth doing! </a:t>
            </a:r>
            <a:endParaRPr lang="en-GB" sz="1200" b="0" i="0" u="none" strike="noStrike" cap="none" dirty="0">
              <a:solidFill>
                <a:schemeClr val="dk1"/>
              </a:solidFill>
              <a:latin typeface="Calibri"/>
              <a:ea typeface="Calibri"/>
              <a:cs typeface="Calibri"/>
              <a:sym typeface="Calibri"/>
            </a:endParaRPr>
          </a:p>
        </p:txBody>
      </p:sp>
      <p:sp>
        <p:nvSpPr>
          <p:cNvPr id="897" name="Shape 89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2813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4" name="Shape 904"/>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just"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228600" marR="0" lvl="0" indent="-228600" algn="just" rtl="0">
              <a:spcBef>
                <a:spcPts val="0"/>
              </a:spcBef>
              <a:spcAft>
                <a:spcPts val="0"/>
              </a:spcAft>
              <a:buClr>
                <a:schemeClr val="dk1"/>
              </a:buClr>
              <a:buSzPct val="100000"/>
              <a:buFont typeface="Calibri"/>
              <a:buAutoNum type="arabicPeriod"/>
            </a:pPr>
            <a:r>
              <a:rPr lang="en-GB" sz="1200" b="1" i="0" u="none" strike="noStrike" cap="none" dirty="0">
                <a:solidFill>
                  <a:schemeClr val="dk1"/>
                </a:solidFill>
                <a:latin typeface="Calibri"/>
                <a:ea typeface="Calibri"/>
                <a:cs typeface="Calibri"/>
                <a:sym typeface="Calibri"/>
              </a:rPr>
              <a:t>Challenge 1: </a:t>
            </a:r>
          </a:p>
          <a:p>
            <a:pPr marL="0" marR="0" lvl="0" indent="0" algn="just" rtl="0">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In 2001, self-service kiosks (</a:t>
            </a:r>
            <a:r>
              <a:rPr lang="en-GB" sz="1200" b="0" i="0" u="none" strike="noStrike" cap="none" dirty="0" err="1">
                <a:solidFill>
                  <a:schemeClr val="dk1"/>
                </a:solidFill>
                <a:latin typeface="Calibri"/>
                <a:ea typeface="Calibri"/>
                <a:cs typeface="Calibri"/>
                <a:sym typeface="Calibri"/>
              </a:rPr>
              <a:t>cajeros</a:t>
            </a:r>
            <a:r>
              <a:rPr lang="en-GB" sz="1200" b="0" i="0" u="none" strike="noStrike" cap="none" dirty="0">
                <a:solidFill>
                  <a:schemeClr val="dk1"/>
                </a:solidFill>
                <a:latin typeface="Calibri"/>
                <a:ea typeface="Calibri"/>
                <a:cs typeface="Calibri"/>
                <a:sym typeface="Calibri"/>
              </a:rPr>
              <a:t>) began to be used in Colima, Mexico to generate certified copies of 30 different types of registrations, including birth and death etc. The initiative was so successful that 100% of certified copies are produced in these “one-stop” shops, reducing the demand on Registrar offices.</a:t>
            </a:r>
          </a:p>
          <a:p>
            <a:pPr marL="228600" marR="0" lvl="0" indent="-228600" algn="just" rtl="0">
              <a:spcBef>
                <a:spcPts val="0"/>
              </a:spcBef>
              <a:spcAft>
                <a:spcPts val="0"/>
              </a:spcAft>
              <a:buClr>
                <a:schemeClr val="dk1"/>
              </a:buClr>
              <a:buSzPct val="100000"/>
              <a:buFont typeface="Calibri"/>
              <a:buNone/>
            </a:pPr>
            <a:endParaRPr sz="1200" b="1"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2. Challenge 2: </a:t>
            </a:r>
          </a:p>
          <a:p>
            <a:pPr marL="171450" marR="0" lvl="0" indent="-171450" algn="just" rtl="0">
              <a:spcBef>
                <a:spcPts val="0"/>
              </a:spcBef>
              <a:spcAft>
                <a:spcPts val="0"/>
              </a:spcAft>
              <a:buClr>
                <a:schemeClr val="dk1"/>
              </a:buClr>
              <a:buSzPct val="100000"/>
              <a:buFont typeface="Noto Sans Symbols"/>
              <a:buChar char="▪"/>
            </a:pPr>
            <a:r>
              <a:rPr lang="en-GB" sz="800" b="0" i="0" u="none" strike="noStrike" cap="none" dirty="0">
                <a:solidFill>
                  <a:schemeClr val="dk1"/>
                </a:solidFill>
                <a:latin typeface="Arial"/>
                <a:ea typeface="Arial"/>
                <a:cs typeface="Arial"/>
                <a:sym typeface="Arial"/>
              </a:rPr>
              <a:t>Lack of central digital CRVS system.</a:t>
            </a:r>
          </a:p>
          <a:p>
            <a:pPr marL="171450" marR="0" lvl="0" indent="-171450" algn="just" rtl="0">
              <a:spcBef>
                <a:spcPts val="0"/>
              </a:spcBef>
              <a:spcAft>
                <a:spcPts val="0"/>
              </a:spcAft>
              <a:buClr>
                <a:schemeClr val="dk1"/>
              </a:buClr>
              <a:buSzPct val="100000"/>
              <a:buFont typeface="Noto Sans Symbols"/>
              <a:buChar char="▪"/>
            </a:pPr>
            <a:r>
              <a:rPr lang="en-GB" sz="800" b="0" i="0" u="none" strike="noStrike" cap="none" dirty="0">
                <a:solidFill>
                  <a:schemeClr val="dk1"/>
                </a:solidFill>
                <a:latin typeface="Arial"/>
                <a:ea typeface="Arial"/>
                <a:cs typeface="Arial"/>
                <a:sym typeface="Arial"/>
              </a:rPr>
              <a:t>Solve a smaller but key problem of supply shortages that were preventing service delivery. </a:t>
            </a:r>
          </a:p>
          <a:p>
            <a:pPr marL="171450" marR="0" lvl="0" indent="-171450" algn="just" rtl="0">
              <a:spcBef>
                <a:spcPts val="0"/>
              </a:spcBef>
              <a:spcAft>
                <a:spcPts val="0"/>
              </a:spcAft>
              <a:buClr>
                <a:schemeClr val="dk1"/>
              </a:buClr>
              <a:buSzPct val="100000"/>
              <a:buFont typeface="Noto Sans Symbols"/>
              <a:buChar char="▪"/>
            </a:pPr>
            <a:r>
              <a:rPr lang="en-GB" sz="800" b="0" i="0" u="none" strike="noStrike" cap="none" dirty="0">
                <a:solidFill>
                  <a:schemeClr val="dk1"/>
                </a:solidFill>
                <a:latin typeface="Arial"/>
                <a:ea typeface="Arial"/>
                <a:cs typeface="Arial"/>
                <a:sym typeface="Arial"/>
              </a:rPr>
              <a:t>UNICEF and General Dept. of Identification have launched an Interactive Voice Response platform, enabled by </a:t>
            </a:r>
            <a:r>
              <a:rPr lang="en-GB" sz="800" b="0" i="0" u="none" strike="noStrike" cap="none" dirty="0" err="1">
                <a:solidFill>
                  <a:schemeClr val="dk1"/>
                </a:solidFill>
                <a:latin typeface="Arial"/>
                <a:ea typeface="Arial"/>
                <a:cs typeface="Arial"/>
                <a:sym typeface="Arial"/>
              </a:rPr>
              <a:t>RapidPro</a:t>
            </a:r>
            <a:r>
              <a:rPr lang="en-GB" sz="800" b="0" i="0" u="none" strike="noStrike" cap="none" dirty="0">
                <a:solidFill>
                  <a:schemeClr val="dk1"/>
                </a:solidFill>
                <a:latin typeface="Arial"/>
                <a:ea typeface="Arial"/>
                <a:cs typeface="Arial"/>
                <a:sym typeface="Arial"/>
              </a:rPr>
              <a:t> </a:t>
            </a:r>
            <a:r>
              <a:rPr lang="en-GB" sz="800" b="0" i="0" u="none" strike="noStrike" cap="none" dirty="0" err="1">
                <a:solidFill>
                  <a:schemeClr val="dk1"/>
                </a:solidFill>
                <a:latin typeface="Arial"/>
                <a:ea typeface="Arial"/>
                <a:cs typeface="Arial"/>
                <a:sym typeface="Arial"/>
              </a:rPr>
              <a:t>techonology</a:t>
            </a:r>
            <a:r>
              <a:rPr lang="en-GB" sz="800" b="0" i="0" u="none" strike="noStrike" cap="none" dirty="0">
                <a:solidFill>
                  <a:schemeClr val="dk1"/>
                </a:solidFill>
                <a:latin typeface="Arial"/>
                <a:ea typeface="Arial"/>
                <a:cs typeface="Arial"/>
                <a:sym typeface="Arial"/>
              </a:rPr>
              <a:t>, which allows direct reporting of stock levels from the commune to central level with information being shared with relevant districts and provinces. </a:t>
            </a:r>
          </a:p>
          <a:p>
            <a:pPr marL="171450" marR="0" lvl="0" indent="-171450" algn="just" rtl="0">
              <a:spcBef>
                <a:spcPts val="0"/>
              </a:spcBef>
              <a:spcAft>
                <a:spcPts val="0"/>
              </a:spcAft>
              <a:buClr>
                <a:schemeClr val="dk1"/>
              </a:buClr>
              <a:buSzPct val="100000"/>
              <a:buFont typeface="Noto Sans Symbols"/>
              <a:buChar char="▪"/>
            </a:pPr>
            <a:r>
              <a:rPr lang="en-GB" sz="800" b="0" i="0" u="none" strike="noStrike" cap="none" dirty="0">
                <a:solidFill>
                  <a:schemeClr val="dk1"/>
                </a:solidFill>
                <a:latin typeface="Arial"/>
                <a:ea typeface="Arial"/>
                <a:cs typeface="Arial"/>
                <a:sym typeface="Arial"/>
              </a:rPr>
              <a:t>The Commune clerks receive monthly calls on their mobile phones to report on their stock, these reports are then analysed and when stocks fall below a certain threshold an automatic notification is sent to the district officers in charge of re-supplying forms and books. </a:t>
            </a:r>
          </a:p>
          <a:p>
            <a:pPr marL="171450" marR="0" lvl="0" indent="-171450" algn="just" rtl="0">
              <a:spcBef>
                <a:spcPts val="0"/>
              </a:spcBef>
              <a:spcAft>
                <a:spcPts val="0"/>
              </a:spcAft>
              <a:buClr>
                <a:schemeClr val="dk1"/>
              </a:buClr>
              <a:buSzPct val="100000"/>
              <a:buFont typeface="Noto Sans Symbols"/>
              <a:buChar char="▪"/>
            </a:pPr>
            <a:r>
              <a:rPr lang="en-GB" sz="800" b="0" i="0" u="none" strike="noStrike" cap="none" dirty="0">
                <a:solidFill>
                  <a:schemeClr val="dk1"/>
                </a:solidFill>
                <a:latin typeface="Arial"/>
                <a:ea typeface="Arial"/>
                <a:cs typeface="Arial"/>
                <a:sym typeface="Arial"/>
              </a:rPr>
              <a:t>Provincial staff can monitor performance and plan accordingly. </a:t>
            </a:r>
          </a:p>
          <a:p>
            <a:pPr marL="171450" marR="0" lvl="0" indent="-171450" algn="just" rtl="0">
              <a:spcBef>
                <a:spcPts val="0"/>
              </a:spcBef>
              <a:spcAft>
                <a:spcPts val="0"/>
              </a:spcAft>
              <a:buClr>
                <a:schemeClr val="dk1"/>
              </a:buClr>
              <a:buSzPct val="100000"/>
              <a:buFont typeface="Calibri"/>
              <a:buNone/>
            </a:pPr>
            <a:endParaRPr sz="800" b="0" i="0" u="none" strike="noStrike" cap="none" dirty="0">
              <a:solidFill>
                <a:schemeClr val="dk1"/>
              </a:solidFill>
              <a:latin typeface="Arial"/>
              <a:ea typeface="Arial"/>
              <a:cs typeface="Arial"/>
              <a:sym typeface="Arial"/>
            </a:endParaRPr>
          </a:p>
          <a:p>
            <a:pPr marL="0" marR="0" lvl="0" indent="0" algn="just" rtl="0">
              <a:spcBef>
                <a:spcPts val="0"/>
              </a:spcBef>
              <a:spcAft>
                <a:spcPts val="0"/>
              </a:spcAft>
              <a:buClr>
                <a:schemeClr val="dk1"/>
              </a:buClr>
              <a:buSzPct val="25000"/>
              <a:buFont typeface="Arial"/>
              <a:buNone/>
            </a:pPr>
            <a:r>
              <a:rPr lang="en-GB" sz="800" b="1" i="0" u="none" strike="noStrike" cap="none" dirty="0">
                <a:solidFill>
                  <a:schemeClr val="dk1"/>
                </a:solidFill>
                <a:latin typeface="Arial"/>
                <a:ea typeface="Arial"/>
                <a:cs typeface="Arial"/>
                <a:sym typeface="Arial"/>
              </a:rPr>
              <a:t>3. Challenge 3:</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 bracelet with a </a:t>
            </a:r>
            <a:r>
              <a:rPr lang="en-GB" sz="1200" b="0" i="0" u="none" strike="noStrike" cap="none" dirty="0" err="1">
                <a:solidFill>
                  <a:schemeClr val="dk1"/>
                </a:solidFill>
                <a:latin typeface="Calibri"/>
                <a:ea typeface="Calibri"/>
                <a:cs typeface="Calibri"/>
                <a:sym typeface="Calibri"/>
              </a:rPr>
              <a:t>Prooftag</a:t>
            </a:r>
            <a:r>
              <a:rPr lang="en-GB" sz="1200" b="0" i="0" u="none" strike="noStrike" cap="none" dirty="0">
                <a:solidFill>
                  <a:schemeClr val="dk1"/>
                </a:solidFill>
                <a:latin typeface="Calibri"/>
                <a:ea typeface="Calibri"/>
                <a:cs typeface="Calibri"/>
                <a:sym typeface="Calibri"/>
              </a:rPr>
              <a:t> Bubble Seal™ is provided to the baby immediately after birth.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The </a:t>
            </a:r>
            <a:r>
              <a:rPr lang="en-GB" sz="1200" b="0" i="0" u="none" strike="noStrike" cap="none" dirty="0" err="1">
                <a:solidFill>
                  <a:schemeClr val="dk1"/>
                </a:solidFill>
                <a:latin typeface="Calibri"/>
                <a:ea typeface="Calibri"/>
                <a:cs typeface="Calibri"/>
                <a:sym typeface="Calibri"/>
              </a:rPr>
              <a:t>iCivil</a:t>
            </a:r>
            <a:r>
              <a:rPr lang="en-GB" sz="1200" b="0" i="0" u="none" strike="noStrike" cap="none" dirty="0">
                <a:solidFill>
                  <a:schemeClr val="dk1"/>
                </a:solidFill>
                <a:latin typeface="Calibri"/>
                <a:ea typeface="Calibri"/>
                <a:cs typeface="Calibri"/>
                <a:sym typeface="Calibri"/>
              </a:rPr>
              <a:t> Android application is then used to scan the seal which contains a QR code, a 2-D barcode that can store digital information, and a serial number. This action prompts the opening of a birth registration form in the application and allows the midwife to capture vital event information. Once completed, a coded SMS is sent to the central server.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When a parent wants to collect their birth certificate they must present the bracelet with Bubble Seal, the seal is scanned and the certificate (with Bubble Seal) can be printed.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Any government body can verify the authenticity of birth certificates and any other identity documents that use the </a:t>
            </a:r>
            <a:r>
              <a:rPr lang="en-GB" sz="1200" b="0" i="0" u="none" strike="noStrike" cap="none" dirty="0" err="1">
                <a:solidFill>
                  <a:schemeClr val="dk1"/>
                </a:solidFill>
                <a:latin typeface="Calibri"/>
                <a:ea typeface="Calibri"/>
                <a:cs typeface="Calibri"/>
                <a:sym typeface="Calibri"/>
              </a:rPr>
              <a:t>Prooftag</a:t>
            </a:r>
            <a:r>
              <a:rPr lang="en-GB" sz="1200" b="0" i="0" u="none" strike="noStrike" cap="none" dirty="0">
                <a:solidFill>
                  <a:schemeClr val="dk1"/>
                </a:solidFill>
                <a:latin typeface="Calibri"/>
                <a:ea typeface="Calibri"/>
                <a:cs typeface="Calibri"/>
                <a:sym typeface="Calibri"/>
              </a:rPr>
              <a:t> technology, online.</a:t>
            </a:r>
          </a:p>
          <a:p>
            <a:pPr marL="171450" marR="0" lvl="0" indent="-171450" algn="l" rtl="0">
              <a:spcBef>
                <a:spcPts val="0"/>
              </a:spcBef>
              <a:spcAft>
                <a:spcPts val="0"/>
              </a:spcAft>
              <a:buClr>
                <a:schemeClr val="dk1"/>
              </a:buClr>
              <a:buSzPct val="100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Activity: </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participants what they think about each of these innovations. </a:t>
            </a:r>
          </a:p>
        </p:txBody>
      </p:sp>
      <p:sp>
        <p:nvSpPr>
          <p:cNvPr id="905" name="Shape 905"/>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68</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0389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GB" sz="1200" b="0" i="0" u="none" strike="noStrike" kern="1200" cap="none" dirty="0">
                <a:solidFill>
                  <a:schemeClr val="dk1"/>
                </a:solidFill>
                <a:effectLst/>
                <a:latin typeface="Calibri"/>
                <a:ea typeface="Calibri"/>
                <a:cs typeface="Calibri"/>
                <a:sym typeface="Calibri"/>
              </a:rPr>
              <a:t>Einstein: 55 mins defining the problem - 5 mins creating a solution</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GB" b="1" dirty="0"/>
          </a:p>
          <a:p>
            <a:pPr marL="0" lvl="0" indent="0">
              <a:buFont typeface="Wingdings" panose="05000000000000000000" pitchFamily="2" charset="2"/>
              <a:buNone/>
            </a:pPr>
            <a:r>
              <a:rPr lang="en-GB" sz="1200" b="0" i="0" u="none" strike="noStrike" kern="1200" cap="none" dirty="0">
                <a:solidFill>
                  <a:schemeClr val="dk1"/>
                </a:solidFill>
                <a:effectLst/>
                <a:latin typeface="Calibri"/>
                <a:ea typeface="Calibri"/>
                <a:cs typeface="Calibri"/>
                <a:sym typeface="Calibri"/>
              </a:rPr>
              <a:t>1. Considering the bottlenecks and barriers you identified in the bottlenecks and barriers session, revisit these and prioritise the top 3 challenges </a:t>
            </a:r>
          </a:p>
          <a:p>
            <a:pPr marL="0" lvl="0" indent="76200">
              <a:buFont typeface="Wingdings" panose="05000000000000000000" pitchFamily="2" charset="2"/>
              <a:buChar char="§"/>
            </a:pPr>
            <a:r>
              <a:rPr lang="en-GB" sz="1200" b="0" i="0" u="none" strike="noStrike" kern="1200" cap="none" dirty="0">
                <a:solidFill>
                  <a:schemeClr val="dk1"/>
                </a:solidFill>
                <a:effectLst/>
                <a:latin typeface="Calibri"/>
                <a:ea typeface="Calibri"/>
                <a:cs typeface="Calibri"/>
                <a:sym typeface="Calibri"/>
              </a:rPr>
              <a:t>What is the problem?</a:t>
            </a:r>
          </a:p>
          <a:p>
            <a:pPr marL="0" lvl="0" indent="76200">
              <a:buFont typeface="Wingdings" panose="05000000000000000000" pitchFamily="2" charset="2"/>
              <a:buChar char="§"/>
            </a:pPr>
            <a:r>
              <a:rPr lang="en-GB" sz="1200" b="0" i="0" u="none" strike="noStrike" kern="1200" cap="none" dirty="0">
                <a:solidFill>
                  <a:schemeClr val="dk1"/>
                </a:solidFill>
                <a:effectLst/>
                <a:latin typeface="Calibri"/>
                <a:ea typeface="Calibri"/>
                <a:cs typeface="Calibri"/>
                <a:sym typeface="Calibri"/>
              </a:rPr>
              <a:t>Why should this be the problem to be resolved?</a:t>
            </a:r>
          </a:p>
          <a:p>
            <a:pPr marL="0" lvl="0" indent="76200">
              <a:buFont typeface="Wingdings" panose="05000000000000000000" pitchFamily="2" charset="2"/>
              <a:buChar char="§"/>
            </a:pPr>
            <a:r>
              <a:rPr lang="en-GB" sz="1200" b="0" i="0" u="none" strike="noStrike" kern="1200" cap="none" dirty="0">
                <a:solidFill>
                  <a:schemeClr val="dk1"/>
                </a:solidFill>
                <a:effectLst/>
                <a:latin typeface="Calibri"/>
                <a:ea typeface="Calibri"/>
                <a:cs typeface="Calibri"/>
                <a:sym typeface="Calibri"/>
              </a:rPr>
              <a:t>Present to the group the </a:t>
            </a:r>
            <a:r>
              <a:rPr lang="en-GB" sz="1200" b="0" i="0" u="sng" strike="noStrike" kern="1200" cap="none" dirty="0">
                <a:solidFill>
                  <a:schemeClr val="dk1"/>
                </a:solidFill>
                <a:effectLst/>
                <a:latin typeface="Calibri"/>
                <a:ea typeface="Calibri"/>
                <a:cs typeface="Calibri"/>
                <a:sym typeface="Calibri"/>
              </a:rPr>
              <a:t>most pressing</a:t>
            </a:r>
            <a:r>
              <a:rPr lang="en-GB" sz="1200" b="0" i="0" u="none" strike="noStrike" kern="1200" cap="none" dirty="0">
                <a:solidFill>
                  <a:schemeClr val="dk1"/>
                </a:solidFill>
                <a:effectLst/>
                <a:latin typeface="Calibri"/>
                <a:ea typeface="Calibri"/>
                <a:cs typeface="Calibri"/>
                <a:sym typeface="Calibri"/>
              </a:rPr>
              <a:t> problem in a </a:t>
            </a:r>
            <a:r>
              <a:rPr lang="en-GB" sz="1200" b="0" i="0" u="sng" strike="noStrike" kern="1200" cap="none" dirty="0">
                <a:solidFill>
                  <a:schemeClr val="dk1"/>
                </a:solidFill>
                <a:effectLst/>
                <a:latin typeface="Calibri"/>
                <a:ea typeface="Calibri"/>
                <a:cs typeface="Calibri"/>
                <a:sym typeface="Calibri"/>
              </a:rPr>
              <a:t>1 minute elevator pitch. </a:t>
            </a:r>
            <a:endParaRPr lang="en-GB" sz="1200" b="0" i="0" u="none" strike="noStrike" kern="1200" cap="none" dirty="0">
              <a:solidFill>
                <a:schemeClr val="dk1"/>
              </a:solidFill>
              <a:effectLst/>
              <a:latin typeface="Calibri"/>
              <a:ea typeface="Calibri"/>
              <a:cs typeface="Calibri"/>
              <a:sym typeface="Calibri"/>
            </a:endParaRPr>
          </a:p>
          <a:p>
            <a:pPr marL="0" lvl="0" indent="76200">
              <a:buFont typeface="Wingdings" panose="05000000000000000000" pitchFamily="2" charset="2"/>
              <a:buChar cha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GB" b="0" dirty="0"/>
              <a:t>2. Group vote for the best pitch</a:t>
            </a:r>
          </a:p>
          <a:p>
            <a:pPr marL="0" lvl="0" indent="0">
              <a:buNone/>
            </a:pPr>
            <a:endParaRPr lang="en-GB" sz="1200" b="0" i="0" u="none" strike="noStrike" kern="1200" cap="none" dirty="0">
              <a:solidFill>
                <a:schemeClr val="dk1"/>
              </a:solidFill>
              <a:effectLst/>
              <a:latin typeface="Calibri"/>
              <a:ea typeface="Calibri"/>
              <a:cs typeface="Calibri"/>
              <a:sym typeface="Calibri"/>
            </a:endParaRPr>
          </a:p>
          <a:p>
            <a:pPr marL="0" lvl="0" indent="0">
              <a:buNone/>
            </a:pPr>
            <a:r>
              <a:rPr lang="en-GB" sz="1200" b="0" i="0" u="none" strike="noStrike" kern="1200" cap="none" dirty="0">
                <a:solidFill>
                  <a:schemeClr val="dk1"/>
                </a:solidFill>
                <a:effectLst/>
                <a:latin typeface="Calibri"/>
                <a:ea typeface="Calibri"/>
                <a:cs typeface="Calibri"/>
                <a:sym typeface="Calibri"/>
              </a:rPr>
              <a:t>3. Problem tree analysis: cause and effect</a:t>
            </a:r>
          </a:p>
          <a:p>
            <a:pPr marL="0" lvl="0" indent="76200">
              <a:buFont typeface="Wingdings" panose="05000000000000000000" pitchFamily="2" charset="2"/>
              <a:buChar char="§"/>
            </a:pPr>
            <a:r>
              <a:rPr lang="en-GB" sz="1200" b="0" i="0" u="none" strike="noStrike" kern="1200" cap="none" dirty="0">
                <a:solidFill>
                  <a:schemeClr val="dk1"/>
                </a:solidFill>
                <a:effectLst/>
                <a:latin typeface="Calibri"/>
                <a:ea typeface="Calibri"/>
                <a:cs typeface="Calibri"/>
                <a:sym typeface="Calibri"/>
              </a:rPr>
              <a:t>Root causes</a:t>
            </a:r>
          </a:p>
          <a:p>
            <a:pPr marL="0" lvl="0" indent="76200">
              <a:buFont typeface="Wingdings" panose="05000000000000000000" pitchFamily="2" charset="2"/>
              <a:buChar char="§"/>
            </a:pPr>
            <a:r>
              <a:rPr lang="en-GB" sz="1200" b="0" i="0" u="none" strike="noStrike" kern="1200" cap="none" dirty="0">
                <a:solidFill>
                  <a:schemeClr val="dk1"/>
                </a:solidFill>
                <a:effectLst/>
                <a:latin typeface="Calibri"/>
                <a:ea typeface="Calibri"/>
                <a:cs typeface="Calibri"/>
                <a:sym typeface="Calibri"/>
              </a:rPr>
              <a:t>Comparative impacts</a:t>
            </a:r>
          </a:p>
          <a:p>
            <a:pPr marL="0" lvl="0" indent="76200">
              <a:buFont typeface="Wingdings" panose="05000000000000000000" pitchFamily="2" charset="2"/>
              <a:buChar char="§"/>
            </a:pPr>
            <a:r>
              <a:rPr lang="en-GB" b="0" dirty="0"/>
              <a:t>Present  back: everyone to understand everything that has been said - a better understanding of the problem. You all need to fully understand the problem to be able to solve it</a:t>
            </a:r>
            <a:endParaRPr lang="en-GB"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Clr>
                <a:schemeClr val="dk1"/>
              </a:buClr>
              <a:buSzPct val="25000"/>
              <a:buFont typeface="Calibri"/>
              <a:buNone/>
            </a:pPr>
            <a:endParaRPr lang="en-GB" b="0" dirty="0"/>
          </a:p>
          <a:p>
            <a:pPr marL="0" marR="0" lvl="0" indent="0" algn="l" rtl="0">
              <a:spcBef>
                <a:spcPts val="0"/>
              </a:spcBef>
              <a:buClr>
                <a:schemeClr val="dk1"/>
              </a:buClr>
              <a:buSzPct val="25000"/>
              <a:buFont typeface="Calibri"/>
              <a:buNone/>
            </a:pPr>
            <a:r>
              <a:rPr lang="en-GB" b="0" dirty="0"/>
              <a:t>4. Facilitator develop a problem statement</a:t>
            </a:r>
          </a:p>
          <a:p>
            <a:pPr marR="0" lvl="0" indent="0" algn="l" rtl="0">
              <a:spcBef>
                <a:spcPts val="0"/>
              </a:spcBef>
              <a:buNone/>
            </a:pPr>
            <a:endParaRPr b="1" dirty="0"/>
          </a:p>
          <a:p>
            <a:pPr marR="0" lvl="0" indent="0" algn="l" rtl="0">
              <a:spcBef>
                <a:spcPts val="0"/>
              </a:spcBef>
              <a:buNone/>
            </a:pPr>
            <a:r>
              <a:rPr lang="en-GB" b="0" dirty="0"/>
              <a:t>5.</a:t>
            </a:r>
            <a:r>
              <a:rPr lang="en-GB" b="0" baseline="0" dirty="0"/>
              <a:t> In response to the problem statement. Individually write down as many What If statements as possible on posit-it notes.</a:t>
            </a:r>
            <a:endParaRPr b="0" dirty="0"/>
          </a:p>
          <a:p>
            <a:pPr marR="0" lvl="0" indent="0" algn="l" rtl="0">
              <a:spcBef>
                <a:spcPts val="0"/>
              </a:spcBef>
              <a:buNone/>
            </a:pPr>
            <a:endParaRPr b="0" dirty="0"/>
          </a:p>
          <a:p>
            <a:pPr marR="0" lvl="0" indent="0" algn="l" rtl="0">
              <a:spcBef>
                <a:spcPts val="0"/>
              </a:spcBef>
              <a:buNone/>
            </a:pPr>
            <a:r>
              <a:rPr lang="en-GB" b="0" dirty="0"/>
              <a:t>6.</a:t>
            </a:r>
            <a:r>
              <a:rPr lang="en-GB" b="0" baseline="0" dirty="0"/>
              <a:t> </a:t>
            </a:r>
            <a:r>
              <a:rPr lang="en-GB" b="0" dirty="0"/>
              <a:t>Present each back: facilitator groups them into categories on a board.</a:t>
            </a:r>
          </a:p>
          <a:p>
            <a:pPr marR="0" lvl="0" indent="0" algn="l" rtl="0">
              <a:spcBef>
                <a:spcPts val="0"/>
              </a:spcBef>
              <a:buNone/>
            </a:pPr>
            <a:endParaRPr b="1" dirty="0"/>
          </a:p>
          <a:p>
            <a:pPr marR="0" lvl="0" indent="0" algn="l" rtl="0">
              <a:spcBef>
                <a:spcPts val="0"/>
              </a:spcBef>
              <a:buNone/>
            </a:pPr>
            <a:r>
              <a:rPr lang="en-GB" b="0" dirty="0"/>
              <a:t>7. In mixed groups. Decide on</a:t>
            </a:r>
            <a:r>
              <a:rPr lang="en-GB" b="0" baseline="0" dirty="0"/>
              <a:t> a solution that you will take forward. </a:t>
            </a:r>
          </a:p>
          <a:p>
            <a:pPr marR="0" lvl="0" indent="0" algn="l" rtl="0">
              <a:spcBef>
                <a:spcPts val="0"/>
              </a:spcBef>
              <a:buNone/>
            </a:pPr>
            <a:endParaRPr lang="en-GB" b="0" baseline="0" dirty="0"/>
          </a:p>
          <a:p>
            <a:pPr marL="0" lvl="0" indent="0">
              <a:buNone/>
            </a:pPr>
            <a:r>
              <a:rPr lang="en-GB" sz="1200" b="0" i="0" u="none" strike="noStrike" kern="1200" cap="none" dirty="0">
                <a:solidFill>
                  <a:schemeClr val="dk1"/>
                </a:solidFill>
                <a:effectLst/>
                <a:latin typeface="Calibri"/>
                <a:ea typeface="Calibri"/>
                <a:cs typeface="Calibri"/>
                <a:sym typeface="Calibri"/>
              </a:rPr>
              <a:t>8. Draft a newspaper article for the front page, for 2 years-time, with a headline on what difference the solution makes (5mins)</a:t>
            </a:r>
          </a:p>
          <a:p>
            <a:pPr marL="0" indent="0">
              <a:buNone/>
            </a:pPr>
            <a:r>
              <a:rPr lang="en-GB" sz="1200" b="0" i="0" u="none" strike="noStrike" kern="1200" cap="none" dirty="0">
                <a:solidFill>
                  <a:schemeClr val="dk1"/>
                </a:solidFill>
                <a:effectLst/>
                <a:latin typeface="Calibri"/>
                <a:ea typeface="Calibri"/>
                <a:cs typeface="Calibri"/>
                <a:sym typeface="Calibri"/>
              </a:rPr>
              <a:t>ONE WAY FEEDBACK: I like, I wish… </a:t>
            </a:r>
          </a:p>
          <a:p>
            <a:pPr marL="0" indent="0">
              <a:buNone/>
            </a:pPr>
            <a:r>
              <a:rPr lang="en-GB" sz="1200" b="1" i="0" u="none" strike="noStrike" kern="1200" cap="none" dirty="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a:p>
            <a:pPr marL="0" lvl="0" indent="0">
              <a:buNone/>
            </a:pPr>
            <a:r>
              <a:rPr lang="en-GB" sz="1200" b="0" i="0" u="none" strike="noStrike" kern="1200" cap="none" dirty="0">
                <a:solidFill>
                  <a:schemeClr val="dk1"/>
                </a:solidFill>
                <a:effectLst/>
                <a:latin typeface="Calibri"/>
                <a:ea typeface="Calibri"/>
                <a:cs typeface="Calibri"/>
                <a:sym typeface="Calibri"/>
              </a:rPr>
              <a:t>9. Draw your solution. How do you get to the newspaper article?</a:t>
            </a:r>
          </a:p>
          <a:p>
            <a:pPr marL="0" indent="0">
              <a:buNone/>
            </a:pPr>
            <a:r>
              <a:rPr lang="en-GB" sz="1200" b="0" i="0" u="none" strike="noStrike" kern="1200" cap="none" dirty="0">
                <a:solidFill>
                  <a:schemeClr val="dk1"/>
                </a:solidFill>
                <a:effectLst/>
                <a:latin typeface="Calibri"/>
                <a:ea typeface="Calibri"/>
                <a:cs typeface="Calibri"/>
                <a:sym typeface="Calibri"/>
              </a:rPr>
              <a:t>ONE WAY FEEDBACK: I like, I wish…</a:t>
            </a:r>
          </a:p>
          <a:p>
            <a:pPr marL="0" indent="0">
              <a:buNone/>
            </a:pPr>
            <a:endParaRPr lang="en-GB" sz="1200" b="0" i="0" u="none" strike="noStrike" kern="1200" cap="none" dirty="0">
              <a:solidFill>
                <a:schemeClr val="dk1"/>
              </a:solidFill>
              <a:effectLst/>
              <a:latin typeface="Calibri"/>
              <a:ea typeface="Calibri"/>
              <a:cs typeface="Calibri"/>
              <a:sym typeface="Calibri"/>
            </a:endParaRPr>
          </a:p>
          <a:p>
            <a:pPr marL="0" lvl="0" indent="0">
              <a:buNone/>
            </a:pPr>
            <a:r>
              <a:rPr lang="en-GB" sz="1200" b="0" i="0" u="none" strike="noStrike" kern="1200" cap="none" dirty="0">
                <a:solidFill>
                  <a:schemeClr val="dk1"/>
                </a:solidFill>
                <a:effectLst/>
                <a:latin typeface="Calibri"/>
                <a:ea typeface="Calibri"/>
                <a:cs typeface="Calibri"/>
                <a:sym typeface="Calibri"/>
              </a:rPr>
              <a:t>10. Refine your solution</a:t>
            </a:r>
          </a:p>
          <a:p>
            <a:pPr marL="0" indent="0">
              <a:buNone/>
            </a:pPr>
            <a:r>
              <a:rPr lang="en-GB" sz="1200" b="0" i="0" u="none" strike="noStrike" kern="1200" cap="none" dirty="0">
                <a:solidFill>
                  <a:schemeClr val="dk1"/>
                </a:solidFill>
                <a:effectLst/>
                <a:latin typeface="Calibri"/>
                <a:ea typeface="Calibri"/>
                <a:cs typeface="Calibri"/>
                <a:sym typeface="Calibri"/>
              </a:rPr>
              <a:t>ONE WAY FEEDBACK: I like, I wish…</a:t>
            </a:r>
          </a:p>
          <a:p>
            <a:pPr marL="0" indent="0">
              <a:buNone/>
            </a:pPr>
            <a:r>
              <a:rPr lang="en-GB" sz="1200" b="0" i="0" u="none" strike="noStrike" kern="1200" cap="none" dirty="0">
                <a:solidFill>
                  <a:schemeClr val="dk1"/>
                </a:solidFill>
                <a:effectLst/>
                <a:latin typeface="Calibri"/>
                <a:ea typeface="Calibri"/>
                <a:cs typeface="Calibri"/>
                <a:sym typeface="Calibri"/>
              </a:rPr>
              <a:t> </a:t>
            </a:r>
          </a:p>
          <a:p>
            <a:pPr marL="0" lvl="0" indent="0">
              <a:buNone/>
            </a:pPr>
            <a:r>
              <a:rPr lang="en-GB" sz="1200" b="0" i="0" u="none" strike="noStrike" kern="1200" cap="none" dirty="0">
                <a:solidFill>
                  <a:schemeClr val="dk1"/>
                </a:solidFill>
                <a:effectLst/>
                <a:latin typeface="Calibri"/>
                <a:ea typeface="Calibri"/>
                <a:cs typeface="Calibri"/>
                <a:sym typeface="Calibri"/>
              </a:rPr>
              <a:t>11.</a:t>
            </a:r>
            <a:r>
              <a:rPr lang="en-GB" sz="1200" b="0" i="0" u="none" strike="noStrike" kern="1200" cap="none" baseline="0" dirty="0">
                <a:solidFill>
                  <a:schemeClr val="dk1"/>
                </a:solidFill>
                <a:effectLst/>
                <a:latin typeface="Calibri"/>
                <a:ea typeface="Calibri"/>
                <a:cs typeface="Calibri"/>
                <a:sym typeface="Calibri"/>
              </a:rPr>
              <a:t> </a:t>
            </a:r>
            <a:r>
              <a:rPr lang="en-GB" sz="1200" b="0" i="0" u="none" strike="noStrike" kern="1200" cap="none" dirty="0">
                <a:solidFill>
                  <a:schemeClr val="dk1"/>
                </a:solidFill>
                <a:effectLst/>
                <a:latin typeface="Calibri"/>
                <a:ea typeface="Calibri"/>
                <a:cs typeface="Calibri"/>
                <a:sym typeface="Calibri"/>
              </a:rPr>
              <a:t>FINAL PITCH: 1 minute elevator pitch to decide which solution should be taken forward.</a:t>
            </a:r>
            <a:r>
              <a:rPr lang="en-GB" sz="1200" b="1" i="0" u="none" strike="noStrike" kern="1200" cap="none" dirty="0">
                <a:solidFill>
                  <a:schemeClr val="dk1"/>
                </a:solidFill>
                <a:effectLst/>
                <a:latin typeface="Calibri"/>
                <a:ea typeface="Calibri"/>
                <a:cs typeface="Calibri"/>
                <a:sym typeface="Calibri"/>
              </a:rPr>
              <a:t> </a:t>
            </a:r>
            <a:endParaRPr lang="en-GB" sz="1200" b="0" i="0" u="none" strike="noStrike" kern="1200" cap="none" dirty="0">
              <a:solidFill>
                <a:schemeClr val="dk1"/>
              </a:solidFill>
              <a:effectLst/>
              <a:latin typeface="Calibri"/>
              <a:ea typeface="Calibri"/>
              <a:cs typeface="Calibri"/>
              <a:sym typeface="Calibri"/>
            </a:endParaRPr>
          </a:p>
          <a:p>
            <a:pPr marR="0" lvl="0" indent="0" algn="l" rtl="0">
              <a:spcBef>
                <a:spcPts val="0"/>
              </a:spcBef>
              <a:buNone/>
            </a:pPr>
            <a:endParaRPr lang="en-GB" b="1" dirty="0"/>
          </a:p>
        </p:txBody>
      </p:sp>
      <p:sp>
        <p:nvSpPr>
          <p:cNvPr id="949" name="Shape 94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68608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In</a:t>
            </a:r>
            <a:r>
              <a:rPr lang="en-GB" sz="1200" b="0" i="0" u="none" strike="noStrike" cap="none" baseline="0" dirty="0">
                <a:solidFill>
                  <a:schemeClr val="dk1"/>
                </a:solidFill>
                <a:latin typeface="Calibri"/>
                <a:ea typeface="Calibri"/>
                <a:cs typeface="Calibri"/>
                <a:sym typeface="Calibri"/>
              </a:rPr>
              <a:t> this module you will be introduced to the topic of CRVS digitisation, the CRVS DGB and be shown how to use the DGB.</a:t>
            </a:r>
            <a:endParaRPr sz="1200" b="0" i="0" u="none" strike="noStrike" cap="none" dirty="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967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5" name="Shape 955"/>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rgbClr val="FF0000"/>
              </a:buClr>
              <a:buSzPct val="25000"/>
              <a:buFont typeface="Calibri"/>
              <a:buNone/>
            </a:pPr>
            <a:r>
              <a:rPr lang="en-GB" sz="1200" b="1" i="0" u="none" strike="noStrike" cap="none">
                <a:solidFill>
                  <a:srgbClr val="FF0000"/>
                </a:solidFill>
                <a:latin typeface="Calibri"/>
                <a:ea typeface="Calibri"/>
                <a:cs typeface="Calibri"/>
                <a:sym typeface="Calibri"/>
              </a:rPr>
              <a:t>Facilitation notes:</a:t>
            </a:r>
          </a:p>
          <a:p>
            <a:pPr marL="0" marR="0" lvl="0" indent="0" algn="l" rtl="0">
              <a:spcBef>
                <a:spcPts val="0"/>
              </a:spcBef>
              <a:spcAft>
                <a:spcPts val="0"/>
              </a:spcAft>
              <a:buClr>
                <a:srgbClr val="FF0000"/>
              </a:buClr>
              <a:buSzPct val="25000"/>
              <a:buFont typeface="Calibri"/>
              <a:buNone/>
            </a:pPr>
            <a:r>
              <a:rPr lang="en-GB" sz="1200" b="1" i="0" u="none" strike="noStrike" cap="none">
                <a:solidFill>
                  <a:srgbClr val="FF0000"/>
                </a:solidFill>
                <a:latin typeface="Calibri"/>
                <a:ea typeface="Calibri"/>
                <a:cs typeface="Calibri"/>
                <a:sym typeface="Calibri"/>
              </a:rPr>
              <a:t>Description:</a:t>
            </a:r>
          </a:p>
          <a:p>
            <a:pPr marL="0" marR="0" lvl="0" indent="0" algn="l" rtl="0">
              <a:spcBef>
                <a:spcPts val="0"/>
              </a:spcBef>
              <a:spcAft>
                <a:spcPts val="0"/>
              </a:spcAft>
              <a:buClr>
                <a:srgbClr val="FF0000"/>
              </a:buClr>
              <a:buSzPct val="25000"/>
              <a:buFont typeface="Calibri"/>
              <a:buNone/>
            </a:pPr>
            <a:r>
              <a:rPr lang="en-GB" sz="1200" b="1" i="0" u="none" strike="noStrike" cap="none">
                <a:solidFill>
                  <a:srgbClr val="FF0000"/>
                </a:solidFill>
                <a:latin typeface="Calibri"/>
                <a:ea typeface="Calibri"/>
                <a:cs typeface="Calibri"/>
                <a:sym typeface="Calibri"/>
              </a:rPr>
              <a:t>Intro (2 mins)</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a:solidFill>
                  <a:srgbClr val="FF0000"/>
                </a:solidFill>
                <a:latin typeface="Calibri"/>
                <a:ea typeface="Calibri"/>
                <a:cs typeface="Calibri"/>
                <a:sym typeface="Calibri"/>
              </a:rPr>
              <a:t>Developed by donors to reflect lessons learnt in the area of digital development.</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a:solidFill>
                  <a:srgbClr val="FF0000"/>
                </a:solidFill>
                <a:latin typeface="Calibri"/>
                <a:ea typeface="Calibri"/>
                <a:cs typeface="Calibri"/>
                <a:sym typeface="Calibri"/>
              </a:rPr>
              <a:t>Principles seek to serve as a set of living guidelines that are meant to inform, but not dictate, the design of technology-enabled development programs. </a:t>
            </a:r>
          </a:p>
          <a:p>
            <a:pPr marL="171450" marR="0" lvl="0" indent="-171450" algn="l" rtl="0">
              <a:spcBef>
                <a:spcPts val="0"/>
              </a:spcBef>
              <a:spcAft>
                <a:spcPts val="0"/>
              </a:spcAft>
              <a:buClr>
                <a:schemeClr val="dk1"/>
              </a:buClr>
              <a:buSzPct val="100000"/>
              <a:buFont typeface="Noto Sans Symbols"/>
              <a:buNone/>
            </a:pPr>
            <a:endParaRPr sz="1200" b="0" i="0" u="none" strike="noStrike" cap="none">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ct val="25000"/>
              <a:buFont typeface="Noto Sans Symbols"/>
              <a:buNone/>
            </a:pPr>
            <a:r>
              <a:rPr lang="en-GB" sz="1200" b="1" i="0" u="none" strike="noStrike" cap="none">
                <a:solidFill>
                  <a:srgbClr val="FF0000"/>
                </a:solidFill>
                <a:latin typeface="Calibri"/>
                <a:ea typeface="Calibri"/>
                <a:cs typeface="Calibri"/>
                <a:sym typeface="Calibri"/>
              </a:rPr>
              <a:t>Activity:</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a:solidFill>
                  <a:srgbClr val="FF0000"/>
                </a:solidFill>
                <a:latin typeface="Calibri"/>
                <a:ea typeface="Calibri"/>
                <a:cs typeface="Calibri"/>
                <a:sym typeface="Calibri"/>
              </a:rPr>
              <a:t>Hand out principles to everyone 1-9 until everyone has one. Participants partner with the other person who has the same number.</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a:solidFill>
                  <a:srgbClr val="FF0000"/>
                </a:solidFill>
                <a:latin typeface="Calibri"/>
                <a:ea typeface="Calibri"/>
                <a:cs typeface="Calibri"/>
                <a:sym typeface="Calibri"/>
              </a:rPr>
              <a:t>(10 mins) Ask participants to discuss what they think the principle means and how they have or can apply this to their CRVS digitisation project.</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a:solidFill>
                  <a:srgbClr val="FF0000"/>
                </a:solidFill>
                <a:latin typeface="Calibri"/>
                <a:ea typeface="Calibri"/>
                <a:cs typeface="Calibri"/>
                <a:sym typeface="Calibri"/>
              </a:rPr>
              <a:t>(20 mins) Stand in a circle and throw the ball to someone: they need to tell the group what principle they have, what it means, and how they have or are going to apply it to CRVS digitisation in their country. </a:t>
            </a:r>
          </a:p>
          <a:p>
            <a:pPr marL="171450" marR="0" lvl="0" indent="-171450" algn="l" rtl="0">
              <a:spcBef>
                <a:spcPts val="0"/>
              </a:spcBef>
              <a:buClr>
                <a:schemeClr val="dk1"/>
              </a:buClr>
              <a:buSzPct val="100000"/>
              <a:buFont typeface="Noto Sans Symbols"/>
              <a:buNone/>
            </a:pPr>
            <a:endParaRPr sz="1200" b="0" i="0" u="none" strike="noStrike" cap="none">
              <a:solidFill>
                <a:srgbClr val="FF0000"/>
              </a:solidFill>
              <a:latin typeface="Calibri"/>
              <a:ea typeface="Calibri"/>
              <a:cs typeface="Calibri"/>
              <a:sym typeface="Calibri"/>
            </a:endParaRPr>
          </a:p>
        </p:txBody>
      </p:sp>
      <p:sp>
        <p:nvSpPr>
          <p:cNvPr id="956" name="Shape 956"/>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70</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93443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Description:</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Target CRVS processes are re-defined processes that respond directly to the weaknesses identified in the As-Is Assessment and the opportunities identified in the previous activity. The target processes should simplify and streamline existing processes i.e. reducing bureaucracy, facilitating the decentralisation of civil registration and improving service provision to citizens. The target processes will be supported by the Target System Architecture which enables simplification and automation</a:t>
            </a:r>
          </a:p>
        </p:txBody>
      </p:sp>
      <p:sp>
        <p:nvSpPr>
          <p:cNvPr id="971" name="Shape 97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6850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r>
              <a:rPr lang="en-GB" sz="1200" b="1" i="1" u="none" strike="noStrike" cap="none" dirty="0">
                <a:solidFill>
                  <a:schemeClr val="dk1"/>
                </a:solidFill>
                <a:latin typeface="Calibri"/>
                <a:ea typeface="Calibri"/>
                <a:cs typeface="Calibri"/>
                <a:sym typeface="Calibri"/>
              </a:rPr>
              <a:t>UPDATE/DELETE BASED ON PARTICIPANTS PRESENT**</a:t>
            </a:r>
            <a:endParaRPr lang="en-GB"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GB" sz="1150" b="0" i="0" u="none" strike="noStrike" cap="none" dirty="0">
                <a:solidFill>
                  <a:schemeClr val="dk1"/>
                </a:solidFill>
                <a:highlight>
                  <a:srgbClr val="FFFFFF"/>
                </a:highlight>
                <a:latin typeface="Calibri"/>
                <a:ea typeface="Calibri"/>
                <a:cs typeface="Calibri"/>
                <a:sym typeface="Calibri"/>
              </a:rPr>
              <a:t>10 minutes: Ask the Ghana team to discuss the experience of developing potential business process enhancements for CRVS. Which roles and agencies were involved? Was it useful to have the CRVS processes mapped out in order to discuss and come up with potential enhancements of the existing processes? What kind of enhancements were discussed? Was it easy? Can it be done in a workshop or are multiple meetings required?</a:t>
            </a:r>
          </a:p>
          <a:p>
            <a:pPr marL="0" marR="0" lvl="0" indent="0" algn="l" rtl="0">
              <a:spcBef>
                <a:spcPts val="0"/>
              </a:spcBef>
              <a:buClr>
                <a:schemeClr val="dk1"/>
              </a:buClr>
              <a:buSzPct val="25000"/>
              <a:buFont typeface="Calibri"/>
              <a:buNone/>
            </a:pPr>
            <a:endParaRPr sz="1150" b="0" i="0" u="none" strike="noStrike" cap="none" dirty="0">
              <a:solidFill>
                <a:schemeClr val="dk1"/>
              </a:solidFill>
              <a:highlight>
                <a:srgbClr val="FFFFFF"/>
              </a:highlight>
              <a:latin typeface="Calibri"/>
              <a:ea typeface="Calibri"/>
              <a:cs typeface="Calibri"/>
              <a:sym typeface="Calibri"/>
            </a:endParaRPr>
          </a:p>
        </p:txBody>
      </p:sp>
      <p:sp>
        <p:nvSpPr>
          <p:cNvPr id="978" name="Shape 97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81640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txBox="1">
            <a:spLocks noGrp="1"/>
          </p:cNvSpPr>
          <p:nvPr>
            <p:ph type="body" idx="1"/>
          </p:nvPr>
        </p:nvSpPr>
        <p:spPr>
          <a:xfrm>
            <a:off x="679768" y="4715153"/>
            <a:ext cx="5438100" cy="4466999"/>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rgbClr val="FF0000"/>
              </a:buClr>
              <a:buSzPct val="25000"/>
              <a:buFont typeface="Calibri"/>
              <a:buNone/>
            </a:pPr>
            <a:r>
              <a:rPr lang="en-GB" sz="1200" b="1" i="0" u="none" strike="noStrike" cap="none" dirty="0">
                <a:solidFill>
                  <a:srgbClr val="FF0000"/>
                </a:solidFill>
                <a:latin typeface="Calibri"/>
                <a:ea typeface="Calibri"/>
                <a:cs typeface="Calibri"/>
                <a:sym typeface="Calibri"/>
              </a:rPr>
              <a:t>Facilitation notes:</a:t>
            </a:r>
          </a:p>
          <a:p>
            <a:pPr marL="0" marR="0" lvl="0" indent="0" algn="l" rtl="0">
              <a:spcBef>
                <a:spcPts val="0"/>
              </a:spcBef>
              <a:spcAft>
                <a:spcPts val="0"/>
              </a:spcAft>
              <a:buClr>
                <a:srgbClr val="FF0000"/>
              </a:buClr>
              <a:buSzPct val="25000"/>
              <a:buFont typeface="Calibri"/>
              <a:buNone/>
            </a:pPr>
            <a:r>
              <a:rPr lang="en-GB" sz="1200" b="1" i="0" u="none" strike="noStrike" cap="none" dirty="0">
                <a:solidFill>
                  <a:srgbClr val="FF0000"/>
                </a:solidFill>
                <a:latin typeface="Calibri"/>
                <a:ea typeface="Calibri"/>
                <a:cs typeface="Calibri"/>
                <a:sym typeface="Calibri"/>
              </a:rPr>
              <a:t>Activity:</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dirty="0">
                <a:solidFill>
                  <a:srgbClr val="FF0000"/>
                </a:solidFill>
                <a:latin typeface="Calibri"/>
                <a:ea typeface="Calibri"/>
                <a:cs typeface="Calibri"/>
                <a:sym typeface="Calibri"/>
              </a:rPr>
              <a:t>Split participants into 4 mixed groups</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dirty="0">
                <a:solidFill>
                  <a:srgbClr val="FF0000"/>
                </a:solidFill>
                <a:latin typeface="Calibri"/>
                <a:ea typeface="Calibri"/>
                <a:cs typeface="Calibri"/>
                <a:sym typeface="Calibri"/>
              </a:rPr>
              <a:t>Referring to the bottlenecks and barriers identified in the process analysis activity (on flipcharts), ask participants to conduct steps 1 and 2 above.</a:t>
            </a: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dirty="0">
                <a:solidFill>
                  <a:srgbClr val="FF0000"/>
                </a:solidFill>
                <a:latin typeface="Calibri"/>
                <a:ea typeface="Calibri"/>
                <a:cs typeface="Calibri"/>
                <a:sym typeface="Calibri"/>
              </a:rPr>
              <a:t>**Be</a:t>
            </a:r>
            <a:r>
              <a:rPr lang="en-GB" sz="1200" b="0" i="0" u="none" strike="noStrike" cap="none" baseline="0" dirty="0">
                <a:solidFill>
                  <a:srgbClr val="FF0000"/>
                </a:solidFill>
                <a:latin typeface="Calibri"/>
                <a:ea typeface="Calibri"/>
                <a:cs typeface="Calibri"/>
                <a:sym typeface="Calibri"/>
              </a:rPr>
              <a:t> sure that participants understand that these need to be </a:t>
            </a:r>
            <a:r>
              <a:rPr lang="en-GB" sz="1200" b="1" i="0" u="sng" strike="noStrike" cap="none" baseline="0" dirty="0">
                <a:solidFill>
                  <a:srgbClr val="FF0000"/>
                </a:solidFill>
                <a:latin typeface="Calibri"/>
                <a:ea typeface="Calibri"/>
                <a:cs typeface="Calibri"/>
                <a:sym typeface="Calibri"/>
              </a:rPr>
              <a:t>process</a:t>
            </a:r>
            <a:r>
              <a:rPr lang="en-GB" sz="1200" b="0" i="0" u="none" strike="noStrike" cap="none" baseline="0" dirty="0">
                <a:solidFill>
                  <a:srgbClr val="FF0000"/>
                </a:solidFill>
                <a:latin typeface="Calibri"/>
                <a:ea typeface="Calibri"/>
                <a:cs typeface="Calibri"/>
                <a:sym typeface="Calibri"/>
              </a:rPr>
              <a:t> enhancements, and not legislative reform etc. They should consider mapping out the existing problem and then mapping out the potential solution. Visual representation is useful**</a:t>
            </a:r>
            <a:endParaRPr lang="en-GB" sz="1200" b="0" i="0" u="none" strike="noStrike" cap="none" dirty="0">
              <a:solidFill>
                <a:srgbClr val="FF0000"/>
              </a:solidFill>
              <a:latin typeface="Calibri"/>
              <a:ea typeface="Calibri"/>
              <a:cs typeface="Calibri"/>
              <a:sym typeface="Calibri"/>
            </a:endParaRPr>
          </a:p>
          <a:p>
            <a:pPr marL="171450" marR="0" lvl="0" indent="-171450" algn="l" rtl="0">
              <a:spcBef>
                <a:spcPts val="0"/>
              </a:spcBef>
              <a:spcAft>
                <a:spcPts val="0"/>
              </a:spcAft>
              <a:buClr>
                <a:srgbClr val="FF0000"/>
              </a:buClr>
              <a:buSzPct val="100000"/>
              <a:buFont typeface="Noto Sans Symbols"/>
              <a:buChar char="▪"/>
            </a:pPr>
            <a:r>
              <a:rPr lang="en-GB" sz="1200" b="0" i="0" u="none" strike="noStrike" cap="none" dirty="0">
                <a:solidFill>
                  <a:srgbClr val="FF0000"/>
                </a:solidFill>
                <a:latin typeface="Calibri"/>
                <a:ea typeface="Calibri"/>
                <a:cs typeface="Calibri"/>
                <a:sym typeface="Calibri"/>
              </a:rPr>
              <a:t>After 30 mins, ask each group to present the </a:t>
            </a:r>
            <a:r>
              <a:rPr lang="en-GB" sz="1200" b="0" i="0" u="none" strike="noStrike" cap="none" dirty="0">
                <a:solidFill>
                  <a:schemeClr val="dk1"/>
                </a:solidFill>
                <a:latin typeface="Arial"/>
                <a:ea typeface="Arial"/>
                <a:cs typeface="Arial"/>
                <a:sym typeface="Arial"/>
              </a:rPr>
              <a:t>3 process enhancements that they would prioritise and why (5 min per group)</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Arial"/>
                <a:ea typeface="Arial"/>
                <a:cs typeface="Arial"/>
                <a:sym typeface="Arial"/>
              </a:rPr>
              <a:t>Facilitate discussion</a:t>
            </a:r>
          </a:p>
        </p:txBody>
      </p:sp>
      <p:sp>
        <p:nvSpPr>
          <p:cNvPr id="986" name="Shape 98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89238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73" name="Shape 97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64026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9" name="Shape 979"/>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Instructions for facilitator:</a:t>
            </a:r>
          </a:p>
          <a:p>
            <a:pPr marL="0" marR="0" lvl="0" indent="0" algn="l" rtl="0">
              <a:spcBef>
                <a:spcPts val="0"/>
              </a:spcBef>
              <a:buClr>
                <a:srgbClr val="454545"/>
              </a:buClr>
              <a:buSzPct val="25000"/>
              <a:buFont typeface="Calibri"/>
              <a:buNone/>
            </a:pPr>
            <a:r>
              <a:rPr lang="en-GB" sz="1200" b="0" i="0" u="none" strike="noStrike" cap="none">
                <a:solidFill>
                  <a:srgbClr val="454545"/>
                </a:solidFill>
                <a:highlight>
                  <a:srgbClr val="FFFFFF"/>
                </a:highlight>
                <a:latin typeface="Calibri"/>
                <a:ea typeface="Calibri"/>
                <a:cs typeface="Calibri"/>
                <a:sym typeface="Calibri"/>
              </a:rPr>
              <a:t>Before being able to define what systems are required to support the CRVS business need, it is necessary to understand what information requirements exist i.e. what data is collected, stored and put to use within the existing CRVS system. At the highest level this means understanding what logical entities exist within the CRVS business domain and the relationships between them. Together with the Data Dictionary, they form the basis of the data architecture which, when detailed at the lowest level, will later define the CRVS database design.</a:t>
            </a:r>
          </a:p>
        </p:txBody>
      </p:sp>
      <p:sp>
        <p:nvSpPr>
          <p:cNvPr id="980" name="Shape 980"/>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8169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7" name="Shape 987"/>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988" name="Shape 98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15452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6" name="Shape 996"/>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 </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Navigate to the </a:t>
            </a:r>
            <a:r>
              <a:rPr lang="en-GB" sz="1200" b="1" i="0" u="none" strike="noStrike" cap="none">
                <a:solidFill>
                  <a:srgbClr val="0070C0"/>
                </a:solidFill>
                <a:latin typeface="Arial"/>
                <a:ea typeface="Arial"/>
                <a:cs typeface="Arial"/>
                <a:sym typeface="Arial"/>
              </a:rPr>
              <a:t>CRVS-Data-Dictionary-Template</a:t>
            </a:r>
          </a:p>
          <a:p>
            <a:pPr marL="171450" marR="0" lvl="0" indent="-171450" algn="l" rtl="0">
              <a:spcBef>
                <a:spcPts val="0"/>
              </a:spcBef>
              <a:spcAft>
                <a:spcPts val="0"/>
              </a:spcAft>
              <a:buClr>
                <a:schemeClr val="dk1"/>
              </a:buClr>
              <a:buSzPct val="25000"/>
              <a:buFont typeface="Noto Sans Symbols"/>
              <a:buChar char="▪"/>
            </a:pPr>
            <a:r>
              <a:rPr lang="en-GB" sz="1200" b="0" i="0" u="none" strike="noStrike" cap="none">
                <a:solidFill>
                  <a:schemeClr val="dk1"/>
                </a:solidFill>
                <a:latin typeface="Calibri"/>
                <a:ea typeface="Calibri"/>
                <a:cs typeface="Calibri"/>
                <a:sym typeface="Calibri"/>
              </a:rPr>
              <a:t>Explain the CRVS Data Dictionary Template. How is it put together? How is it maintained?</a:t>
            </a:r>
          </a:p>
          <a:p>
            <a:pPr marL="0" marR="0" lvl="0" indent="0" algn="l" rtl="0">
              <a:spcBef>
                <a:spcPts val="0"/>
              </a:spcBef>
              <a:buClr>
                <a:schemeClr val="dk1"/>
              </a:buClr>
              <a:buSzPct val="25000"/>
              <a:buFont typeface="Calibri"/>
              <a:buNone/>
            </a:pPr>
            <a:endParaRPr sz="1200" b="0" i="0" u="none" strike="noStrike" cap="none">
              <a:solidFill>
                <a:srgbClr val="FF0000"/>
              </a:solidFill>
              <a:latin typeface="Calibri"/>
              <a:ea typeface="Calibri"/>
              <a:cs typeface="Calibri"/>
              <a:sym typeface="Calibri"/>
            </a:endParaRPr>
          </a:p>
        </p:txBody>
      </p:sp>
      <p:sp>
        <p:nvSpPr>
          <p:cNvPr id="997" name="Shape 997"/>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23936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5" name="Shape 1005"/>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 </a:t>
            </a:r>
          </a:p>
        </p:txBody>
      </p:sp>
      <p:sp>
        <p:nvSpPr>
          <p:cNvPr id="1006" name="Shape 100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21438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3" name="Shape 1013"/>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 </a:t>
            </a:r>
          </a:p>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014" name="Shape 1014"/>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79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000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Ask participants to individually, on a post-it note, identify 3 risks of not digitising CRVS systems.</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Select a few participants to read out their risks to the group.</a:t>
            </a:r>
          </a:p>
          <a:p>
            <a:pPr marL="171450" marR="0" lvl="0" indent="-171450" algn="l" rtl="0">
              <a:lnSpc>
                <a:spcPct val="100000"/>
              </a:lnSpc>
              <a:spcBef>
                <a:spcPts val="0"/>
              </a:spcBef>
              <a:spcAft>
                <a:spcPts val="0"/>
              </a:spcAft>
              <a:buClr>
                <a:schemeClr val="dk1"/>
              </a:buClr>
              <a:buSzPct val="25000"/>
              <a:buFont typeface="Noto Sans Symbols"/>
              <a:buChar char="▪"/>
            </a:pPr>
            <a:r>
              <a:rPr lang="en-GB" sz="1200" b="0" i="0" u="none" strike="noStrike" cap="none" dirty="0">
                <a:solidFill>
                  <a:schemeClr val="dk1"/>
                </a:solidFill>
                <a:latin typeface="Calibri"/>
                <a:ea typeface="Calibri"/>
                <a:cs typeface="Calibri"/>
                <a:sym typeface="Calibri"/>
              </a:rPr>
              <a:t>Gather the post-it notes and put them on the “Business Case” poster that is on the wall.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2464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7" name="Shape 1057"/>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indent="0" rtl="0">
              <a:buNone/>
            </a:pPr>
            <a:r>
              <a:rPr lang="en-GB" sz="1200" b="1" i="0" u="none" strike="noStrike" kern="1200" cap="none" dirty="0">
                <a:solidFill>
                  <a:schemeClr val="dk1"/>
                </a:solidFill>
                <a:effectLst/>
                <a:latin typeface="Calibri"/>
                <a:ea typeface="Calibri"/>
                <a:cs typeface="Calibri"/>
                <a:sym typeface="Calibri"/>
              </a:rPr>
              <a:t>Facilitation Notes</a:t>
            </a:r>
            <a:endParaRPr lang="en-GB" b="0" dirty="0">
              <a:effectLst/>
            </a:endParaRPr>
          </a:p>
          <a:p>
            <a:pPr rtl="0"/>
            <a:r>
              <a:rPr lang="en-GB" sz="1200" b="1" i="0" u="none" strike="noStrike" kern="1200" cap="none" dirty="0">
                <a:solidFill>
                  <a:schemeClr val="dk1"/>
                </a:solidFill>
                <a:effectLst/>
                <a:latin typeface="Calibri"/>
                <a:ea typeface="Calibri"/>
                <a:cs typeface="Calibri"/>
                <a:sym typeface="Calibri"/>
              </a:rPr>
              <a:t>Interoperability</a:t>
            </a:r>
            <a:r>
              <a:rPr lang="en-GB" sz="1200" b="0" i="0" u="none" strike="noStrike" kern="1200" cap="none" dirty="0">
                <a:solidFill>
                  <a:schemeClr val="dk1"/>
                </a:solidFill>
                <a:effectLst/>
                <a:latin typeface="Calibri"/>
                <a:ea typeface="Calibri"/>
                <a:cs typeface="Calibri"/>
                <a:sym typeface="Calibri"/>
              </a:rPr>
              <a:t> is  “the ability of different information technology systems and software applications to communicate, exchange data, and use the information that has been exchanged.” </a:t>
            </a:r>
            <a:endParaRPr lang="en-GB" b="0" dirty="0">
              <a:effectLst/>
            </a:endParaRPr>
          </a:p>
          <a:p>
            <a:pPr rtl="0"/>
            <a:r>
              <a:rPr lang="en-GB" sz="1200" b="0" i="0" u="none" strike="noStrike" kern="1200" cap="none" dirty="0">
                <a:solidFill>
                  <a:schemeClr val="dk1"/>
                </a:solidFill>
                <a:effectLst/>
                <a:latin typeface="Calibri"/>
                <a:ea typeface="Calibri"/>
                <a:cs typeface="Calibri"/>
                <a:sym typeface="Calibri"/>
              </a:rPr>
              <a:t>We need to understand what data needs to be exchanged between systems, what format is it in and how can we ensure that the data means the same thing in both systems?</a:t>
            </a:r>
            <a:endParaRPr lang="en-GB" b="0" dirty="0">
              <a:effectLst/>
            </a:endParaRPr>
          </a:p>
          <a:p>
            <a:pPr marL="0" indent="0">
              <a:buNone/>
            </a:pPr>
            <a:endParaRPr sz="1200" b="1" i="0" u="none" strike="noStrike" cap="none" dirty="0">
              <a:solidFill>
                <a:schemeClr val="dk1"/>
              </a:solidFill>
              <a:latin typeface="Calibri"/>
              <a:ea typeface="Calibri"/>
              <a:cs typeface="Calibri"/>
              <a:sym typeface="Calibri"/>
            </a:endParaRPr>
          </a:p>
        </p:txBody>
      </p:sp>
      <p:sp>
        <p:nvSpPr>
          <p:cNvPr id="1058" name="Shape 1058"/>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4535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Shape 106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5" name="Shape 1065"/>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066" name="Shape 1066"/>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67901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4" name="Shape 1074"/>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indent="0" rtl="0">
              <a:buNone/>
            </a:pPr>
            <a:r>
              <a:rPr lang="en-GB" sz="1200" b="1" i="0" u="none" strike="noStrike" kern="1200" cap="none" dirty="0">
                <a:solidFill>
                  <a:schemeClr val="dk1"/>
                </a:solidFill>
                <a:effectLst/>
                <a:latin typeface="Calibri"/>
                <a:ea typeface="Calibri"/>
                <a:cs typeface="Calibri"/>
                <a:sym typeface="Calibri"/>
              </a:rPr>
              <a:t>Facilitation Notes</a:t>
            </a:r>
            <a:endParaRPr lang="en-GB" b="0" dirty="0">
              <a:effectLst/>
            </a:endParaRPr>
          </a:p>
          <a:p>
            <a:pPr rtl="0"/>
            <a:r>
              <a:rPr lang="en-GB" sz="1200" b="0" i="0" u="none" strike="noStrike" kern="1200" cap="none" dirty="0">
                <a:solidFill>
                  <a:schemeClr val="dk1"/>
                </a:solidFill>
                <a:effectLst/>
                <a:latin typeface="Calibri"/>
                <a:ea typeface="Calibri"/>
                <a:cs typeface="Calibri"/>
                <a:sym typeface="Calibri"/>
              </a:rPr>
              <a:t>Highlight issues where there is integration between different systems and complexity of managing this as more and more systems become involved </a:t>
            </a:r>
            <a:endParaRPr lang="en-GB" b="0" dirty="0">
              <a:effectLst/>
            </a:endParaRPr>
          </a:p>
          <a:p>
            <a:pPr marL="0" indent="0">
              <a:buNone/>
            </a:pPr>
            <a:br>
              <a:rPr lang="en-GB" b="0" dirty="0">
                <a:effectLst/>
              </a:rPr>
            </a:br>
            <a:endParaRPr sz="1200" b="1" i="0" u="none" strike="noStrike" cap="none" dirty="0">
              <a:solidFill>
                <a:schemeClr val="dk1"/>
              </a:solidFill>
              <a:latin typeface="Calibri"/>
              <a:ea typeface="Calibri"/>
              <a:cs typeface="Calibri"/>
              <a:sym typeface="Calibri"/>
            </a:endParaRPr>
          </a:p>
        </p:txBody>
      </p:sp>
      <p:sp>
        <p:nvSpPr>
          <p:cNvPr id="1075" name="Shape 1075"/>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3706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3" name="Shape 1083"/>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indent="0" rtl="0">
              <a:buNone/>
            </a:pPr>
            <a:r>
              <a:rPr lang="en-GB" sz="1200" b="1" i="0" u="none" strike="noStrike" kern="1200" cap="none" dirty="0">
                <a:solidFill>
                  <a:schemeClr val="dk1"/>
                </a:solidFill>
                <a:effectLst/>
                <a:latin typeface="Calibri"/>
                <a:ea typeface="Calibri"/>
                <a:cs typeface="Calibri"/>
                <a:sym typeface="Calibri"/>
              </a:rPr>
              <a:t>Facilitation Notes</a:t>
            </a:r>
            <a:endParaRPr lang="en-GB" b="0" dirty="0">
              <a:effectLst/>
            </a:endParaRPr>
          </a:p>
          <a:p>
            <a:pPr rtl="0"/>
            <a:r>
              <a:rPr lang="en-GB" sz="1200" b="0" i="0" u="none" strike="noStrike" kern="1200" cap="none" dirty="0">
                <a:solidFill>
                  <a:schemeClr val="dk1"/>
                </a:solidFill>
                <a:effectLst/>
                <a:latin typeface="Calibri"/>
                <a:ea typeface="Calibri"/>
                <a:cs typeface="Calibri"/>
                <a:sym typeface="Calibri"/>
              </a:rPr>
              <a:t>Benefits of interoperable architecture </a:t>
            </a:r>
            <a:endParaRPr lang="en-GB" b="0" dirty="0">
              <a:effectLst/>
            </a:endParaRPr>
          </a:p>
          <a:p>
            <a:r>
              <a:rPr lang="en-GB" sz="1200" b="0" i="0" u="none" strike="noStrike" kern="1200" cap="none" dirty="0">
                <a:solidFill>
                  <a:schemeClr val="dk1"/>
                </a:solidFill>
                <a:effectLst/>
                <a:latin typeface="Calibri"/>
                <a:ea typeface="Calibri"/>
                <a:cs typeface="Calibri"/>
                <a:sym typeface="Calibri"/>
              </a:rPr>
              <a:t>Explain how this is 1. More manageable, more secure, easier to “rip and replace” components </a:t>
            </a:r>
            <a:br>
              <a:rPr lang="en-GB" b="0" dirty="0">
                <a:effectLst/>
              </a:rPr>
            </a:br>
            <a:endParaRPr sz="1200" b="1" i="0" u="none" strike="noStrike" cap="none" dirty="0">
              <a:solidFill>
                <a:schemeClr val="dk1"/>
              </a:solidFill>
              <a:latin typeface="Calibri"/>
              <a:ea typeface="Calibri"/>
              <a:cs typeface="Calibri"/>
              <a:sym typeface="Calibri"/>
            </a:endParaRPr>
          </a:p>
        </p:txBody>
      </p:sp>
      <p:sp>
        <p:nvSpPr>
          <p:cNvPr id="1084" name="Shape 1084"/>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7823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2" name="Shape 1092"/>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093" name="Shape 1093"/>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51806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1" name="Shape 1101"/>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102" name="Shape 1102"/>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856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0" name="Shape 1110"/>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111" name="Shape 1111"/>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926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8" name="Shape 1118"/>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119" name="Shape 1119"/>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7065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6" name="Shape 1126"/>
          <p:cNvSpPr txBox="1">
            <a:spLocks noGrp="1"/>
          </p:cNvSpPr>
          <p:nvPr>
            <p:ph type="body" idx="1"/>
          </p:nvPr>
        </p:nvSpPr>
        <p:spPr>
          <a:xfrm>
            <a:off x="679768" y="4715153"/>
            <a:ext cx="5438100" cy="44669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127" name="Shape 1127"/>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3437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7" name="Shape 1027"/>
          <p:cNvSpPr txBox="1">
            <a:spLocks noGrp="1"/>
          </p:cNvSpPr>
          <p:nvPr>
            <p:ph type="body" idx="1"/>
          </p:nvPr>
        </p:nvSpPr>
        <p:spPr>
          <a:xfrm>
            <a:off x="679768" y="4715153"/>
            <a:ext cx="5438100" cy="4467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Instructions for facilitator:</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Ask a participant to navigate to this section of the DGB.</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Introduce tools and templates that are part of this section.</a:t>
            </a:r>
          </a:p>
          <a:p>
            <a:pPr marL="0" marR="0" lvl="0" indent="0" algn="l" rtl="0">
              <a:spcBef>
                <a:spcPts val="0"/>
              </a:spcBef>
              <a:buClr>
                <a:srgbClr val="454545"/>
              </a:buClr>
              <a:buSzPct val="25000"/>
              <a:buFont typeface="Calibri"/>
              <a:buNone/>
            </a:pPr>
            <a:r>
              <a:rPr lang="en-GB" dirty="0">
                <a:solidFill>
                  <a:srgbClr val="454545"/>
                </a:solidFill>
                <a:highlight>
                  <a:srgbClr val="FFFFFF"/>
                </a:highlight>
              </a:rPr>
              <a:t>The target system architecture is a holistic model of the applications required to fulfil business needs and support target processes.</a:t>
            </a:r>
          </a:p>
        </p:txBody>
      </p:sp>
      <p:sp>
        <p:nvSpPr>
          <p:cNvPr id="1028" name="Shape 1028"/>
          <p:cNvSpPr txBox="1">
            <a:spLocks noGrp="1"/>
          </p:cNvSpPr>
          <p:nvPr>
            <p:ph type="sldNum" idx="12"/>
          </p:nvPr>
        </p:nvSpPr>
        <p:spPr>
          <a:xfrm>
            <a:off x="3850442" y="9428582"/>
            <a:ext cx="2945700" cy="496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89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01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679768" y="4715153"/>
            <a:ext cx="5438140" cy="44669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0" marR="0" lvl="0" indent="0" algn="l" rtl="0">
              <a:spcBef>
                <a:spcPts val="0"/>
              </a:spcBef>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Most countries are at some stage of digitisation. The following introductory</a:t>
            </a:r>
            <a:r>
              <a:rPr lang="en-GB" sz="1200" b="0" i="0" u="none" strike="noStrike" cap="none" baseline="0" dirty="0">
                <a:solidFill>
                  <a:schemeClr val="dk1"/>
                </a:solidFill>
                <a:latin typeface="Calibri"/>
                <a:ea typeface="Calibri"/>
                <a:cs typeface="Calibri"/>
                <a:sym typeface="Calibri"/>
              </a:rPr>
              <a:t> slides</a:t>
            </a:r>
            <a:r>
              <a:rPr lang="en-GB" sz="1200" b="0" i="0" u="none" strike="noStrike" cap="none" dirty="0">
                <a:solidFill>
                  <a:schemeClr val="dk1"/>
                </a:solidFill>
                <a:latin typeface="Calibri"/>
                <a:ea typeface="Calibri"/>
                <a:cs typeface="Calibri"/>
                <a:sym typeface="Calibri"/>
              </a:rPr>
              <a:t> will help you</a:t>
            </a:r>
            <a:r>
              <a:rPr lang="en-GB" sz="1200" b="0" i="0" u="none" strike="noStrike" cap="none" baseline="0" dirty="0">
                <a:solidFill>
                  <a:schemeClr val="dk1"/>
                </a:solidFill>
                <a:latin typeface="Calibri"/>
                <a:ea typeface="Calibri"/>
                <a:cs typeface="Calibri"/>
                <a:sym typeface="Calibri"/>
              </a:rPr>
              <a:t> answer the following 3 questions (as per the slide). </a:t>
            </a:r>
            <a:endParaRPr lang="en-GB" sz="1200" b="0" i="0" u="none" strike="noStrike" cap="none"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850442" y="9428582"/>
            <a:ext cx="2945658" cy="496332"/>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44023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79768" y="4715153"/>
            <a:ext cx="5438100" cy="44670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 </a:t>
            </a:r>
          </a:p>
          <a:p>
            <a:pPr marL="0" marR="0" lvl="0" indent="0" algn="l" rtl="0">
              <a:spcBef>
                <a:spcPts val="0"/>
              </a:spcBef>
              <a:spcAft>
                <a:spcPts val="0"/>
              </a:spcAft>
              <a:buClr>
                <a:schemeClr val="dk1"/>
              </a:buClr>
              <a:buSzPct val="25000"/>
              <a:buFont typeface="Calibri"/>
              <a:buNone/>
            </a:pPr>
            <a:r>
              <a:rPr lang="en-GB" b="1" dirty="0"/>
              <a:t>Activity:</a:t>
            </a:r>
            <a:r>
              <a:rPr lang="en-GB" b="1" baseline="0" dirty="0"/>
              <a:t> </a:t>
            </a:r>
          </a:p>
          <a:p>
            <a:pPr marL="0" marR="0" lvl="0" indent="0" algn="l" rtl="0">
              <a:spcBef>
                <a:spcPts val="0"/>
              </a:spcBef>
              <a:spcAft>
                <a:spcPts val="0"/>
              </a:spcAft>
              <a:buClr>
                <a:schemeClr val="dk1"/>
              </a:buClr>
              <a:buSzPct val="25000"/>
              <a:buFont typeface="Calibri"/>
              <a:buNone/>
            </a:pPr>
            <a:r>
              <a:rPr lang="en-GB" b="0" baseline="0" dirty="0"/>
              <a:t>Ask participants to identify all of the users (people and systems) of a CRVS system. They should draw this with a CR system in the middle and each of the areas around the outside.. (this will form a system architecture)</a:t>
            </a:r>
            <a:endParaRPr lang="en-GB" b="0" dirty="0"/>
          </a:p>
          <a:p>
            <a:pPr marL="0" marR="0" lvl="0" indent="76200" algn="l" rtl="0">
              <a:spcBef>
                <a:spcPts val="0"/>
              </a:spcBef>
              <a:spcAft>
                <a:spcPts val="0"/>
              </a:spcAft>
              <a:buClr>
                <a:schemeClr val="dk1"/>
              </a:buClr>
              <a:buSzPct val="25000"/>
              <a:buFont typeface="Wingdings" panose="05000000000000000000" pitchFamily="2" charset="2"/>
              <a:buChar char="§"/>
            </a:pPr>
            <a:r>
              <a:rPr lang="en-GB" b="0" dirty="0"/>
              <a:t>Sources of civil registration:</a:t>
            </a:r>
            <a:r>
              <a:rPr lang="en-GB" b="0" baseline="0" dirty="0"/>
              <a:t> where will civil registration data come from e.g. health systems, registration office at district level, home etc.</a:t>
            </a:r>
            <a:endParaRPr b="0" dirty="0"/>
          </a:p>
          <a:p>
            <a:pPr marL="0" marR="0" lvl="0" indent="76200" algn="l" rtl="0">
              <a:spcBef>
                <a:spcPts val="0"/>
              </a:spcBef>
              <a:spcAft>
                <a:spcPts val="0"/>
              </a:spcAft>
              <a:buClr>
                <a:schemeClr val="dk1"/>
              </a:buClr>
              <a:buSzPct val="25000"/>
              <a:buFont typeface="Wingdings" panose="05000000000000000000" pitchFamily="2" charset="2"/>
              <a:buChar char="§"/>
            </a:pPr>
            <a:r>
              <a:rPr lang="en-GB" b="0" dirty="0"/>
              <a:t>Users of central CRVS data e.g. local and national level government, stats office etc.</a:t>
            </a:r>
            <a:endParaRPr b="0" dirty="0"/>
          </a:p>
          <a:p>
            <a:pPr marL="0" marR="0" lvl="0" indent="76200" algn="l" rtl="0">
              <a:spcBef>
                <a:spcPts val="0"/>
              </a:spcBef>
              <a:spcAft>
                <a:spcPts val="0"/>
              </a:spcAft>
              <a:buClr>
                <a:schemeClr val="dk1"/>
              </a:buClr>
              <a:buSzPct val="25000"/>
              <a:buFont typeface="Wingdings" panose="05000000000000000000" pitchFamily="2" charset="2"/>
              <a:buChar char="§"/>
            </a:pPr>
            <a:r>
              <a:rPr lang="en-GB" b="0" dirty="0"/>
              <a:t>External Systems e.g. ID, passport etc.</a:t>
            </a:r>
          </a:p>
          <a:p>
            <a:pPr marL="0" marR="0" lvl="0" indent="76200" algn="l" rtl="0">
              <a:spcBef>
                <a:spcPts val="0"/>
              </a:spcBef>
              <a:spcAft>
                <a:spcPts val="0"/>
              </a:spcAft>
              <a:buClr>
                <a:schemeClr val="dk1"/>
              </a:buClr>
              <a:buSzPct val="25000"/>
              <a:buFont typeface="Wingdings" panose="05000000000000000000" pitchFamily="2" charset="2"/>
              <a:buChar char="§"/>
            </a:pPr>
            <a:endParaRPr b="0" dirty="0"/>
          </a:p>
          <a:p>
            <a:pPr marL="0" marR="0" lvl="0" indent="76200" algn="l" rtl="0">
              <a:spcBef>
                <a:spcPts val="0"/>
              </a:spcBef>
              <a:spcAft>
                <a:spcPts val="0"/>
              </a:spcAft>
              <a:buClr>
                <a:schemeClr val="dk1"/>
              </a:buClr>
              <a:buSzPct val="25000"/>
              <a:buFont typeface="Wingdings" panose="05000000000000000000" pitchFamily="2" charset="2"/>
              <a:buChar char="§"/>
            </a:pPr>
            <a:endParaRPr b="0" dirty="0"/>
          </a:p>
        </p:txBody>
      </p:sp>
      <p:sp>
        <p:nvSpPr>
          <p:cNvPr id="1035" name="Shape 103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31063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79768" y="4715153"/>
            <a:ext cx="5438100" cy="44670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GB" sz="1200" b="1" i="0" u="none" strike="noStrike" cap="none" dirty="0">
                <a:solidFill>
                  <a:schemeClr val="dk1"/>
                </a:solidFill>
                <a:latin typeface="Calibri"/>
                <a:ea typeface="Calibri"/>
                <a:cs typeface="Calibri"/>
                <a:sym typeface="Calibri"/>
              </a:rPr>
              <a:t>Facilitation notes: </a:t>
            </a:r>
          </a:p>
          <a:p>
            <a:pPr marL="0" marR="0" lvl="0" indent="0" algn="l" rtl="0">
              <a:spcBef>
                <a:spcPts val="0"/>
              </a:spcBef>
              <a:spcAft>
                <a:spcPts val="0"/>
              </a:spcAft>
              <a:buClr>
                <a:schemeClr val="dk1"/>
              </a:buClr>
              <a:buSzPct val="25000"/>
              <a:buFont typeface="Calibri"/>
              <a:buNone/>
            </a:pPr>
            <a:r>
              <a:rPr lang="en-GB" b="1" dirty="0">
                <a:highlight>
                  <a:srgbClr val="FFFF00"/>
                </a:highlight>
              </a:rPr>
              <a:t>This is a conceptual diagram of a system architecture. </a:t>
            </a:r>
          </a:p>
          <a:p>
            <a:pPr marL="0" marR="0" lvl="0" indent="0" algn="l" rtl="0">
              <a:spcBef>
                <a:spcPts val="0"/>
              </a:spcBef>
              <a:spcAft>
                <a:spcPts val="0"/>
              </a:spcAft>
              <a:buClr>
                <a:schemeClr val="dk1"/>
              </a:buClr>
              <a:buSzPct val="25000"/>
              <a:buFont typeface="Calibri"/>
              <a:buNone/>
            </a:pPr>
            <a:r>
              <a:rPr lang="en-GB" b="1" dirty="0">
                <a:highlight>
                  <a:srgbClr val="FFFF00"/>
                </a:highlight>
              </a:rPr>
              <a:t>Ask participants whether they see</a:t>
            </a:r>
            <a:r>
              <a:rPr lang="en-GB" b="1" baseline="0" dirty="0">
                <a:highlight>
                  <a:srgbClr val="FFFF00"/>
                </a:highlight>
              </a:rPr>
              <a:t> similarities to the diagram they just drew</a:t>
            </a:r>
          </a:p>
          <a:p>
            <a:pPr marL="0" indent="0">
              <a:buNone/>
            </a:pPr>
            <a:r>
              <a:rPr lang="en-GB" i="1" dirty="0">
                <a:effectLst/>
              </a:rPr>
              <a:t>NOTE: All cases below are potential options for consideration only and will depend on the country context.</a:t>
            </a:r>
          </a:p>
          <a:p>
            <a:pPr marL="228600" indent="-228600">
              <a:buAutoNum type="arabicPeriod"/>
            </a:pPr>
            <a:r>
              <a:rPr lang="en-GB" dirty="0">
                <a:effectLst/>
              </a:rPr>
              <a:t>Multiple sources of Civil Registration Information</a:t>
            </a:r>
          </a:p>
          <a:p>
            <a:pPr marL="0" indent="76200">
              <a:buFont typeface="Arial" panose="020B0604020202020204" pitchFamily="34" charset="0"/>
              <a:buChar char="•"/>
            </a:pPr>
            <a:r>
              <a:rPr lang="en-GB" b="1" dirty="0">
                <a:effectLst/>
              </a:rPr>
              <a:t>Home</a:t>
            </a:r>
            <a:r>
              <a:rPr lang="en-GB" dirty="0">
                <a:effectLst/>
              </a:rPr>
              <a:t>: Web-based application that allows home users to register vital event online, provide supporting documentation, pay and select a delivery method for the certificate.</a:t>
            </a:r>
          </a:p>
          <a:p>
            <a:r>
              <a:rPr lang="en-GB" b="1" dirty="0">
                <a:effectLst/>
              </a:rPr>
              <a:t>Hospital</a:t>
            </a:r>
            <a:r>
              <a:rPr lang="en-GB" dirty="0">
                <a:effectLst/>
              </a:rPr>
              <a:t>: Web-based/desktop application that allows hospital staff to register vital events (birth and death), transfer data directly to central CRVS system and issue a certificate.</a:t>
            </a:r>
          </a:p>
          <a:p>
            <a:r>
              <a:rPr lang="en-GB" b="1" dirty="0">
                <a:effectLst/>
              </a:rPr>
              <a:t>Registration Office</a:t>
            </a:r>
            <a:r>
              <a:rPr lang="en-GB" dirty="0">
                <a:effectLst/>
              </a:rPr>
              <a:t>: Web-based/desktop application that allows responsible registration agents (from responsible authority) to register vital events, transfer data directly to central CRVS system and issue a certificate.</a:t>
            </a:r>
          </a:p>
          <a:p>
            <a:r>
              <a:rPr lang="en-GB" b="1" dirty="0">
                <a:effectLst/>
              </a:rPr>
              <a:t>Administrative (other)</a:t>
            </a:r>
            <a:r>
              <a:rPr lang="en-GB" dirty="0">
                <a:effectLst/>
              </a:rPr>
              <a:t>: Web-based/desktop application that allows judiciary/police to register vital events, transfer data directly to central CRVS system and issue a certificate.</a:t>
            </a:r>
          </a:p>
          <a:p>
            <a:r>
              <a:rPr lang="en-GB" b="1" dirty="0">
                <a:effectLst/>
              </a:rPr>
              <a:t>Community Based</a:t>
            </a:r>
            <a:r>
              <a:rPr lang="en-GB" dirty="0">
                <a:effectLst/>
              </a:rPr>
              <a:t>: Mobile application that allows community registration agents to notify of vital events by gathering civil registration data in the community and submitting to central system for validation and certification.</a:t>
            </a:r>
          </a:p>
          <a:p>
            <a:pPr marL="0" indent="0">
              <a:buNone/>
            </a:pPr>
            <a:endParaRPr lang="en-GB" dirty="0">
              <a:effectLst/>
            </a:endParaRPr>
          </a:p>
          <a:p>
            <a:pPr marL="0" indent="0">
              <a:buNone/>
            </a:pPr>
            <a:r>
              <a:rPr lang="en-GB" dirty="0">
                <a:effectLst/>
              </a:rPr>
              <a:t>2. Central CRVS System and </a:t>
            </a:r>
            <a:r>
              <a:rPr lang="en-GB" dirty="0" err="1">
                <a:effectLst/>
              </a:rPr>
              <a:t>DatabaseCentral</a:t>
            </a:r>
            <a:r>
              <a:rPr lang="en-GB" dirty="0">
                <a:effectLst/>
              </a:rPr>
              <a:t> civil registration and vital statistics system that fulfils all required CRVS functions.</a:t>
            </a:r>
          </a:p>
          <a:p>
            <a:pPr marL="0" indent="0">
              <a:buNone/>
            </a:pPr>
            <a:endParaRPr lang="en-GB" dirty="0">
              <a:effectLst/>
            </a:endParaRPr>
          </a:p>
          <a:p>
            <a:pPr marL="0" indent="0">
              <a:buNone/>
            </a:pPr>
            <a:r>
              <a:rPr lang="en-GB" dirty="0">
                <a:effectLst/>
              </a:rPr>
              <a:t>3. Central CRVS System Users</a:t>
            </a:r>
          </a:p>
          <a:p>
            <a:pPr marL="0" indent="0">
              <a:buNone/>
            </a:pPr>
            <a:r>
              <a:rPr lang="en-GB" b="1" dirty="0">
                <a:effectLst/>
              </a:rPr>
              <a:t>Authority responsible for civil registration (national level)</a:t>
            </a:r>
            <a:r>
              <a:rPr lang="en-GB" dirty="0">
                <a:effectLst/>
              </a:rPr>
              <a:t>: operational monitoring, system and user management, data analysis for planning &amp; development purposes.</a:t>
            </a:r>
          </a:p>
          <a:p>
            <a:r>
              <a:rPr lang="en-GB" b="1" dirty="0">
                <a:effectLst/>
              </a:rPr>
              <a:t>Authority responsible for civil registration (local level)</a:t>
            </a:r>
            <a:r>
              <a:rPr lang="en-GB" dirty="0">
                <a:effectLst/>
              </a:rPr>
              <a:t>: Registration, certification, operational monitoring.</a:t>
            </a:r>
          </a:p>
          <a:p>
            <a:r>
              <a:rPr lang="en-GB" b="1" dirty="0">
                <a:effectLst/>
              </a:rPr>
              <a:t>National Statistics Office</a:t>
            </a:r>
            <a:r>
              <a:rPr lang="en-GB" dirty="0">
                <a:effectLst/>
              </a:rPr>
              <a:t>: Vital statistics analysis and dissemination of reports.</a:t>
            </a:r>
          </a:p>
          <a:p>
            <a:r>
              <a:rPr lang="en-GB" b="1" dirty="0">
                <a:effectLst/>
              </a:rPr>
              <a:t>Authorised Agencies (government and non-government)</a:t>
            </a:r>
            <a:r>
              <a:rPr lang="en-GB" dirty="0">
                <a:effectLst/>
              </a:rPr>
              <a:t>: Access to vital statistics for planning &amp; development purposes.</a:t>
            </a:r>
          </a:p>
          <a:p>
            <a:pPr marL="0" indent="0">
              <a:buNone/>
            </a:pPr>
            <a:endParaRPr lang="en-GB" dirty="0">
              <a:effectLst/>
            </a:endParaRPr>
          </a:p>
          <a:p>
            <a:pPr marL="0" indent="0">
              <a:buNone/>
            </a:pPr>
            <a:r>
              <a:rPr lang="en-GB" dirty="0">
                <a:effectLst/>
              </a:rPr>
              <a:t>4. Integration with external systems/Validation with external data source: When the Central CRVS System receives a vital event notification, it further validates this information against an appropriate external data source e.g. population register, biometric system and auto-populates content in source applications.</a:t>
            </a:r>
          </a:p>
          <a:p>
            <a:r>
              <a:rPr lang="en-GB" dirty="0">
                <a:effectLst/>
              </a:rPr>
              <a:t>Access to civil records for: </a:t>
            </a:r>
          </a:p>
          <a:p>
            <a:pPr lvl="1"/>
            <a:r>
              <a:rPr lang="en-GB" dirty="0">
                <a:effectLst/>
              </a:rPr>
              <a:t>Population Register</a:t>
            </a:r>
          </a:p>
          <a:p>
            <a:pPr lvl="1"/>
            <a:r>
              <a:rPr lang="en-GB" dirty="0">
                <a:effectLst/>
              </a:rPr>
              <a:t>Health</a:t>
            </a:r>
          </a:p>
          <a:p>
            <a:pPr lvl="1"/>
            <a:r>
              <a:rPr lang="en-GB" dirty="0">
                <a:effectLst/>
              </a:rPr>
              <a:t>Education</a:t>
            </a:r>
          </a:p>
          <a:p>
            <a:pPr lvl="1"/>
            <a:r>
              <a:rPr lang="en-GB" i="1" dirty="0">
                <a:effectLst/>
              </a:rPr>
              <a:t>Other as appropriate</a:t>
            </a:r>
            <a:endParaRPr lang="en-GB" dirty="0">
              <a:effectLst/>
            </a:endParaRPr>
          </a:p>
          <a:p>
            <a:pPr marL="0" indent="0">
              <a:buNone/>
            </a:pPr>
            <a:endParaRPr lang="en-GB" dirty="0">
              <a:effectLst/>
            </a:endParaRPr>
          </a:p>
          <a:p>
            <a:pPr marL="0" indent="0">
              <a:buNone/>
            </a:pPr>
            <a:r>
              <a:rPr lang="en-GB" dirty="0">
                <a:effectLst/>
              </a:rPr>
              <a:t>5. Feedback – messaging: As the vital event notification is processed and validated, the informant is sent an SMS message containing details of the processing status.</a:t>
            </a:r>
          </a:p>
          <a:p>
            <a:pPr marL="0" indent="0">
              <a:buNone/>
            </a:pPr>
            <a:endParaRPr lang="en-GB" dirty="0">
              <a:effectLst/>
            </a:endParaRPr>
          </a:p>
          <a:p>
            <a:pPr marL="0" indent="0">
              <a:buNone/>
            </a:pPr>
            <a:r>
              <a:rPr lang="en-GB" dirty="0">
                <a:effectLst/>
              </a:rPr>
              <a:t>6. Digitisation of legacy records: Digitisation and transformation of legacy (paper) records and load into central CRVS system and database</a:t>
            </a:r>
            <a:endParaRPr lang="en-GB" b="1" dirty="0">
              <a:highlight>
                <a:srgbClr val="FFFF00"/>
              </a:highlight>
            </a:endParaRPr>
          </a:p>
        </p:txBody>
      </p:sp>
      <p:sp>
        <p:nvSpPr>
          <p:cNvPr id="1042" name="Shape 104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44289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4" name="Shape 1134"/>
          <p:cNvSpPr txBox="1">
            <a:spLocks noGrp="1"/>
          </p:cNvSpPr>
          <p:nvPr>
            <p:ph type="body" idx="1"/>
          </p:nvPr>
        </p:nvSpPr>
        <p:spPr>
          <a:xfrm>
            <a:off x="679768" y="4715153"/>
            <a:ext cx="5438100" cy="44669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FF0000"/>
              </a:buClr>
              <a:buSzPct val="25000"/>
              <a:buFont typeface="Calibri"/>
              <a:buNone/>
            </a:pPr>
            <a:r>
              <a:rPr lang="en-GB" sz="1200" b="1" i="0" u="none" strike="noStrike" cap="none" dirty="0">
                <a:solidFill>
                  <a:srgbClr val="FF0000"/>
                </a:solidFill>
                <a:latin typeface="Calibri"/>
                <a:ea typeface="Calibri"/>
                <a:cs typeface="Calibri"/>
                <a:sym typeface="Calibri"/>
              </a:rPr>
              <a:t>Facilitation notes:</a:t>
            </a:r>
          </a:p>
          <a:p>
            <a:pPr marL="0" marR="0" lvl="0" indent="76200" algn="l" rtl="0">
              <a:spcBef>
                <a:spcPts val="0"/>
              </a:spcBef>
              <a:spcAft>
                <a:spcPts val="0"/>
              </a:spcAft>
              <a:buClr>
                <a:srgbClr val="FF0000"/>
              </a:buClr>
              <a:buSzPct val="25000"/>
              <a:buFont typeface="Wingdings" panose="05000000000000000000" pitchFamily="2" charset="2"/>
              <a:buChar char="§"/>
            </a:pPr>
            <a:r>
              <a:rPr lang="en-GB" sz="1200" b="0" i="0" u="none" strike="noStrike" cap="none" dirty="0">
                <a:solidFill>
                  <a:srgbClr val="FF0000"/>
                </a:solidFill>
                <a:latin typeface="Calibri"/>
                <a:ea typeface="Calibri"/>
                <a:cs typeface="Calibri"/>
                <a:sym typeface="Calibri"/>
              </a:rPr>
              <a:t>Provide</a:t>
            </a:r>
            <a:r>
              <a:rPr lang="en-GB" sz="1200" b="0" i="0" u="none" strike="noStrike" cap="none" baseline="0" dirty="0">
                <a:solidFill>
                  <a:srgbClr val="FF0000"/>
                </a:solidFill>
                <a:latin typeface="Calibri"/>
                <a:ea typeface="Calibri"/>
                <a:cs typeface="Calibri"/>
                <a:sym typeface="Calibri"/>
              </a:rPr>
              <a:t> overview of pros and cons of open source and proprietary software. </a:t>
            </a:r>
          </a:p>
          <a:p>
            <a:pPr marL="0" marR="0" lvl="0" indent="76200" algn="l" rtl="0">
              <a:spcBef>
                <a:spcPts val="0"/>
              </a:spcBef>
              <a:spcAft>
                <a:spcPts val="0"/>
              </a:spcAft>
              <a:buClr>
                <a:srgbClr val="FF0000"/>
              </a:buClr>
              <a:buSzPct val="25000"/>
              <a:buFont typeface="Wingdings" panose="05000000000000000000" pitchFamily="2" charset="2"/>
              <a:buChar char="§"/>
            </a:pPr>
            <a:r>
              <a:rPr lang="en-GB" sz="1200" b="0" i="0" u="none" strike="noStrike" cap="none" baseline="0" dirty="0">
                <a:solidFill>
                  <a:srgbClr val="FF0000"/>
                </a:solidFill>
                <a:latin typeface="Calibri"/>
                <a:ea typeface="Calibri"/>
                <a:cs typeface="Calibri"/>
                <a:sym typeface="Calibri"/>
              </a:rPr>
              <a:t>Facilitate discussion</a:t>
            </a:r>
            <a:endParaRPr lang="en-GB" sz="1200" b="0" i="0" u="none" strike="noStrike" cap="none" dirty="0">
              <a:solidFill>
                <a:srgbClr val="FF0000"/>
              </a:solidFill>
              <a:latin typeface="Calibri"/>
              <a:ea typeface="Calibri"/>
              <a:cs typeface="Calibri"/>
              <a:sym typeface="Calibri"/>
            </a:endParaRPr>
          </a:p>
        </p:txBody>
      </p:sp>
      <p:sp>
        <p:nvSpPr>
          <p:cNvPr id="1135" name="Shape 1135"/>
          <p:cNvSpPr txBox="1">
            <a:spLocks noGrp="1"/>
          </p:cNvSpPr>
          <p:nvPr>
            <p:ph type="sldNum" idx="12"/>
          </p:nvPr>
        </p:nvSpPr>
        <p:spPr>
          <a:xfrm>
            <a:off x="3850442" y="9428582"/>
            <a:ext cx="2945699" cy="4961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GB" sz="1400" b="0" i="0" u="none" strike="noStrike" cap="none">
                <a:solidFill>
                  <a:srgbClr val="000000"/>
                </a:solidFill>
                <a:latin typeface="Arial"/>
                <a:ea typeface="Arial"/>
                <a:cs typeface="Arial"/>
                <a:sym typeface="Arial"/>
              </a:rPr>
              <a:t>92</a:t>
            </a:fld>
            <a:endParaRPr lang="en-GB"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4203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79768" y="4715153"/>
            <a:ext cx="5438100" cy="44670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what a system requirement is and why it is required (5mins)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62" name="Shape 116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74356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8" name="Shape 1168"/>
          <p:cNvSpPr txBox="1">
            <a:spLocks noGrp="1"/>
          </p:cNvSpPr>
          <p:nvPr>
            <p:ph type="body" idx="1"/>
          </p:nvPr>
        </p:nvSpPr>
        <p:spPr>
          <a:xfrm>
            <a:off x="679768" y="4715153"/>
            <a:ext cx="5438100" cy="4466999"/>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Instructions for facilitator:</a:t>
            </a:r>
          </a:p>
          <a:p>
            <a:pPr marL="171450" marR="0" lvl="0" indent="-171450" algn="l" rtl="0">
              <a:spcBef>
                <a:spcPts val="0"/>
              </a:spcBef>
              <a:spcAft>
                <a:spcPts val="0"/>
              </a:spcAft>
              <a:buClr>
                <a:srgbClr val="454545"/>
              </a:buClr>
              <a:buSzPct val="25000"/>
              <a:buFont typeface="Noto Sans Symbols"/>
              <a:buChar char="▪"/>
            </a:pPr>
            <a:r>
              <a:rPr lang="en-GB" sz="1200" b="0" i="0" u="none" strike="noStrike" cap="none">
                <a:solidFill>
                  <a:srgbClr val="454545"/>
                </a:solidFill>
                <a:highlight>
                  <a:srgbClr val="FFFFFF"/>
                </a:highlight>
                <a:latin typeface="Calibri"/>
                <a:ea typeface="Calibri"/>
                <a:cs typeface="Calibri"/>
                <a:sym typeface="Calibri"/>
              </a:rPr>
              <a:t>Clearly articulated statements of what a system must be able to do in order to satisfy stakeholder needs and requirements and are derived from business requirements and user requirements, as per the “Requirements Hierarchy” figure below. </a:t>
            </a:r>
          </a:p>
          <a:p>
            <a:pPr marL="171450" marR="0" lvl="0" indent="-171450" algn="l" rtl="0">
              <a:spcBef>
                <a:spcPts val="0"/>
              </a:spcBef>
              <a:buClr>
                <a:srgbClr val="454545"/>
              </a:buClr>
              <a:buSzPct val="25000"/>
              <a:buFont typeface="Noto Sans Symbols"/>
              <a:buChar char="▪"/>
            </a:pPr>
            <a:r>
              <a:rPr lang="en-GB" sz="1200" b="0" i="0" u="none" strike="noStrike" cap="none">
                <a:solidFill>
                  <a:srgbClr val="454545"/>
                </a:solidFill>
                <a:highlight>
                  <a:srgbClr val="FFFFFF"/>
                </a:highlight>
                <a:latin typeface="Calibri"/>
                <a:ea typeface="Calibri"/>
                <a:cs typeface="Calibri"/>
                <a:sym typeface="Calibri"/>
              </a:rPr>
              <a:t>They should be defined in two clear categories, functional and non-functional. Functional requirements describe the required behaviour and functions of the system. Non-functional requirements describe specific criteria that can be used to judge the operation of a system e.g. performance, security, availability.</a:t>
            </a:r>
          </a:p>
        </p:txBody>
      </p:sp>
      <p:sp>
        <p:nvSpPr>
          <p:cNvPr id="1169" name="Shape 1169"/>
          <p:cNvSpPr txBox="1">
            <a:spLocks noGrp="1"/>
          </p:cNvSpPr>
          <p:nvPr>
            <p:ph type="sldNum" idx="12"/>
          </p:nvPr>
        </p:nvSpPr>
        <p:spPr>
          <a:xfrm>
            <a:off x="3850442" y="9428582"/>
            <a:ext cx="2945699" cy="496199"/>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94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71904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Allow participants to read the cartoon.</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what they think the cartoon is saying.</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Why are requirements important?</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Highlight the importance of defining robust system requirements:</a:t>
            </a:r>
          </a:p>
          <a:p>
            <a:pPr marL="171450" marR="0" lvl="0" indent="-171450" algn="l" rtl="0">
              <a:spcBef>
                <a:spcPts val="0"/>
              </a:spcBef>
              <a:spcAft>
                <a:spcPts val="0"/>
              </a:spcAft>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Ensure that all people involved in the development of the system are on the same page about what is being developed.</a:t>
            </a:r>
          </a:p>
          <a:p>
            <a:pPr marL="171450" marR="0" lvl="0" indent="-171450" algn="l" rtl="0">
              <a:spcBef>
                <a:spcPts val="0"/>
              </a:spcBef>
              <a:spcAft>
                <a:spcPts val="0"/>
              </a:spcAft>
              <a:buClr>
                <a:schemeClr val="dk1"/>
              </a:buClr>
              <a:buSzPct val="100000"/>
              <a:buFont typeface="Calibri"/>
              <a:buChar char="-"/>
            </a:pPr>
            <a:r>
              <a:rPr lang="en-GB" sz="1200" b="0" i="0" u="none" strike="noStrike" cap="none">
                <a:solidFill>
                  <a:schemeClr val="dk1"/>
                </a:solidFill>
                <a:latin typeface="Calibri"/>
                <a:ea typeface="Calibri"/>
                <a:cs typeface="Calibri"/>
                <a:sym typeface="Calibri"/>
              </a:rPr>
              <a:t>Quality control – if the system doesn’t do what is required, it is not ready</a:t>
            </a:r>
          </a:p>
          <a:p>
            <a:pPr marL="171450" marR="0" lvl="0" indent="-171450" algn="l" rtl="0">
              <a:spcBef>
                <a:spcPts val="0"/>
              </a:spcBef>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Users should be at the CENTRE of the requirements gathering process (refer back to principle 1 of the Principles for Digital Development: “Design with the user”)</a:t>
            </a:r>
          </a:p>
        </p:txBody>
      </p:sp>
      <p:sp>
        <p:nvSpPr>
          <p:cNvPr id="1176" name="Shape 1176"/>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977616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Description: </a:t>
            </a:r>
            <a:r>
              <a:rPr lang="en-GB" sz="1200" b="0" i="0" u="none" strike="noStrike" cap="none">
                <a:solidFill>
                  <a:schemeClr val="dk1"/>
                </a:solidFill>
                <a:latin typeface="Calibri"/>
                <a:ea typeface="Calibri"/>
                <a:cs typeface="Calibri"/>
                <a:sym typeface="Calibri"/>
              </a:rPr>
              <a:t>A user-centred design approach is a key strategy for building a robust, usable system. Scalable, sustainable systems are designed when development teams understand the viewpoint and experience of the users. </a:t>
            </a:r>
            <a:r>
              <a:rPr lang="en-GB" sz="1200" b="1" i="0" u="none" strike="noStrike" cap="none">
                <a:solidFill>
                  <a:schemeClr val="dk1"/>
                </a:solidFill>
                <a:latin typeface="Calibri"/>
                <a:ea typeface="Calibri"/>
                <a:cs typeface="Calibri"/>
                <a:sym typeface="Calibri"/>
              </a:rPr>
              <a:t>User Personas</a:t>
            </a:r>
            <a:r>
              <a:rPr lang="en-GB" sz="1200" b="0" i="0" u="none" strike="noStrike" cap="none">
                <a:solidFill>
                  <a:schemeClr val="dk1"/>
                </a:solidFill>
                <a:latin typeface="Calibri"/>
                <a:ea typeface="Calibri"/>
                <a:cs typeface="Calibri"/>
                <a:sym typeface="Calibri"/>
              </a:rPr>
              <a:t> are fictional characters created to represent the different user types, the challenges they face and their desires for potential solutions.  System design teams are better equipped to make empathetic design decisions for their solutions that are based off of the users’ needs, motivations, and challenges.  </a:t>
            </a:r>
          </a:p>
          <a:p>
            <a:pPr marL="0" marR="0" lvl="0" indent="0" algn="l" rtl="0">
              <a:spcBef>
                <a:spcPts val="0"/>
              </a:spcBef>
              <a:spcAft>
                <a:spcPts val="0"/>
              </a:spcAft>
              <a:buClr>
                <a:schemeClr val="dk1"/>
              </a:buClr>
              <a:buSzPct val="25000"/>
              <a:buFont typeface="Noto Sans Symbols"/>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Noto Sans Symbols"/>
              <a:buNone/>
            </a:pPr>
            <a:r>
              <a:rPr lang="en-GB" sz="1200" b="1" i="0" u="none" strike="noStrike" cap="none">
                <a:solidFill>
                  <a:schemeClr val="dk1"/>
                </a:solidFill>
                <a:latin typeface="Calibri"/>
                <a:ea typeface="Calibri"/>
                <a:cs typeface="Calibri"/>
                <a:sym typeface="Calibri"/>
              </a:rPr>
              <a:t>Activity:</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Split participants into mixed groups.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Based on the users identified during the system architecture exercise, select one user that you want to think about in this system requirements section.</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each group to announce which user they will work with.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each group to create a user persona, using the above template.  Feel free to put a face to a name!</a:t>
            </a:r>
          </a:p>
          <a:p>
            <a:pPr marL="171450" marR="0" lvl="0" indent="-171450" algn="l" rtl="0">
              <a:spcBef>
                <a:spcPts val="0"/>
              </a:spcBef>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each group to present their persona to the group.</a:t>
            </a:r>
          </a:p>
        </p:txBody>
      </p:sp>
      <p:sp>
        <p:nvSpPr>
          <p:cNvPr id="1183" name="Shape 1183"/>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046422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what a user journey is, or what they think it is.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Provide an explanation of what a user journey is and how it can be used in the development of system requirements.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 </a:t>
            </a:r>
            <a:r>
              <a:rPr lang="en-GB" sz="1200" b="1" i="0" u="none" strike="noStrike" cap="none">
                <a:solidFill>
                  <a:schemeClr val="dk1"/>
                </a:solidFill>
                <a:latin typeface="Calibri"/>
                <a:ea typeface="Calibri"/>
                <a:cs typeface="Calibri"/>
                <a:sym typeface="Calibri"/>
              </a:rPr>
              <a:t>user journey </a:t>
            </a:r>
            <a:r>
              <a:rPr lang="en-GB" sz="1200" b="0" i="0" u="none" strike="noStrike" cap="none">
                <a:solidFill>
                  <a:schemeClr val="dk1"/>
                </a:solidFill>
                <a:latin typeface="Calibri"/>
                <a:ea typeface="Calibri"/>
                <a:cs typeface="Calibri"/>
                <a:sym typeface="Calibri"/>
              </a:rPr>
              <a:t>is a series of steps) which represent a scenario in which a user might interact with the thing you are designing. They help in </a:t>
            </a:r>
            <a:r>
              <a:rPr lang="en-GB" sz="1200" b="0" i="1" u="none" strike="noStrike" cap="none">
                <a:solidFill>
                  <a:schemeClr val="dk1"/>
                </a:solidFill>
                <a:latin typeface="Calibri"/>
                <a:ea typeface="Calibri"/>
                <a:cs typeface="Calibri"/>
                <a:sym typeface="Calibri"/>
              </a:rPr>
              <a:t>Demonstrating the vision for the project</a:t>
            </a:r>
            <a:r>
              <a:rPr lang="en-GB" sz="1200" b="0" i="0" u="none" strike="noStrike" cap="none">
                <a:solidFill>
                  <a:schemeClr val="dk1"/>
                </a:solidFill>
                <a:latin typeface="Calibri"/>
                <a:ea typeface="Calibri"/>
                <a:cs typeface="Calibri"/>
                <a:sym typeface="Calibri"/>
              </a:rPr>
              <a:t> , </a:t>
            </a:r>
            <a:r>
              <a:rPr lang="en-GB" sz="1200" b="0" i="1" u="none" strike="noStrike" cap="none">
                <a:solidFill>
                  <a:schemeClr val="dk1"/>
                </a:solidFill>
                <a:latin typeface="Calibri"/>
                <a:ea typeface="Calibri"/>
                <a:cs typeface="Calibri"/>
                <a:sym typeface="Calibri"/>
              </a:rPr>
              <a:t>They help us understand user behavior</a:t>
            </a:r>
            <a:r>
              <a:rPr lang="en-GB" sz="1200" b="0" i="0" u="none" strike="noStrike" cap="none">
                <a:solidFill>
                  <a:schemeClr val="dk1"/>
                </a:solidFill>
                <a:latin typeface="Calibri"/>
                <a:ea typeface="Calibri"/>
                <a:cs typeface="Calibri"/>
                <a:sym typeface="Calibri"/>
              </a:rPr>
              <a:t> , </a:t>
            </a:r>
            <a:r>
              <a:rPr lang="en-GB" sz="1200" b="0" i="1" u="none" strike="noStrike" cap="none">
                <a:solidFill>
                  <a:schemeClr val="dk1"/>
                </a:solidFill>
                <a:latin typeface="Calibri"/>
                <a:ea typeface="Calibri"/>
                <a:cs typeface="Calibri"/>
                <a:sym typeface="Calibri"/>
              </a:rPr>
              <a:t>They help identify possible functionality at a high level</a:t>
            </a:r>
            <a:r>
              <a:rPr lang="en-GB" sz="1200" b="0" i="0" u="none" strike="noStrike" cap="none">
                <a:solidFill>
                  <a:schemeClr val="dk1"/>
                </a:solidFill>
                <a:latin typeface="Calibri"/>
                <a:ea typeface="Calibri"/>
                <a:cs typeface="Calibri"/>
                <a:sym typeface="Calibri"/>
              </a:rPr>
              <a:t> ,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User journeys typically come towards the beginning of a project in the </a:t>
            </a:r>
            <a:r>
              <a:rPr lang="en-GB" sz="1200" b="0" i="0" u="sng" strike="noStrike" cap="none">
                <a:solidFill>
                  <a:schemeClr val="hlink"/>
                </a:solidFill>
                <a:latin typeface="Calibri"/>
                <a:ea typeface="Calibri"/>
                <a:cs typeface="Calibri"/>
                <a:sym typeface="Calibri"/>
                <a:hlinkClick r:id="rId3"/>
              </a:rPr>
              <a:t>discovery</a:t>
            </a:r>
            <a:r>
              <a:rPr lang="en-GB" sz="1200" b="0" i="0" u="none" strike="noStrike" cap="none">
                <a:solidFill>
                  <a:schemeClr val="dk1"/>
                </a:solidFill>
                <a:latin typeface="Calibri"/>
                <a:ea typeface="Calibri"/>
                <a:cs typeface="Calibri"/>
                <a:sym typeface="Calibri"/>
              </a:rPr>
              <a:t> or requirements gathering phase, normally after </a:t>
            </a:r>
            <a:r>
              <a:rPr lang="en-GB" sz="1200" b="0" i="0" u="sng" strike="noStrike" cap="none">
                <a:solidFill>
                  <a:schemeClr val="hlink"/>
                </a:solidFill>
                <a:latin typeface="Calibri"/>
                <a:ea typeface="Calibri"/>
                <a:cs typeface="Calibri"/>
                <a:sym typeface="Calibri"/>
                <a:hlinkClick r:id="rId4"/>
              </a:rPr>
              <a:t>personas</a:t>
            </a:r>
            <a:r>
              <a:rPr lang="en-GB" sz="1200" b="0" i="0" u="none" strike="noStrike" cap="none">
                <a:solidFill>
                  <a:schemeClr val="dk1"/>
                </a:solidFill>
                <a:latin typeface="Calibri"/>
                <a:ea typeface="Calibri"/>
                <a:cs typeface="Calibri"/>
                <a:sym typeface="Calibri"/>
              </a:rPr>
              <a:t>. This is both to visualise the user requirements and help feed into other design activities such as information architecture or </a:t>
            </a:r>
            <a:r>
              <a:rPr lang="en-GB" sz="1200" b="0" i="0" u="sng" strike="noStrike" cap="none">
                <a:solidFill>
                  <a:schemeClr val="hlink"/>
                </a:solidFill>
                <a:latin typeface="Calibri"/>
                <a:ea typeface="Calibri"/>
                <a:cs typeface="Calibri"/>
                <a:sym typeface="Calibri"/>
                <a:hlinkClick r:id="rId5"/>
              </a:rPr>
              <a:t>wireframing</a:t>
            </a:r>
            <a:r>
              <a:rPr lang="en-GB" sz="1200" b="0" i="0" u="none" strike="noStrike" cap="none">
                <a:solidFill>
                  <a:schemeClr val="dk1"/>
                </a:solidFill>
                <a:latin typeface="Calibri"/>
                <a:ea typeface="Calibri"/>
                <a:cs typeface="Calibri"/>
                <a:sym typeface="Calibri"/>
              </a:rPr>
              <a:t>. However, they can also be used further down the line when scoping out pieces of functionality in more detail.</a:t>
            </a:r>
          </a:p>
          <a:p>
            <a:pPr marL="171450" marR="0" lvl="0" indent="-171450" algn="l" rtl="0">
              <a:spcBef>
                <a:spcPts val="0"/>
              </a:spcBef>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Provide the OpenCRVS user journey and ask them to read it through.</a:t>
            </a:r>
          </a:p>
        </p:txBody>
      </p:sp>
      <p:sp>
        <p:nvSpPr>
          <p:cNvPr id="1190" name="Shape 119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6315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dirty="0">
                <a:solidFill>
                  <a:schemeClr val="dk1"/>
                </a:solidFill>
                <a:latin typeface="Calibri"/>
                <a:ea typeface="Calibri"/>
                <a:cs typeface="Calibri"/>
                <a:sym typeface="Calibri"/>
              </a:rPr>
              <a:t>Facilitation notes:</a:t>
            </a:r>
          </a:p>
          <a:p>
            <a:pPr marL="171450" marR="0" lvl="0" indent="-171450" algn="l" rtl="0">
              <a:lnSpc>
                <a:spcPct val="100000"/>
              </a:lnSpc>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One way to start writing system requirements is to structure them like this: </a:t>
            </a:r>
            <a:r>
              <a:rPr lang="en-GB" sz="1200" b="1" i="0" u="none" strike="noStrike" cap="none" dirty="0">
                <a:solidFill>
                  <a:schemeClr val="accent6"/>
                </a:solidFill>
                <a:latin typeface="Calibri"/>
                <a:ea typeface="Calibri"/>
                <a:cs typeface="Calibri"/>
                <a:sym typeface="Calibri"/>
              </a:rPr>
              <a:t>As a X, I want to do Y so that I can Z.</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The benefit of this approach is that each requirement calls out 1. WHO the user is, 2. WHAT they want/need, and 3. WHY this is required.</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Talk through the samples included on the slide.</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Confirm that everyone understands this approach – ask a couple of participants to confirm by giving an example.</a:t>
            </a:r>
          </a:p>
          <a:p>
            <a:pPr marL="0" marR="0" lvl="0" indent="0" algn="l" rtl="0">
              <a:spcBef>
                <a:spcPts val="0"/>
              </a:spcBef>
              <a:spcAft>
                <a:spcPts val="0"/>
              </a:spcAft>
              <a:buClr>
                <a:schemeClr val="dk1"/>
              </a:buClr>
              <a:buSzPct val="25000"/>
              <a:buFont typeface="Noto Sans Symbols"/>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Noto Sans Symbols"/>
              <a:buNone/>
            </a:pPr>
            <a:r>
              <a:rPr lang="en-GB" sz="1200" b="1" i="0" u="none" strike="noStrike" cap="none" dirty="0">
                <a:solidFill>
                  <a:schemeClr val="dk1"/>
                </a:solidFill>
                <a:latin typeface="Calibri"/>
                <a:ea typeface="Calibri"/>
                <a:cs typeface="Calibri"/>
                <a:sym typeface="Calibri"/>
              </a:rPr>
              <a:t>Activity: </a:t>
            </a:r>
          </a:p>
          <a:p>
            <a:pPr marL="171450" marR="0" lvl="0" indent="-171450" algn="l" rtl="0">
              <a:lnSpc>
                <a:spcPct val="100000"/>
              </a:lnSpc>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Based on the user journey that you have developed (depending on quality use </a:t>
            </a:r>
            <a:r>
              <a:rPr lang="en-GB" sz="1200" b="0" i="0" u="none" strike="noStrike" cap="none" dirty="0" err="1">
                <a:solidFill>
                  <a:schemeClr val="dk1"/>
                </a:solidFill>
                <a:latin typeface="Calibri"/>
                <a:ea typeface="Calibri"/>
                <a:cs typeface="Calibri"/>
                <a:sym typeface="Calibri"/>
              </a:rPr>
              <a:t>OpenCRVS</a:t>
            </a:r>
            <a:r>
              <a:rPr lang="en-GB" sz="1200" b="0" i="0" u="none" strike="noStrike" cap="none" dirty="0">
                <a:solidFill>
                  <a:schemeClr val="dk1"/>
                </a:solidFill>
                <a:latin typeface="Calibri"/>
                <a:ea typeface="Calibri"/>
                <a:cs typeface="Calibri"/>
                <a:sym typeface="Calibri"/>
              </a:rPr>
              <a:t> one if necessary), we will now begin to develop system requirements for this journey.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Working in mixed groups, create a list of these requirements statements for your user journey.</a:t>
            </a:r>
          </a:p>
          <a:p>
            <a:pPr marL="171450" marR="0" lvl="0" indent="-171450" algn="l" rtl="0">
              <a:spcBef>
                <a:spcPts val="0"/>
              </a:spcBef>
              <a:buClr>
                <a:schemeClr val="dk1"/>
              </a:buClr>
              <a:buSzPct val="100000"/>
              <a:buFont typeface="Noto Sans Symbols"/>
              <a:buChar char="▪"/>
            </a:pPr>
            <a:r>
              <a:rPr lang="en-GB" sz="1200" b="0" i="0" u="none" strike="noStrike" cap="none" dirty="0">
                <a:solidFill>
                  <a:schemeClr val="dk1"/>
                </a:solidFill>
                <a:latin typeface="Calibri"/>
                <a:ea typeface="Calibri"/>
                <a:cs typeface="Calibri"/>
                <a:sym typeface="Calibri"/>
              </a:rPr>
              <a:t>Present back 5 of the requirements and discuss each one with the group.</a:t>
            </a:r>
          </a:p>
        </p:txBody>
      </p:sp>
      <p:sp>
        <p:nvSpPr>
          <p:cNvPr id="1197" name="Shape 1197"/>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55014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GB" sz="1200" b="1" i="0" u="none" strike="noStrike" cap="none">
                <a:solidFill>
                  <a:schemeClr val="dk1"/>
                </a:solidFill>
                <a:latin typeface="Calibri"/>
                <a:ea typeface="Calibri"/>
                <a:cs typeface="Calibri"/>
                <a:sym typeface="Calibri"/>
              </a:rPr>
              <a:t>Facilitation notes: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The next step is to translate the statements defined in the previous activity into SMART requirements. </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what SMART stands for.</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S</a:t>
            </a:r>
            <a:r>
              <a:rPr lang="en-GB" sz="1200" b="0" i="1" u="none" strike="noStrike" cap="none">
                <a:solidFill>
                  <a:schemeClr val="dk1"/>
                </a:solidFill>
                <a:latin typeface="Calibri"/>
                <a:ea typeface="Calibri"/>
                <a:cs typeface="Calibri"/>
                <a:sym typeface="Calibri"/>
              </a:rPr>
              <a:t>pecific</a:t>
            </a:r>
            <a:r>
              <a:rPr lang="en-GB" sz="1200" b="0" i="0" u="none" strike="noStrike" cap="none">
                <a:solidFill>
                  <a:schemeClr val="dk1"/>
                </a:solidFill>
                <a:latin typeface="Calibri"/>
                <a:ea typeface="Calibri"/>
                <a:cs typeface="Calibri"/>
                <a:sym typeface="Calibri"/>
              </a:rPr>
              <a:t> – target a specific area for improvement.</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M</a:t>
            </a:r>
            <a:r>
              <a:rPr lang="en-GB" sz="1200" b="0" i="1" u="none" strike="noStrike" cap="none">
                <a:solidFill>
                  <a:schemeClr val="dk1"/>
                </a:solidFill>
                <a:latin typeface="Calibri"/>
                <a:ea typeface="Calibri"/>
                <a:cs typeface="Calibri"/>
                <a:sym typeface="Calibri"/>
              </a:rPr>
              <a:t>easurable</a:t>
            </a:r>
            <a:r>
              <a:rPr lang="en-GB" sz="1200" b="0" i="0" u="none" strike="noStrike" cap="none">
                <a:solidFill>
                  <a:schemeClr val="dk1"/>
                </a:solidFill>
                <a:latin typeface="Calibri"/>
                <a:ea typeface="Calibri"/>
                <a:cs typeface="Calibri"/>
                <a:sym typeface="Calibri"/>
              </a:rPr>
              <a:t> – quantify or at least suggest an indicator of progress.</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a:t>
            </a:r>
            <a:r>
              <a:rPr lang="en-GB" sz="1200" b="0" i="1" u="none" strike="noStrike" cap="none">
                <a:solidFill>
                  <a:schemeClr val="dk1"/>
                </a:solidFill>
                <a:latin typeface="Calibri"/>
                <a:ea typeface="Calibri"/>
                <a:cs typeface="Calibri"/>
                <a:sym typeface="Calibri"/>
              </a:rPr>
              <a:t>ttainable</a:t>
            </a:r>
            <a:r>
              <a:rPr lang="en-GB" sz="1200" b="0" i="0" u="none" strike="noStrike" cap="none">
                <a:solidFill>
                  <a:schemeClr val="dk1"/>
                </a:solidFill>
                <a:latin typeface="Calibri"/>
                <a:ea typeface="Calibri"/>
                <a:cs typeface="Calibri"/>
                <a:sym typeface="Calibri"/>
              </a:rPr>
              <a:t> – it can actually be achieved.</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R</a:t>
            </a:r>
            <a:r>
              <a:rPr lang="en-GB" sz="1200" b="0" i="1" u="none" strike="noStrike" cap="none">
                <a:solidFill>
                  <a:schemeClr val="dk1"/>
                </a:solidFill>
                <a:latin typeface="Calibri"/>
                <a:ea typeface="Calibri"/>
                <a:cs typeface="Calibri"/>
                <a:sym typeface="Calibri"/>
              </a:rPr>
              <a:t>elevant</a:t>
            </a:r>
            <a:r>
              <a:rPr lang="en-GB" sz="1200" b="0" i="0" u="none" strike="noStrike" cap="none">
                <a:solidFill>
                  <a:schemeClr val="dk1"/>
                </a:solidFill>
                <a:latin typeface="Calibri"/>
                <a:ea typeface="Calibri"/>
                <a:cs typeface="Calibri"/>
                <a:sym typeface="Calibri"/>
              </a:rPr>
              <a:t> – does it contribute to the purpose of the solution/add value.</a:t>
            </a:r>
          </a:p>
          <a:p>
            <a:pPr marL="171450" marR="0" lvl="0" indent="-171450" algn="l" rtl="0">
              <a:spcBef>
                <a:spcPts val="0"/>
              </a:spcBef>
              <a:spcAft>
                <a:spcPts val="0"/>
              </a:spcAft>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T</a:t>
            </a:r>
            <a:r>
              <a:rPr lang="en-GB" sz="1200" b="0" i="1" u="none" strike="noStrike" cap="none">
                <a:solidFill>
                  <a:schemeClr val="dk1"/>
                </a:solidFill>
                <a:latin typeface="Calibri"/>
                <a:ea typeface="Calibri"/>
                <a:cs typeface="Calibri"/>
                <a:sym typeface="Calibri"/>
              </a:rPr>
              <a:t>ime-related</a:t>
            </a:r>
            <a:r>
              <a:rPr lang="en-GB" sz="1200" b="0" i="0" u="none" strike="noStrike" cap="none">
                <a:solidFill>
                  <a:schemeClr val="dk1"/>
                </a:solidFill>
                <a:latin typeface="Calibri"/>
                <a:ea typeface="Calibri"/>
                <a:cs typeface="Calibri"/>
                <a:sym typeface="Calibri"/>
              </a:rPr>
              <a:t> – specify when the result(s) can be achieved.</a:t>
            </a:r>
          </a:p>
          <a:p>
            <a:pPr marL="171450" marR="0" lvl="0" indent="-171450" algn="l" rtl="0">
              <a:spcBef>
                <a:spcPts val="0"/>
              </a:spcBef>
              <a:buClr>
                <a:schemeClr val="dk1"/>
              </a:buClr>
              <a:buSzPct val="100000"/>
              <a:buFont typeface="Noto Sans Symbols"/>
              <a:buChar char="▪"/>
            </a:pPr>
            <a:r>
              <a:rPr lang="en-GB" sz="1200" b="0" i="0" u="none" strike="noStrike" cap="none">
                <a:solidFill>
                  <a:schemeClr val="dk1"/>
                </a:solidFill>
                <a:latin typeface="Calibri"/>
                <a:ea typeface="Calibri"/>
                <a:cs typeface="Calibri"/>
                <a:sym typeface="Calibri"/>
              </a:rPr>
              <a:t>Ask participants which of the requirements included on the slide is SMART and why. Discuss </a:t>
            </a:r>
          </a:p>
        </p:txBody>
      </p:sp>
      <p:sp>
        <p:nvSpPr>
          <p:cNvPr id="1204" name="Shape 1204"/>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469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7"/>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1"/>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1"/>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3"/>
        <p:cNvGrpSpPr/>
        <p:nvPr/>
      </p:nvGrpSpPr>
      <p:grpSpPr>
        <a:xfrm>
          <a:off x="0" y="0"/>
          <a:ext cx="0" cy="0"/>
          <a:chOff x="0" y="0"/>
          <a:chExt cx="0" cy="0"/>
        </a:xfrm>
      </p:grpSpPr>
      <p:sp>
        <p:nvSpPr>
          <p:cNvPr id="94" name="Shape 94"/>
          <p:cNvSpPr/>
          <p:nvPr/>
        </p:nvSpPr>
        <p:spPr>
          <a:xfrm>
            <a:off x="448091" y="3085765"/>
            <a:ext cx="8240108" cy="33048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5" name="Shape 95"/>
          <p:cNvSpPr txBox="1">
            <a:spLocks noGrp="1"/>
          </p:cNvSpPr>
          <p:nvPr>
            <p:ph type="ctrTitle"/>
          </p:nvPr>
        </p:nvSpPr>
        <p:spPr>
          <a:xfrm>
            <a:off x="581191" y="990600"/>
            <a:ext cx="7989752" cy="1504844"/>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6" name="Shape 96"/>
          <p:cNvSpPr txBox="1">
            <a:spLocks noGrp="1"/>
          </p:cNvSpPr>
          <p:nvPr>
            <p:ph type="subTitle" idx="1"/>
          </p:nvPr>
        </p:nvSpPr>
        <p:spPr>
          <a:xfrm>
            <a:off x="581191" y="2495443"/>
            <a:ext cx="7989752" cy="590320"/>
          </a:xfrm>
          <a:prstGeom prst="rect">
            <a:avLst/>
          </a:prstGeom>
          <a:noFill/>
          <a:ln>
            <a:noFill/>
          </a:ln>
        </p:spPr>
        <p:txBody>
          <a:bodyPr lIns="91425" tIns="91425" rIns="91425" bIns="91425" anchor="t" anchorCtr="0"/>
          <a:lstStyle>
            <a:lvl1pPr marL="0" marR="0" lvl="0" indent="0" algn="l" rtl="0">
              <a:spcBef>
                <a:spcPts val="320"/>
              </a:spcBef>
              <a:spcAft>
                <a:spcPts val="600"/>
              </a:spcAft>
              <a:buClr>
                <a:schemeClr val="accent2"/>
              </a:buClr>
              <a:buFont typeface="Noto Sans Symbols"/>
              <a:buNone/>
              <a:defRPr sz="1600" b="0" i="0" u="none" strike="noStrike" cap="none">
                <a:solidFill>
                  <a:schemeClr val="accent2"/>
                </a:solidFill>
                <a:latin typeface="Cabin"/>
                <a:ea typeface="Cabin"/>
                <a:cs typeface="Cabin"/>
                <a:sym typeface="Cabin"/>
              </a:defRPr>
            </a:lvl1pPr>
            <a:lvl2pPr marL="457200" marR="0" lvl="1" indent="0" algn="ctr"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2pPr>
            <a:lvl3pPr marL="914400" marR="0" lvl="2" indent="0" algn="ctr"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3pPr>
            <a:lvl4pPr marL="1371600" marR="0" lvl="3"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4pPr>
            <a:lvl5pPr marL="1828800" marR="0" lvl="4"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5pPr>
            <a:lvl6pPr marL="2286000" marR="0" lvl="5"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6pPr>
            <a:lvl7pPr marL="2743200" marR="0" lvl="6"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7pPr>
            <a:lvl8pPr marL="3200400" marR="0" lvl="7"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8pPr>
            <a:lvl9pPr marL="3657600" marR="0" lvl="8" indent="0" algn="ctr" rtl="0">
              <a:spcBef>
                <a:spcPts val="240"/>
              </a:spcBef>
              <a:spcAft>
                <a:spcPts val="600"/>
              </a:spcAft>
              <a:buClr>
                <a:schemeClr val="accent2"/>
              </a:buClr>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97" name="Shape 97"/>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Shape 98"/>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Shape 99"/>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F276A"/>
              </a:buClr>
              <a:buSzPct val="25000"/>
              <a:buFont typeface="Arial"/>
              <a:buNone/>
            </a:pPr>
            <a:fld id="{00000000-1234-1234-1234-123412341234}" type="slidenum">
              <a:rPr lang="en-GB" sz="900" b="0" i="0" u="none" strike="noStrike" cap="none">
                <a:solidFill>
                  <a:srgbClr val="9F276A"/>
                </a:solidFill>
                <a:latin typeface="Arial"/>
                <a:ea typeface="Arial"/>
                <a:cs typeface="Arial"/>
                <a:sym typeface="Arial"/>
              </a:rPr>
              <a:t>‹#›</a:t>
            </a:fld>
            <a:endParaRPr lang="en-GB" sz="900" b="0" i="0" u="none" strike="noStrike" cap="none">
              <a:solidFill>
                <a:srgbClr val="9F276A"/>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
        <p:cNvGrpSpPr/>
        <p:nvPr/>
      </p:nvGrpSpPr>
      <p:grpSpPr>
        <a:xfrm>
          <a:off x="0" y="0"/>
          <a:ext cx="0" cy="0"/>
          <a:chOff x="0" y="0"/>
          <a:chExt cx="0" cy="0"/>
        </a:xfrm>
      </p:grpSpPr>
      <p:sp>
        <p:nvSpPr>
          <p:cNvPr id="101" name="Shape 101"/>
          <p:cNvSpPr/>
          <p:nvPr/>
        </p:nvSpPr>
        <p:spPr>
          <a:xfrm>
            <a:off x="448091" y="599725"/>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2" name="Shape 102"/>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3" name="Shape 103"/>
          <p:cNvSpPr txBox="1">
            <a:spLocks noGrp="1"/>
          </p:cNvSpPr>
          <p:nvPr>
            <p:ph type="body" idx="1"/>
          </p:nvPr>
        </p:nvSpPr>
        <p:spPr>
          <a:xfrm>
            <a:off x="581191" y="2228002"/>
            <a:ext cx="7989752" cy="3630795"/>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04" name="Shape 104"/>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Shape 105"/>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Shape 106"/>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7"/>
        <p:cNvGrpSpPr/>
        <p:nvPr/>
      </p:nvGrpSpPr>
      <p:grpSpPr>
        <a:xfrm>
          <a:off x="0" y="0"/>
          <a:ext cx="0" cy="0"/>
          <a:chOff x="0" y="0"/>
          <a:chExt cx="0" cy="0"/>
        </a:xfrm>
      </p:grpSpPr>
      <p:sp>
        <p:nvSpPr>
          <p:cNvPr id="108" name="Shape 108"/>
          <p:cNvSpPr/>
          <p:nvPr/>
        </p:nvSpPr>
        <p:spPr>
          <a:xfrm>
            <a:off x="452645" y="5141973"/>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9" name="Shape 109"/>
          <p:cNvSpPr txBox="1">
            <a:spLocks noGrp="1"/>
          </p:cNvSpPr>
          <p:nvPr>
            <p:ph type="title"/>
          </p:nvPr>
        </p:nvSpPr>
        <p:spPr>
          <a:xfrm>
            <a:off x="581193" y="3036573"/>
            <a:ext cx="7989751" cy="1504844"/>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36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581193" y="4541417"/>
            <a:ext cx="7989751" cy="600555"/>
          </a:xfrm>
          <a:prstGeom prst="rect">
            <a:avLst/>
          </a:prstGeom>
          <a:noFill/>
          <a:ln>
            <a:noFill/>
          </a:ln>
        </p:spPr>
        <p:txBody>
          <a:bodyPr lIns="91425" tIns="91425" rIns="91425" bIns="91425" anchor="t" anchorCtr="0"/>
          <a:lstStyle>
            <a:lvl1pPr marL="0" marR="0" lvl="0" indent="0" algn="l" rtl="0">
              <a:spcBef>
                <a:spcPts val="360"/>
              </a:spcBef>
              <a:spcAft>
                <a:spcPts val="600"/>
              </a:spcAft>
              <a:buClr>
                <a:schemeClr val="accent2"/>
              </a:buClr>
              <a:buFont typeface="Noto Sans Symbols"/>
              <a:buNone/>
              <a:defRPr sz="1800" b="0" i="0" u="none" strike="noStrike" cap="none">
                <a:solidFill>
                  <a:schemeClr val="accent2"/>
                </a:solidFill>
                <a:latin typeface="Cabin"/>
                <a:ea typeface="Cabin"/>
                <a:cs typeface="Cabin"/>
                <a:sym typeface="Cabin"/>
              </a:defRPr>
            </a:lvl1pPr>
            <a:lvl2pPr marL="457200" marR="0" lvl="1" indent="0" algn="l" rtl="0">
              <a:spcBef>
                <a:spcPts val="360"/>
              </a:spcBef>
              <a:spcAft>
                <a:spcPts val="600"/>
              </a:spcAft>
              <a:buClr>
                <a:schemeClr val="accent2"/>
              </a:buClr>
              <a:buFont typeface="Noto Sans Symbols"/>
              <a:buNone/>
              <a:defRPr sz="1800" b="0" i="0" u="none" strike="noStrike" cap="none">
                <a:solidFill>
                  <a:srgbClr val="888888"/>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rgbClr val="888888"/>
                </a:solidFill>
                <a:latin typeface="Cabin"/>
                <a:ea typeface="Cabin"/>
                <a:cs typeface="Cabin"/>
                <a:sym typeface="Cabin"/>
              </a:defRPr>
            </a:lvl3pPr>
            <a:lvl4pPr marL="1371600" marR="0" lvl="3"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4pPr>
            <a:lvl5pPr marL="1828800" marR="0" lvl="4"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5pPr>
            <a:lvl6pPr marL="2286000" marR="0" lvl="5"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6pPr>
            <a:lvl7pPr marL="2743200" marR="0" lvl="6"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7pPr>
            <a:lvl8pPr marL="3200400" marR="0" lvl="7"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8pPr>
            <a:lvl9pPr marL="3657600" marR="0" lvl="8" indent="0" algn="l" rtl="0">
              <a:spcBef>
                <a:spcPts val="280"/>
              </a:spcBef>
              <a:spcAft>
                <a:spcPts val="600"/>
              </a:spcAft>
              <a:buClr>
                <a:schemeClr val="accent2"/>
              </a:buClr>
              <a:buFont typeface="Noto Sans Symbols"/>
              <a:buNone/>
              <a:defRPr sz="1400" b="0" i="0" u="none" strike="noStrike" cap="none">
                <a:solidFill>
                  <a:srgbClr val="888888"/>
                </a:solidFill>
                <a:latin typeface="Cabin"/>
                <a:ea typeface="Cabin"/>
                <a:cs typeface="Cabin"/>
                <a:sym typeface="Cabin"/>
              </a:defRPr>
            </a:lvl9pPr>
          </a:lstStyle>
          <a:p>
            <a:endParaRPr/>
          </a:p>
        </p:txBody>
      </p:sp>
      <p:sp>
        <p:nvSpPr>
          <p:cNvPr id="111" name="Shape 111"/>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F276A"/>
              </a:buClr>
              <a:buSzPct val="25000"/>
              <a:buFont typeface="Arial"/>
              <a:buNone/>
            </a:pPr>
            <a:fld id="{00000000-1234-1234-1234-123412341234}" type="slidenum">
              <a:rPr lang="en-GB" sz="900" b="0" i="0" u="none" strike="noStrike" cap="none">
                <a:solidFill>
                  <a:srgbClr val="9F276A"/>
                </a:solidFill>
                <a:latin typeface="Arial"/>
                <a:ea typeface="Arial"/>
                <a:cs typeface="Arial"/>
                <a:sym typeface="Arial"/>
              </a:rPr>
              <a:t>‹#›</a:t>
            </a:fld>
            <a:endParaRPr lang="en-GB" sz="900" b="0" i="0" u="none" strike="noStrike" cap="none">
              <a:solidFill>
                <a:srgbClr val="9F276A"/>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4"/>
        <p:cNvGrpSpPr/>
        <p:nvPr/>
      </p:nvGrpSpPr>
      <p:grpSpPr>
        <a:xfrm>
          <a:off x="0" y="0"/>
          <a:ext cx="0" cy="0"/>
          <a:chOff x="0" y="0"/>
          <a:chExt cx="0" cy="0"/>
        </a:xfrm>
      </p:grpSpPr>
      <p:sp>
        <p:nvSpPr>
          <p:cNvPr id="115" name="Shape 115"/>
          <p:cNvSpPr/>
          <p:nvPr/>
        </p:nvSpPr>
        <p:spPr>
          <a:xfrm>
            <a:off x="448091" y="599725"/>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6" name="Shape 116"/>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581191" y="2228001"/>
            <a:ext cx="3899527" cy="3633047"/>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18" name="Shape 118"/>
          <p:cNvSpPr txBox="1">
            <a:spLocks noGrp="1"/>
          </p:cNvSpPr>
          <p:nvPr>
            <p:ph type="body" idx="2"/>
          </p:nvPr>
        </p:nvSpPr>
        <p:spPr>
          <a:xfrm>
            <a:off x="4663282" y="2228002"/>
            <a:ext cx="3907662" cy="3633047"/>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19" name="Shape 119"/>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Shape 120"/>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Shape 121"/>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2"/>
        <p:cNvGrpSpPr/>
        <p:nvPr/>
      </p:nvGrpSpPr>
      <p:grpSpPr>
        <a:xfrm>
          <a:off x="0" y="0"/>
          <a:ext cx="0" cy="0"/>
          <a:chOff x="0" y="0"/>
          <a:chExt cx="0" cy="0"/>
        </a:xfrm>
      </p:grpSpPr>
      <p:sp>
        <p:nvSpPr>
          <p:cNvPr id="123" name="Shape 123"/>
          <p:cNvSpPr/>
          <p:nvPr/>
        </p:nvSpPr>
        <p:spPr>
          <a:xfrm>
            <a:off x="448091" y="599725"/>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4" name="Shape 124"/>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5" name="Shape 125"/>
          <p:cNvSpPr txBox="1">
            <a:spLocks noGrp="1"/>
          </p:cNvSpPr>
          <p:nvPr>
            <p:ph type="body" idx="1"/>
          </p:nvPr>
        </p:nvSpPr>
        <p:spPr>
          <a:xfrm>
            <a:off x="887219" y="2228002"/>
            <a:ext cx="3593499" cy="576262"/>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26" name="Shape 126"/>
          <p:cNvSpPr txBox="1">
            <a:spLocks noGrp="1"/>
          </p:cNvSpPr>
          <p:nvPr>
            <p:ph type="body" idx="2"/>
          </p:nvPr>
        </p:nvSpPr>
        <p:spPr>
          <a:xfrm>
            <a:off x="581191" y="2926050"/>
            <a:ext cx="3899527" cy="2934998"/>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7" name="Shape 127"/>
          <p:cNvSpPr txBox="1">
            <a:spLocks noGrp="1"/>
          </p:cNvSpPr>
          <p:nvPr>
            <p:ph type="body" idx="3"/>
          </p:nvPr>
        </p:nvSpPr>
        <p:spPr>
          <a:xfrm>
            <a:off x="4969307" y="2228002"/>
            <a:ext cx="3601634" cy="576262"/>
          </a:xfrm>
          <a:prstGeom prst="rect">
            <a:avLst/>
          </a:prstGeom>
          <a:noFill/>
          <a:ln>
            <a:noFill/>
          </a:ln>
        </p:spPr>
        <p:txBody>
          <a:bodyPr lIns="91425" tIns="91425" rIns="91425" bIns="91425" anchor="b" anchorCtr="0"/>
          <a:lstStyle>
            <a:lvl1pPr marL="0" marR="0" lvl="0" indent="0" algn="l" rtl="0">
              <a:spcBef>
                <a:spcPts val="440"/>
              </a:spcBef>
              <a:spcAft>
                <a:spcPts val="600"/>
              </a:spcAft>
              <a:buClr>
                <a:schemeClr val="accent2"/>
              </a:buClr>
              <a:buFont typeface="Noto Sans Symbols"/>
              <a:buNone/>
              <a:defRPr sz="2200" b="0" i="0" u="none" strike="noStrike" cap="none">
                <a:solidFill>
                  <a:schemeClr val="accent2"/>
                </a:solidFill>
                <a:latin typeface="Cabin"/>
                <a:ea typeface="Cabin"/>
                <a:cs typeface="Cabin"/>
                <a:sym typeface="Cabin"/>
              </a:defRPr>
            </a:lvl1pPr>
            <a:lvl2pPr marL="457200" marR="0" lvl="1" indent="0" algn="l" rtl="0">
              <a:spcBef>
                <a:spcPts val="400"/>
              </a:spcBef>
              <a:spcAft>
                <a:spcPts val="600"/>
              </a:spcAft>
              <a:buClr>
                <a:schemeClr val="accent2"/>
              </a:buClr>
              <a:buFont typeface="Noto Sans Symbols"/>
              <a:buNone/>
              <a:defRPr sz="2000" b="1" i="0" u="none" strike="noStrike" cap="none">
                <a:solidFill>
                  <a:schemeClr val="dk2"/>
                </a:solidFill>
                <a:latin typeface="Cabin"/>
                <a:ea typeface="Cabin"/>
                <a:cs typeface="Cabin"/>
                <a:sym typeface="Cabin"/>
              </a:defRPr>
            </a:lvl2pPr>
            <a:lvl3pPr marL="914400" marR="0" lvl="2" indent="0" algn="l" rtl="0">
              <a:spcBef>
                <a:spcPts val="360"/>
              </a:spcBef>
              <a:spcAft>
                <a:spcPts val="600"/>
              </a:spcAft>
              <a:buClr>
                <a:schemeClr val="accent2"/>
              </a:buClr>
              <a:buFont typeface="Noto Sans Symbols"/>
              <a:buNone/>
              <a:defRPr sz="1800" b="1"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1" i="0" u="none" strike="noStrike" cap="none">
                <a:solidFill>
                  <a:schemeClr val="dk2"/>
                </a:solidFill>
                <a:latin typeface="Cabin"/>
                <a:ea typeface="Cabin"/>
                <a:cs typeface="Cabin"/>
                <a:sym typeface="Cabin"/>
              </a:defRPr>
            </a:lvl9pPr>
          </a:lstStyle>
          <a:p>
            <a:endParaRPr/>
          </a:p>
        </p:txBody>
      </p:sp>
      <p:sp>
        <p:nvSpPr>
          <p:cNvPr id="128" name="Shape 128"/>
          <p:cNvSpPr txBox="1">
            <a:spLocks noGrp="1"/>
          </p:cNvSpPr>
          <p:nvPr>
            <p:ph type="body" idx="4"/>
          </p:nvPr>
        </p:nvSpPr>
        <p:spPr>
          <a:xfrm>
            <a:off x="4663282" y="2926050"/>
            <a:ext cx="3907662" cy="2934998"/>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29" name="Shape 129"/>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Shape 130"/>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2"/>
        <p:cNvGrpSpPr/>
        <p:nvPr/>
      </p:nvGrpSpPr>
      <p:grpSpPr>
        <a:xfrm>
          <a:off x="0" y="0"/>
          <a:ext cx="0" cy="0"/>
          <a:chOff x="0" y="0"/>
          <a:chExt cx="0" cy="0"/>
        </a:xfrm>
      </p:grpSpPr>
      <p:sp>
        <p:nvSpPr>
          <p:cNvPr id="133" name="Shape 133"/>
          <p:cNvSpPr/>
          <p:nvPr/>
        </p:nvSpPr>
        <p:spPr>
          <a:xfrm>
            <a:off x="448091" y="599725"/>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34" name="Shape 134"/>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35" name="Shape 135"/>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6" name="Shape 136"/>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Shape 137"/>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8"/>
        <p:cNvGrpSpPr/>
        <p:nvPr/>
      </p:nvGrpSpPr>
      <p:grpSpPr>
        <a:xfrm>
          <a:off x="0" y="0"/>
          <a:ext cx="0" cy="0"/>
          <a:chOff x="0" y="0"/>
          <a:chExt cx="0" cy="0"/>
        </a:xfrm>
      </p:grpSpPr>
      <p:sp>
        <p:nvSpPr>
          <p:cNvPr id="139" name="Shape 139"/>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Shape 140"/>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Shape 141"/>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2"/>
        <p:cNvGrpSpPr/>
        <p:nvPr/>
      </p:nvGrpSpPr>
      <p:grpSpPr>
        <a:xfrm>
          <a:off x="0" y="0"/>
          <a:ext cx="0" cy="0"/>
          <a:chOff x="0" y="0"/>
          <a:chExt cx="0" cy="0"/>
        </a:xfrm>
      </p:grpSpPr>
      <p:sp>
        <p:nvSpPr>
          <p:cNvPr id="143" name="Shape 143"/>
          <p:cNvSpPr/>
          <p:nvPr/>
        </p:nvSpPr>
        <p:spPr>
          <a:xfrm>
            <a:off x="452645" y="5141973"/>
            <a:ext cx="8238706" cy="1274702"/>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44" name="Shape 144"/>
          <p:cNvSpPr txBox="1">
            <a:spLocks noGrp="1"/>
          </p:cNvSpPr>
          <p:nvPr>
            <p:ph type="title"/>
          </p:nvPr>
        </p:nvSpPr>
        <p:spPr>
          <a:xfrm>
            <a:off x="581352" y="5262296"/>
            <a:ext cx="3536624" cy="689513"/>
          </a:xfrm>
          <a:prstGeom prst="rect">
            <a:avLst/>
          </a:prstGeom>
          <a:noFill/>
          <a:ln>
            <a:noFill/>
          </a:ln>
        </p:spPr>
        <p:txBody>
          <a:bodyPr lIns="91425" tIns="91425" rIns="91425" bIns="91425" anchor="ctr" anchorCtr="0"/>
          <a:lstStyle>
            <a:lvl1pPr marL="0" marR="0" lvl="0" indent="0" algn="l" rtl="0">
              <a:spcBef>
                <a:spcPts val="0"/>
              </a:spcBef>
              <a:buClr>
                <a:srgbClr val="9F276A"/>
              </a:buClr>
              <a:buFont typeface="Cabin"/>
              <a:buNone/>
              <a:defRPr sz="2000" b="0" i="0" u="none" strike="noStrike" cap="none">
                <a:solidFill>
                  <a:srgbClr val="9F276A"/>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45" name="Shape 145"/>
          <p:cNvSpPr txBox="1">
            <a:spLocks noGrp="1"/>
          </p:cNvSpPr>
          <p:nvPr>
            <p:ph type="body" idx="1"/>
          </p:nvPr>
        </p:nvSpPr>
        <p:spPr>
          <a:xfrm>
            <a:off x="446399" y="601200"/>
            <a:ext cx="8240399" cy="4204800"/>
          </a:xfrm>
          <a:prstGeom prst="rect">
            <a:avLst/>
          </a:prstGeom>
          <a:noFill/>
          <a:ln>
            <a:noFill/>
          </a:ln>
        </p:spPr>
        <p:txBody>
          <a:bodyPr lIns="91425" tIns="91425" rIns="91425" bIns="91425" anchor="ctr" anchorCtr="0"/>
          <a:lstStyle>
            <a:lvl1pPr marL="306000" marR="0" lvl="0" indent="-189160" algn="l" rtl="0">
              <a:spcBef>
                <a:spcPts val="400"/>
              </a:spcBef>
              <a:spcAft>
                <a:spcPts val="600"/>
              </a:spcAft>
              <a:buClr>
                <a:schemeClr val="accent2"/>
              </a:buClr>
              <a:buSzPct val="91999"/>
              <a:buFont typeface="Noto Sans Symbols"/>
              <a:buChar char="◼"/>
              <a:defRPr sz="2000" b="0" i="0" u="none" strike="noStrike" cap="none">
                <a:solidFill>
                  <a:schemeClr val="dk2"/>
                </a:solidFill>
                <a:latin typeface="Cabin"/>
                <a:ea typeface="Cabin"/>
                <a:cs typeface="Cabin"/>
                <a:sym typeface="Cabin"/>
              </a:defRPr>
            </a:lvl1pPr>
            <a:lvl2pPr marL="630000" marR="0" lvl="1" indent="-2073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2pPr>
            <a:lvl3pPr marL="900000" marR="0" lvl="2" indent="-1842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3pPr>
            <a:lvl4pPr marL="1242000" marR="0" lvl="3" indent="-1569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4pPr>
            <a:lvl5pPr marL="1602000" marR="0" lvl="4" indent="-1613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5pPr>
            <a:lvl6pPr marL="1899999" marR="0" lvl="5" indent="-1545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6pPr>
            <a:lvl7pPr marL="2200000" marR="0" lvl="6" indent="-1497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7pPr>
            <a:lvl8pPr marL="2500000" marR="0" lvl="7" indent="-1576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8pPr>
            <a:lvl9pPr marL="2800000" marR="0" lvl="8" indent="-152811"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9pPr>
          </a:lstStyle>
          <a:p>
            <a:endParaRPr/>
          </a:p>
        </p:txBody>
      </p:sp>
      <p:sp>
        <p:nvSpPr>
          <p:cNvPr id="146" name="Shape 146"/>
          <p:cNvSpPr txBox="1">
            <a:spLocks noGrp="1"/>
          </p:cNvSpPr>
          <p:nvPr>
            <p:ph type="body" idx="2"/>
          </p:nvPr>
        </p:nvSpPr>
        <p:spPr>
          <a:xfrm>
            <a:off x="4305617" y="5262294"/>
            <a:ext cx="4265327" cy="689514"/>
          </a:xfrm>
          <a:prstGeom prst="rect">
            <a:avLst/>
          </a:prstGeom>
          <a:noFill/>
          <a:ln>
            <a:noFill/>
          </a:ln>
        </p:spPr>
        <p:txBody>
          <a:bodyPr lIns="91425" tIns="91425" rIns="91425" bIns="91425" anchor="ctr" anchorCtr="0"/>
          <a:lstStyle>
            <a:lvl1pPr marL="0" marR="0" lvl="0" indent="0" algn="r" rtl="0">
              <a:spcBef>
                <a:spcPts val="220"/>
              </a:spcBef>
              <a:spcAft>
                <a:spcPts val="600"/>
              </a:spcAft>
              <a:buClr>
                <a:schemeClr val="accent2"/>
              </a:buClr>
              <a:buFont typeface="Noto Sans Symbols"/>
              <a:buNone/>
              <a:defRPr sz="1100" b="0" i="0" u="none" strike="noStrike" cap="none">
                <a:solidFill>
                  <a:schemeClr val="lt1"/>
                </a:solidFill>
                <a:latin typeface="Cabin"/>
                <a:ea typeface="Cabin"/>
                <a:cs typeface="Cabin"/>
                <a:sym typeface="Cabin"/>
              </a:defRPr>
            </a:lvl1pPr>
            <a:lvl2pPr marL="457200" marR="0" lvl="1" indent="0" algn="l" rtl="0">
              <a:spcBef>
                <a:spcPts val="220"/>
              </a:spcBef>
              <a:spcAft>
                <a:spcPts val="600"/>
              </a:spcAft>
              <a:buClr>
                <a:schemeClr val="accent2"/>
              </a:buClr>
              <a:buFont typeface="Noto Sans Symbols"/>
              <a:buNone/>
              <a:defRPr sz="11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47" name="Shape 147"/>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F276A"/>
              </a:buClr>
              <a:buSzPct val="25000"/>
              <a:buFont typeface="Arial"/>
              <a:buNone/>
            </a:pPr>
            <a:fld id="{00000000-1234-1234-1234-123412341234}" type="slidenum">
              <a:rPr lang="en-GB" sz="900" b="0" i="0" u="none" strike="noStrike" cap="none">
                <a:solidFill>
                  <a:srgbClr val="9F276A"/>
                </a:solidFill>
                <a:latin typeface="Arial"/>
                <a:ea typeface="Arial"/>
                <a:cs typeface="Arial"/>
                <a:sym typeface="Arial"/>
              </a:rPr>
              <a:t>‹#›</a:t>
            </a:fld>
            <a:endParaRPr lang="en-GB" sz="900" b="0" i="0" u="none" strike="noStrike" cap="none">
              <a:solidFill>
                <a:srgbClr val="9F276A"/>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581191" y="4693389"/>
            <a:ext cx="7989752" cy="566737"/>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Cabin"/>
              <a:buNone/>
              <a:defRPr sz="2400" b="0" i="0" u="none" strike="noStrike" cap="none">
                <a:solidFill>
                  <a:schemeClr val="accen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2" name="Shape 152"/>
          <p:cNvSpPr>
            <a:spLocks noGrp="1"/>
          </p:cNvSpPr>
          <p:nvPr>
            <p:ph type="pic" idx="2"/>
          </p:nvPr>
        </p:nvSpPr>
        <p:spPr>
          <a:xfrm>
            <a:off x="448093" y="599725"/>
            <a:ext cx="8238706" cy="3557252"/>
          </a:xfrm>
          <a:prstGeom prst="rect">
            <a:avLst/>
          </a:prstGeom>
          <a:noFill/>
          <a:ln>
            <a:noFill/>
          </a:ln>
        </p:spPr>
        <p:txBody>
          <a:bodyPr lIns="91425" tIns="91425" rIns="91425" bIns="91425" anchor="t" anchorCtr="0"/>
          <a:lstStyle>
            <a:lvl1pPr marL="0" marR="0" lvl="0" indent="0" algn="ctr"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1pPr>
            <a:lvl2pPr marL="457200" marR="0" lvl="1"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2pPr>
            <a:lvl3pPr marL="914400" marR="0" lvl="2"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3pPr>
            <a:lvl4pPr marL="1371600" marR="0" lvl="3"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4pPr>
            <a:lvl5pPr marL="1828800" marR="0" lvl="4"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5pPr>
            <a:lvl6pPr marL="2286000" marR="0" lvl="5"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6pPr>
            <a:lvl7pPr marL="2743200" marR="0" lvl="6"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7pPr>
            <a:lvl8pPr marL="3200400" marR="0" lvl="7"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8pPr>
            <a:lvl9pPr marL="3657600" marR="0" lvl="8" indent="0" algn="l" rtl="0">
              <a:spcBef>
                <a:spcPts val="320"/>
              </a:spcBef>
              <a:spcAft>
                <a:spcPts val="600"/>
              </a:spcAft>
              <a:buClr>
                <a:schemeClr val="accent2"/>
              </a:buClr>
              <a:buFont typeface="Noto Sans Symbols"/>
              <a:buNone/>
              <a:defRPr sz="1600" b="0" i="0" u="none" strike="noStrike" cap="none">
                <a:solidFill>
                  <a:schemeClr val="dk2"/>
                </a:solidFill>
                <a:latin typeface="Cabin"/>
                <a:ea typeface="Cabin"/>
                <a:cs typeface="Cabin"/>
                <a:sym typeface="Cabin"/>
              </a:defRPr>
            </a:lvl9pPr>
          </a:lstStyle>
          <a:p>
            <a:endParaRPr/>
          </a:p>
        </p:txBody>
      </p:sp>
      <p:sp>
        <p:nvSpPr>
          <p:cNvPr id="153" name="Shape 153"/>
          <p:cNvSpPr txBox="1">
            <a:spLocks noGrp="1"/>
          </p:cNvSpPr>
          <p:nvPr>
            <p:ph type="body" idx="1"/>
          </p:nvPr>
        </p:nvSpPr>
        <p:spPr>
          <a:xfrm>
            <a:off x="581191" y="5260126"/>
            <a:ext cx="7989752" cy="598671"/>
          </a:xfrm>
          <a:prstGeom prst="rect">
            <a:avLst/>
          </a:prstGeom>
          <a:noFill/>
          <a:ln>
            <a:noFill/>
          </a:ln>
        </p:spPr>
        <p:txBody>
          <a:bodyPr lIns="91425" tIns="91425" rIns="91425" bIns="91425" anchor="ctr" anchorCtr="0"/>
          <a:lstStyle>
            <a:lvl1pPr marL="0" marR="0" lvl="0"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1pPr>
            <a:lvl2pPr marL="457200" marR="0" lvl="1" indent="0" algn="l" rtl="0">
              <a:spcBef>
                <a:spcPts val="240"/>
              </a:spcBef>
              <a:spcAft>
                <a:spcPts val="600"/>
              </a:spcAft>
              <a:buClr>
                <a:schemeClr val="accent2"/>
              </a:buClr>
              <a:buFont typeface="Noto Sans Symbols"/>
              <a:buNone/>
              <a:defRPr sz="1200" b="0" i="0" u="none" strike="noStrike" cap="none">
                <a:solidFill>
                  <a:schemeClr val="dk2"/>
                </a:solidFill>
                <a:latin typeface="Cabin"/>
                <a:ea typeface="Cabin"/>
                <a:cs typeface="Cabin"/>
                <a:sym typeface="Cabin"/>
              </a:defRPr>
            </a:lvl2pPr>
            <a:lvl3pPr marL="914400" marR="0" lvl="2" indent="0" algn="l" rtl="0">
              <a:spcBef>
                <a:spcPts val="200"/>
              </a:spcBef>
              <a:spcAft>
                <a:spcPts val="600"/>
              </a:spcAft>
              <a:buClr>
                <a:schemeClr val="accent2"/>
              </a:buClr>
              <a:buFont typeface="Noto Sans Symbols"/>
              <a:buNone/>
              <a:defRPr sz="1000" b="0" i="0" u="none" strike="noStrike" cap="none">
                <a:solidFill>
                  <a:schemeClr val="dk2"/>
                </a:solidFill>
                <a:latin typeface="Cabin"/>
                <a:ea typeface="Cabin"/>
                <a:cs typeface="Cabin"/>
                <a:sym typeface="Cabin"/>
              </a:defRPr>
            </a:lvl3pPr>
            <a:lvl4pPr marL="1371600" marR="0" lvl="3"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4pPr>
            <a:lvl5pPr marL="1828800" marR="0" lvl="4"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5pPr>
            <a:lvl6pPr marL="2286000" marR="0" lvl="5"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6pPr>
            <a:lvl7pPr marL="2743200" marR="0" lvl="6"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7pPr>
            <a:lvl8pPr marL="3200400" marR="0" lvl="7"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8pPr>
            <a:lvl9pPr marL="3657600" marR="0" lvl="8" indent="0" algn="l" rtl="0">
              <a:spcBef>
                <a:spcPts val="180"/>
              </a:spcBef>
              <a:spcAft>
                <a:spcPts val="600"/>
              </a:spcAft>
              <a:buClr>
                <a:schemeClr val="accent2"/>
              </a:buClr>
              <a:buFont typeface="Noto Sans Symbols"/>
              <a:buNone/>
              <a:defRPr sz="900" b="0" i="0" u="none" strike="noStrike" cap="none">
                <a:solidFill>
                  <a:schemeClr val="dk2"/>
                </a:solidFill>
                <a:latin typeface="Cabin"/>
                <a:ea typeface="Cabin"/>
                <a:cs typeface="Cabin"/>
                <a:sym typeface="Cabin"/>
              </a:defRPr>
            </a:lvl9pPr>
          </a:lstStyle>
          <a:p>
            <a:endParaRPr/>
          </a:p>
        </p:txBody>
      </p:sp>
      <p:sp>
        <p:nvSpPr>
          <p:cNvPr id="154" name="Shape 154"/>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7"/>
        <p:cNvGrpSpPr/>
        <p:nvPr/>
      </p:nvGrpSpPr>
      <p:grpSpPr>
        <a:xfrm>
          <a:off x="0" y="0"/>
          <a:ext cx="0" cy="0"/>
          <a:chOff x="0" y="0"/>
          <a:chExt cx="0" cy="0"/>
        </a:xfrm>
      </p:grpSpPr>
      <p:sp>
        <p:nvSpPr>
          <p:cNvPr id="158" name="Shape 158"/>
          <p:cNvSpPr/>
          <p:nvPr/>
        </p:nvSpPr>
        <p:spPr>
          <a:xfrm>
            <a:off x="448091" y="599725"/>
            <a:ext cx="8238706" cy="125882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9" name="Shape 159"/>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0" name="Shape 160"/>
          <p:cNvSpPr txBox="1">
            <a:spLocks noGrp="1"/>
          </p:cNvSpPr>
          <p:nvPr>
            <p:ph type="body" idx="1"/>
          </p:nvPr>
        </p:nvSpPr>
        <p:spPr>
          <a:xfrm rot="5400000">
            <a:off x="2760670" y="48523"/>
            <a:ext cx="3630794" cy="7989752"/>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61" name="Shape 161"/>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Shape 162"/>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Arial"/>
              <a:buNone/>
            </a:pPr>
            <a:fld id="{00000000-1234-1234-1234-123412341234}" type="slidenum">
              <a:rPr lang="en-GB" sz="900" b="0" i="0" u="none" strike="noStrike" cap="none">
                <a:solidFill>
                  <a:srgbClr val="903163"/>
                </a:solidFill>
                <a:latin typeface="Arial"/>
                <a:ea typeface="Arial"/>
                <a:cs typeface="Arial"/>
                <a:sym typeface="Arial"/>
              </a:rPr>
              <a:t>‹#›</a:t>
            </a:fld>
            <a:endParaRPr lang="en-GB" sz="900" b="0" i="0" u="none" strike="noStrike" cap="none">
              <a:solidFill>
                <a:srgbClr val="903163"/>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4"/>
        <p:cNvGrpSpPr/>
        <p:nvPr/>
      </p:nvGrpSpPr>
      <p:grpSpPr>
        <a:xfrm>
          <a:off x="0" y="0"/>
          <a:ext cx="0" cy="0"/>
          <a:chOff x="0" y="0"/>
          <a:chExt cx="0" cy="0"/>
        </a:xfrm>
      </p:grpSpPr>
      <p:sp>
        <p:nvSpPr>
          <p:cNvPr id="165" name="Shape 165"/>
          <p:cNvSpPr/>
          <p:nvPr/>
        </p:nvSpPr>
        <p:spPr>
          <a:xfrm>
            <a:off x="6629400" y="599725"/>
            <a:ext cx="2057398" cy="581694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6" name="Shape 166"/>
          <p:cNvSpPr txBox="1">
            <a:spLocks noGrp="1"/>
          </p:cNvSpPr>
          <p:nvPr>
            <p:ph type="title"/>
          </p:nvPr>
        </p:nvSpPr>
        <p:spPr>
          <a:xfrm rot="5400000">
            <a:off x="4789424" y="2515700"/>
            <a:ext cx="5183073" cy="1503122"/>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67" name="Shape 167"/>
          <p:cNvSpPr txBox="1">
            <a:spLocks noGrp="1"/>
          </p:cNvSpPr>
          <p:nvPr>
            <p:ph type="body" idx="1"/>
          </p:nvPr>
        </p:nvSpPr>
        <p:spPr>
          <a:xfrm rot="5400000">
            <a:off x="950760" y="306157"/>
            <a:ext cx="5183073" cy="5922209"/>
          </a:xfrm>
          <a:prstGeom prst="rect">
            <a:avLst/>
          </a:prstGeom>
          <a:noFill/>
          <a:ln>
            <a:noFill/>
          </a:ln>
        </p:spPr>
        <p:txBody>
          <a:bodyPr lIns="91425" tIns="91425" rIns="91425" bIns="91425" anchor="t"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168" name="Shape 168"/>
          <p:cNvSpPr txBox="1">
            <a:spLocks noGrp="1"/>
          </p:cNvSpPr>
          <p:nvPr>
            <p:ph type="dt" idx="10"/>
          </p:nvPr>
        </p:nvSpPr>
        <p:spPr>
          <a:xfrm>
            <a:off x="6745254" y="5956135"/>
            <a:ext cx="947672"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rgbClr val="9F276A"/>
              </a:buClr>
              <a:buFont typeface="Arial"/>
              <a:buNone/>
              <a:defRPr sz="900" b="0" i="0" u="none" strike="noStrike" cap="none">
                <a:solidFill>
                  <a:srgbClr val="9F276A"/>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Shape 169"/>
          <p:cNvSpPr txBox="1">
            <a:spLocks noGrp="1"/>
          </p:cNvSpPr>
          <p:nvPr>
            <p:ph type="ftr" idx="11"/>
          </p:nvPr>
        </p:nvSpPr>
        <p:spPr>
          <a:xfrm>
            <a:off x="581191" y="5951810"/>
            <a:ext cx="592220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F276A"/>
              </a:buClr>
              <a:buSzPct val="25000"/>
              <a:buFont typeface="Arial"/>
              <a:buNone/>
            </a:pPr>
            <a:fld id="{00000000-1234-1234-1234-123412341234}" type="slidenum">
              <a:rPr lang="en-GB" sz="900" b="0" i="0" u="none" strike="noStrike" cap="none">
                <a:solidFill>
                  <a:srgbClr val="9F276A"/>
                </a:solidFill>
                <a:latin typeface="Arial"/>
                <a:ea typeface="Arial"/>
                <a:cs typeface="Arial"/>
                <a:sym typeface="Arial"/>
              </a:rPr>
              <a:t>‹#›</a:t>
            </a:fld>
            <a:endParaRPr lang="en-GB" sz="900" b="0" i="0" u="none" strike="noStrike" cap="none">
              <a:solidFill>
                <a:srgbClr val="9F276A"/>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722312" y="2906714"/>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5" name="Shape 3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6"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6"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1" name="Shape 51"/>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1"/>
            <a:ext cx="5111751"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1"/>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9"/>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581191" y="687474"/>
            <a:ext cx="7989752" cy="108332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bin"/>
              <a:buNone/>
              <a:defRPr sz="2800" b="0" i="0" u="none" strike="noStrike" cap="none">
                <a:solidFill>
                  <a:schemeClr val="lt1"/>
                </a:solidFill>
                <a:latin typeface="Cabin"/>
                <a:ea typeface="Cabin"/>
                <a:cs typeface="Cabin"/>
                <a:sym typeface="Cabin"/>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6" name="Shape 86"/>
          <p:cNvSpPr txBox="1">
            <a:spLocks noGrp="1"/>
          </p:cNvSpPr>
          <p:nvPr>
            <p:ph type="body" idx="1"/>
          </p:nvPr>
        </p:nvSpPr>
        <p:spPr>
          <a:xfrm>
            <a:off x="581191" y="2228002"/>
            <a:ext cx="7989752" cy="3630794"/>
          </a:xfrm>
          <a:prstGeom prst="rect">
            <a:avLst/>
          </a:prstGeom>
          <a:noFill/>
          <a:ln>
            <a:noFill/>
          </a:ln>
        </p:spPr>
        <p:txBody>
          <a:bodyPr lIns="91425" tIns="91425" rIns="91425" bIns="91425" anchor="ctr" anchorCtr="0"/>
          <a:lstStyle>
            <a:lvl1pPr marL="306000" marR="0" lvl="0" indent="-200844" algn="l" rtl="0">
              <a:spcBef>
                <a:spcPts val="360"/>
              </a:spcBef>
              <a:spcAft>
                <a:spcPts val="600"/>
              </a:spcAft>
              <a:buClr>
                <a:schemeClr val="accent2"/>
              </a:buClr>
              <a:buSzPct val="91999"/>
              <a:buFont typeface="Noto Sans Symbols"/>
              <a:buChar char="◼"/>
              <a:defRPr sz="1800" b="0" i="0" u="none" strike="noStrike" cap="none">
                <a:solidFill>
                  <a:schemeClr val="dk2"/>
                </a:solidFill>
                <a:latin typeface="Cabin"/>
                <a:ea typeface="Cabin"/>
                <a:cs typeface="Cabin"/>
                <a:sym typeface="Cabin"/>
              </a:defRPr>
            </a:lvl1pPr>
            <a:lvl2pPr marL="630000" marR="0" lvl="1" indent="-219028" algn="l" rtl="0">
              <a:spcBef>
                <a:spcPts val="320"/>
              </a:spcBef>
              <a:spcAft>
                <a:spcPts val="600"/>
              </a:spcAft>
              <a:buClr>
                <a:schemeClr val="accent2"/>
              </a:buClr>
              <a:buSzPct val="92000"/>
              <a:buFont typeface="Noto Sans Symbols"/>
              <a:buChar char="◼"/>
              <a:defRPr sz="1600" b="0" i="0" u="none" strike="noStrike" cap="none">
                <a:solidFill>
                  <a:schemeClr val="dk2"/>
                </a:solidFill>
                <a:latin typeface="Cabin"/>
                <a:ea typeface="Cabin"/>
                <a:cs typeface="Cabin"/>
                <a:sym typeface="Cabin"/>
              </a:defRPr>
            </a:lvl2pPr>
            <a:lvl3pPr marL="900000" marR="0" lvl="2" indent="-195912" algn="l" rtl="0">
              <a:spcBef>
                <a:spcPts val="280"/>
              </a:spcBef>
              <a:spcAft>
                <a:spcPts val="600"/>
              </a:spcAft>
              <a:buClr>
                <a:schemeClr val="accent2"/>
              </a:buClr>
              <a:buSzPct val="92000"/>
              <a:buFont typeface="Noto Sans Symbols"/>
              <a:buChar char="◼"/>
              <a:defRPr sz="1400" b="0" i="0" u="none" strike="noStrike" cap="none">
                <a:solidFill>
                  <a:schemeClr val="dk2"/>
                </a:solidFill>
                <a:latin typeface="Cabin"/>
                <a:ea typeface="Cabin"/>
                <a:cs typeface="Cabin"/>
                <a:sym typeface="Cabin"/>
              </a:defRPr>
            </a:lvl3pPr>
            <a:lvl4pPr marL="1242000" marR="0" lvl="3" indent="-1685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4pPr>
            <a:lvl5pPr marL="1602000" marR="0" lvl="4" indent="-172996"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5pPr>
            <a:lvl6pPr marL="1899999" marR="0" lvl="5" indent="-1661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6pPr>
            <a:lvl7pPr marL="2200000" marR="0" lvl="6" indent="-1613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7pPr>
            <a:lvl8pPr marL="2500000" marR="0" lvl="7" indent="-1692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8pPr>
            <a:lvl9pPr marL="2800000" marR="0" lvl="8" indent="-164495" algn="l" rtl="0">
              <a:spcBef>
                <a:spcPts val="240"/>
              </a:spcBef>
              <a:spcAft>
                <a:spcPts val="600"/>
              </a:spcAft>
              <a:buClr>
                <a:schemeClr val="accent2"/>
              </a:buClr>
              <a:buSzPct val="92000"/>
              <a:buFont typeface="Noto Sans Symbols"/>
              <a:buChar char="◼"/>
              <a:defRPr sz="1200" b="0" i="0" u="none" strike="noStrike" cap="none">
                <a:solidFill>
                  <a:schemeClr val="dk2"/>
                </a:solidFill>
                <a:latin typeface="Cabin"/>
                <a:ea typeface="Cabin"/>
                <a:cs typeface="Cabin"/>
                <a:sym typeface="Cabin"/>
              </a:defRPr>
            </a:lvl9pPr>
          </a:lstStyle>
          <a:p>
            <a:endParaRPr/>
          </a:p>
        </p:txBody>
      </p:sp>
      <p:sp>
        <p:nvSpPr>
          <p:cNvPr id="87" name="Shape 87"/>
          <p:cNvSpPr txBox="1">
            <a:spLocks noGrp="1"/>
          </p:cNvSpPr>
          <p:nvPr>
            <p:ph type="dt" idx="10"/>
          </p:nvPr>
        </p:nvSpPr>
        <p:spPr>
          <a:xfrm>
            <a:off x="5559326" y="5956135"/>
            <a:ext cx="2133599"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Shape 88"/>
          <p:cNvSpPr txBox="1">
            <a:spLocks noGrp="1"/>
          </p:cNvSpPr>
          <p:nvPr>
            <p:ph type="ftr" idx="11"/>
          </p:nvPr>
        </p:nvSpPr>
        <p:spPr>
          <a:xfrm>
            <a:off x="581191" y="5951810"/>
            <a:ext cx="4870585"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accent2"/>
              </a:buClr>
              <a:buFont typeface="Arial"/>
              <a:buNone/>
              <a:defRPr sz="900" b="0" i="0" u="none" strike="noStrike" cap="none">
                <a:solidFill>
                  <a:schemeClr val="accent2"/>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7800475" y="5956135"/>
            <a:ext cx="77046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903163"/>
              </a:buClr>
              <a:buSzPct val="25000"/>
              <a:buFont typeface="Cabin"/>
              <a:buNone/>
            </a:pPr>
            <a:fld id="{00000000-1234-1234-1234-123412341234}" type="slidenum">
              <a:rPr lang="en-GB" sz="900" b="0" i="0" u="none" strike="noStrike" cap="none">
                <a:solidFill>
                  <a:srgbClr val="903163"/>
                </a:solidFill>
                <a:latin typeface="Cabin"/>
                <a:ea typeface="Cabin"/>
                <a:cs typeface="Cabin"/>
                <a:sym typeface="Cabin"/>
              </a:rPr>
              <a:t>‹#›</a:t>
            </a:fld>
            <a:endParaRPr lang="en-GB" sz="900" b="0" i="0" u="none" strike="noStrike" cap="none">
              <a:solidFill>
                <a:srgbClr val="903163"/>
              </a:solidFill>
              <a:latin typeface="Cabin"/>
              <a:ea typeface="Cabin"/>
              <a:cs typeface="Cabin"/>
              <a:sym typeface="Cabin"/>
            </a:endParaRPr>
          </a:p>
        </p:txBody>
      </p:sp>
      <p:sp>
        <p:nvSpPr>
          <p:cNvPr id="90" name="Shape 90"/>
          <p:cNvSpPr/>
          <p:nvPr/>
        </p:nvSpPr>
        <p:spPr>
          <a:xfrm>
            <a:off x="448091" y="441325"/>
            <a:ext cx="2719909" cy="107999"/>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5976001" y="441325"/>
            <a:ext cx="2710799" cy="107999"/>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3216600" y="441325"/>
            <a:ext cx="2710799" cy="1079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olc.worldbank.org/content/civil-registration-and-vital-statistics-systems-basic-level-self-paced-format"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gi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rvs-dgb.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bizagi.com/en/how-we-help/process-modelin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bizagi.com/en/how-we-help/process-modelin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0" y="2420888"/>
            <a:ext cx="9144000" cy="1872206"/>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7" name="Shape 177"/>
          <p:cNvSpPr txBox="1">
            <a:spLocks noGrp="1"/>
          </p:cNvSpPr>
          <p:nvPr>
            <p:ph type="ctrTitle"/>
          </p:nvPr>
        </p:nvSpPr>
        <p:spPr>
          <a:xfrm>
            <a:off x="179510" y="5127326"/>
            <a:ext cx="5904656" cy="118199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Calibri"/>
              <a:buNone/>
            </a:pPr>
            <a:r>
              <a:rPr lang="en-GB" sz="3240" b="1" i="0" u="none" strike="noStrike" cap="none" dirty="0">
                <a:solidFill>
                  <a:srgbClr val="0070C0"/>
                </a:solidFill>
                <a:latin typeface="Calibri"/>
                <a:ea typeface="Calibri"/>
                <a:cs typeface="Calibri"/>
                <a:sym typeface="Calibri"/>
              </a:rPr>
              <a:t>CRVS Digitisation Guidebook </a:t>
            </a:r>
            <a:br>
              <a:rPr lang="en-GB" sz="3240" b="1" i="0" u="none" strike="noStrike" cap="none" dirty="0">
                <a:solidFill>
                  <a:srgbClr val="0070C0"/>
                </a:solidFill>
                <a:latin typeface="Calibri"/>
                <a:ea typeface="Calibri"/>
                <a:cs typeface="Calibri"/>
                <a:sym typeface="Calibri"/>
              </a:rPr>
            </a:br>
            <a:r>
              <a:rPr lang="en-GB" sz="3240" b="1" i="0" u="none" strike="noStrike" cap="none" dirty="0">
                <a:solidFill>
                  <a:srgbClr val="0070C0"/>
                </a:solidFill>
                <a:latin typeface="Calibri"/>
                <a:ea typeface="Calibri"/>
                <a:cs typeface="Calibri"/>
                <a:sym typeface="Calibri"/>
              </a:rPr>
              <a:t>Training Module 1-4</a:t>
            </a:r>
            <a:br>
              <a:rPr lang="en-GB" sz="3240" b="1" i="0" u="none" strike="noStrike" cap="none" dirty="0">
                <a:solidFill>
                  <a:srgbClr val="0070C0"/>
                </a:solidFill>
                <a:latin typeface="Calibri"/>
                <a:ea typeface="Calibri"/>
                <a:cs typeface="Calibri"/>
                <a:sym typeface="Calibri"/>
              </a:rPr>
            </a:br>
            <a:br>
              <a:rPr lang="en-GB" sz="3240" b="1" i="0" u="none" strike="noStrike" cap="none" dirty="0">
                <a:solidFill>
                  <a:srgbClr val="0070C0"/>
                </a:solidFill>
                <a:latin typeface="Calibri"/>
                <a:ea typeface="Calibri"/>
                <a:cs typeface="Calibri"/>
                <a:sym typeface="Calibri"/>
              </a:rPr>
            </a:br>
            <a:br>
              <a:rPr lang="en-GB" sz="2160" b="1" i="0" u="none" strike="noStrike" cap="none" dirty="0">
                <a:solidFill>
                  <a:schemeClr val="dk1"/>
                </a:solidFill>
                <a:latin typeface="Calibri"/>
                <a:ea typeface="Calibri"/>
                <a:cs typeface="Calibri"/>
                <a:sym typeface="Calibri"/>
              </a:rPr>
            </a:br>
            <a:br>
              <a:rPr lang="en-GB" sz="2160" b="1" i="0" u="none" strike="noStrike" cap="none" dirty="0">
                <a:solidFill>
                  <a:schemeClr val="dk1"/>
                </a:solidFill>
                <a:latin typeface="Calibri"/>
                <a:ea typeface="Calibri"/>
                <a:cs typeface="Calibri"/>
                <a:sym typeface="Calibri"/>
              </a:rPr>
            </a:br>
            <a:endParaRPr lang="en-GB" sz="2160" b="1" i="0" u="none" strike="noStrike" cap="none" dirty="0">
              <a:solidFill>
                <a:schemeClr val="dk1"/>
              </a:solidFill>
              <a:latin typeface="Calibri"/>
              <a:ea typeface="Calibri"/>
              <a:cs typeface="Calibri"/>
              <a:sym typeface="Calibri"/>
            </a:endParaRPr>
          </a:p>
        </p:txBody>
      </p:sp>
      <p:pic>
        <p:nvPicPr>
          <p:cNvPr id="178" name="Shape 178" descr="Plan_CMYK-white_logo.eps"/>
          <p:cNvPicPr preferRelativeResize="0"/>
          <p:nvPr/>
        </p:nvPicPr>
        <p:blipFill rotWithShape="1">
          <a:blip r:embed="rId3">
            <a:alphaModFix/>
          </a:blip>
          <a:srcRect/>
          <a:stretch/>
        </p:blipFill>
        <p:spPr>
          <a:xfrm>
            <a:off x="7398525" y="5859151"/>
            <a:ext cx="576064" cy="666379"/>
          </a:xfrm>
          <a:prstGeom prst="rect">
            <a:avLst/>
          </a:prstGeom>
          <a:noFill/>
          <a:ln>
            <a:noFill/>
          </a:ln>
        </p:spPr>
      </p:pic>
      <p:pic>
        <p:nvPicPr>
          <p:cNvPr id="179" name="Shape 179" descr="CEC_ENGLISH.zip-CEC_AW_ENG_transparent.gif"/>
          <p:cNvPicPr preferRelativeResize="0"/>
          <p:nvPr/>
        </p:nvPicPr>
        <p:blipFill rotWithShape="1">
          <a:blip r:embed="rId4">
            <a:alphaModFix/>
          </a:blip>
          <a:srcRect/>
          <a:stretch/>
        </p:blipFill>
        <p:spPr>
          <a:xfrm>
            <a:off x="8118603" y="5851810"/>
            <a:ext cx="773873" cy="681061"/>
          </a:xfrm>
          <a:prstGeom prst="rect">
            <a:avLst/>
          </a:prstGeom>
          <a:noFill/>
          <a:ln>
            <a:noFill/>
          </a:ln>
        </p:spPr>
      </p:pic>
      <p:pic>
        <p:nvPicPr>
          <p:cNvPr id="180" name="Shape 180" descr="Picture1.png"/>
          <p:cNvPicPr preferRelativeResize="0"/>
          <p:nvPr/>
        </p:nvPicPr>
        <p:blipFill rotWithShape="1">
          <a:blip r:embed="rId5">
            <a:alphaModFix/>
          </a:blip>
          <a:srcRect/>
          <a:stretch/>
        </p:blipFill>
        <p:spPr>
          <a:xfrm>
            <a:off x="0" y="0"/>
            <a:ext cx="9144000" cy="3406351"/>
          </a:xfrm>
          <a:prstGeom prst="rect">
            <a:avLst/>
          </a:prstGeom>
          <a:noFill/>
          <a:ln>
            <a:noFill/>
          </a:ln>
        </p:spPr>
      </p:pic>
      <p:pic>
        <p:nvPicPr>
          <p:cNvPr id="181" name="Shape 181" descr="Plan_CMYK-white_logo.eps"/>
          <p:cNvPicPr preferRelativeResize="0"/>
          <p:nvPr/>
        </p:nvPicPr>
        <p:blipFill rotWithShape="1">
          <a:blip r:embed="rId3">
            <a:alphaModFix/>
          </a:blip>
          <a:srcRect/>
          <a:stretch/>
        </p:blipFill>
        <p:spPr>
          <a:xfrm>
            <a:off x="7398525" y="5859151"/>
            <a:ext cx="576064" cy="666379"/>
          </a:xfrm>
          <a:prstGeom prst="rect">
            <a:avLst/>
          </a:prstGeom>
          <a:noFill/>
          <a:ln>
            <a:noFill/>
          </a:ln>
        </p:spPr>
      </p:pic>
      <p:pic>
        <p:nvPicPr>
          <p:cNvPr id="182" name="Shape 182" descr="CEC_ENGLISH.zip-CEC_AW_ENG_transparent.gif"/>
          <p:cNvPicPr preferRelativeResize="0"/>
          <p:nvPr/>
        </p:nvPicPr>
        <p:blipFill rotWithShape="1">
          <a:blip r:embed="rId4">
            <a:alphaModFix/>
          </a:blip>
          <a:srcRect/>
          <a:stretch/>
        </p:blipFill>
        <p:spPr>
          <a:xfrm>
            <a:off x="8118603" y="5851810"/>
            <a:ext cx="773873" cy="681061"/>
          </a:xfrm>
          <a:prstGeom prst="rect">
            <a:avLst/>
          </a:prstGeom>
          <a:noFill/>
          <a:ln>
            <a:noFill/>
          </a:ln>
        </p:spPr>
      </p:pic>
      <p:pic>
        <p:nvPicPr>
          <p:cNvPr id="183" name="Shape 183"/>
          <p:cNvPicPr preferRelativeResize="0"/>
          <p:nvPr/>
        </p:nvPicPr>
        <p:blipFill rotWithShape="1">
          <a:blip r:embed="rId6">
            <a:alphaModFix/>
          </a:blip>
          <a:srcRect/>
          <a:stretch/>
        </p:blipFill>
        <p:spPr>
          <a:xfrm>
            <a:off x="6817595" y="5803064"/>
            <a:ext cx="1927546" cy="778553"/>
          </a:xfrm>
          <a:prstGeom prst="rect">
            <a:avLst/>
          </a:prstGeom>
          <a:noFill/>
          <a:ln>
            <a:noFill/>
          </a:ln>
        </p:spPr>
      </p:pic>
      <p:pic>
        <p:nvPicPr>
          <p:cNvPr id="184" name="Shape 184"/>
          <p:cNvPicPr preferRelativeResize="0"/>
          <p:nvPr/>
        </p:nvPicPr>
        <p:blipFill rotWithShape="1">
          <a:blip r:embed="rId7">
            <a:alphaModFix/>
          </a:blip>
          <a:srcRect/>
          <a:stretch/>
        </p:blipFill>
        <p:spPr>
          <a:xfrm>
            <a:off x="5788407" y="4489496"/>
            <a:ext cx="3340888" cy="883719"/>
          </a:xfrm>
          <a:prstGeom prst="rect">
            <a:avLst/>
          </a:prstGeom>
          <a:noFill/>
          <a:ln>
            <a:noFill/>
          </a:ln>
        </p:spPr>
      </p:pic>
      <p:pic>
        <p:nvPicPr>
          <p:cNvPr id="185" name="Shape 185"/>
          <p:cNvPicPr preferRelativeResize="0"/>
          <p:nvPr/>
        </p:nvPicPr>
        <p:blipFill rotWithShape="1">
          <a:blip r:embed="rId8">
            <a:alphaModFix/>
          </a:blip>
          <a:srcRect/>
          <a:stretch/>
        </p:blipFill>
        <p:spPr>
          <a:xfrm>
            <a:off x="179510" y="5975374"/>
            <a:ext cx="2941011" cy="433933"/>
          </a:xfrm>
          <a:prstGeom prst="rect">
            <a:avLst/>
          </a:prstGeom>
          <a:noFill/>
          <a:ln>
            <a:noFill/>
          </a:ln>
        </p:spPr>
      </p:pic>
      <p:pic>
        <p:nvPicPr>
          <p:cNvPr id="186" name="Shape 186" descr="Image result for UNECA logo"/>
          <p:cNvPicPr preferRelativeResize="0"/>
          <p:nvPr/>
        </p:nvPicPr>
        <p:blipFill rotWithShape="1">
          <a:blip r:embed="rId9">
            <a:alphaModFix/>
          </a:blip>
          <a:srcRect/>
          <a:stretch/>
        </p:blipFill>
        <p:spPr>
          <a:xfrm>
            <a:off x="3395030" y="5548579"/>
            <a:ext cx="1294530" cy="1287522"/>
          </a:xfrm>
          <a:prstGeom prst="rect">
            <a:avLst/>
          </a:prstGeom>
          <a:noFill/>
          <a:ln>
            <a:no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3707" y="5758794"/>
            <a:ext cx="1629874" cy="8670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4" name="Shape 234"/>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When do we identify the need for a CRVS digitisation project?</a:t>
            </a:r>
          </a:p>
        </p:txBody>
      </p:sp>
      <p:pic>
        <p:nvPicPr>
          <p:cNvPr id="235" name="Shape 235"/>
          <p:cNvPicPr preferRelativeResize="0"/>
          <p:nvPr/>
        </p:nvPicPr>
        <p:blipFill rotWithShape="1">
          <a:blip r:embed="rId3">
            <a:alphaModFix/>
          </a:blip>
          <a:srcRect/>
          <a:stretch/>
        </p:blipFill>
        <p:spPr>
          <a:xfrm>
            <a:off x="1259632" y="1417637"/>
            <a:ext cx="6926580" cy="5131839"/>
          </a:xfrm>
          <a:prstGeom prst="rect">
            <a:avLst/>
          </a:prstGeom>
          <a:noFill/>
          <a:ln>
            <a:noFill/>
          </a:ln>
        </p:spPr>
      </p:pic>
      <p:sp>
        <p:nvSpPr>
          <p:cNvPr id="236" name="Shape 236"/>
          <p:cNvSpPr/>
          <p:nvPr/>
        </p:nvSpPr>
        <p:spPr>
          <a:xfrm>
            <a:off x="2411758" y="5301207"/>
            <a:ext cx="2016224" cy="1412775"/>
          </a:xfrm>
          <a:prstGeom prst="ellipse">
            <a:avLst/>
          </a:prstGeom>
          <a:noFill/>
          <a:ln w="38100"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17" name="Shape 1217"/>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Tool: CRVS-System-Requirements-Template</a:t>
            </a:r>
          </a:p>
        </p:txBody>
      </p:sp>
      <p:pic>
        <p:nvPicPr>
          <p:cNvPr id="1218" name="Shape 1218"/>
          <p:cNvPicPr preferRelativeResize="0"/>
          <p:nvPr/>
        </p:nvPicPr>
        <p:blipFill rotWithShape="1">
          <a:blip r:embed="rId3">
            <a:alphaModFix/>
          </a:blip>
          <a:srcRect l="2749" t="32500" r="39368" b="27612"/>
          <a:stretch/>
        </p:blipFill>
        <p:spPr>
          <a:xfrm>
            <a:off x="827583" y="1700808"/>
            <a:ext cx="7488831" cy="2902821"/>
          </a:xfrm>
          <a:prstGeom prst="rect">
            <a:avLst/>
          </a:prstGeom>
          <a:noFill/>
          <a:ln>
            <a:noFill/>
          </a:ln>
        </p:spPr>
      </p:pic>
    </p:spTree>
    <p:extLst>
      <p:ext uri="{BB962C8B-B14F-4D97-AF65-F5344CB8AC3E}">
        <p14:creationId xmlns:p14="http://schemas.microsoft.com/office/powerpoint/2010/main" val="415396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Shape 1202"/>
          <p:cNvSpPr txBox="1">
            <a:spLocks noGrp="1"/>
          </p:cNvSpPr>
          <p:nvPr>
            <p:ph type="ctrTitle"/>
          </p:nvPr>
        </p:nvSpPr>
        <p:spPr>
          <a:xfrm>
            <a:off x="435895" y="941170"/>
            <a:ext cx="8233318" cy="1573429"/>
          </a:xfrm>
          <a:prstGeom prst="rect">
            <a:avLst/>
          </a:prstGeom>
          <a:noFill/>
          <a:ln>
            <a:noFill/>
          </a:ln>
        </p:spPr>
        <p:txBody>
          <a:bodyPr lIns="91425" tIns="45700" rIns="91425" bIns="45700" anchor="b" anchorCtr="0">
            <a:noAutofit/>
          </a:bodyPr>
          <a:lstStyle/>
          <a:p>
            <a:pPr marL="0" marR="0" lvl="0" indent="0" algn="ctr" rtl="0">
              <a:spcBef>
                <a:spcPts val="0"/>
              </a:spcBef>
              <a:buClr>
                <a:schemeClr val="accent1"/>
              </a:buClr>
              <a:buSzPct val="25000"/>
              <a:buFont typeface="Cabin"/>
              <a:buNone/>
            </a:pPr>
            <a:r>
              <a:rPr lang="en-GB" sz="2790" b="0" i="0" u="none" strike="noStrike" cap="none">
                <a:solidFill>
                  <a:schemeClr val="accent1"/>
                </a:solidFill>
                <a:latin typeface="Cabin"/>
                <a:ea typeface="Cabin"/>
                <a:cs typeface="Cabin"/>
                <a:sym typeface="Cabin"/>
              </a:rPr>
              <a:t>COMMUNITY-BASED VERBAL AUTOPSY IN GHANA:</a:t>
            </a:r>
            <a:br>
              <a:rPr lang="en-GB" sz="2970" b="0" i="0" u="none" strike="noStrike" cap="none">
                <a:solidFill>
                  <a:schemeClr val="accent1"/>
                </a:solidFill>
                <a:latin typeface="Cabin"/>
                <a:ea typeface="Cabin"/>
                <a:cs typeface="Cabin"/>
                <a:sym typeface="Cabin"/>
              </a:rPr>
            </a:br>
            <a:r>
              <a:rPr lang="en-GB" sz="2790" b="0" i="0" u="none" strike="noStrike" cap="none">
                <a:solidFill>
                  <a:schemeClr val="accent1"/>
                </a:solidFill>
                <a:latin typeface="Cabin"/>
                <a:ea typeface="Cabin"/>
                <a:cs typeface="Cabin"/>
                <a:sym typeface="Cabin"/>
              </a:rPr>
              <a:t> </a:t>
            </a:r>
            <a:br>
              <a:rPr lang="en-GB" sz="3240" b="0" i="0" u="none" strike="noStrike" cap="none">
                <a:solidFill>
                  <a:schemeClr val="accent1"/>
                </a:solidFill>
                <a:latin typeface="Cabin"/>
                <a:ea typeface="Cabin"/>
                <a:cs typeface="Cabin"/>
                <a:sym typeface="Cabin"/>
              </a:rPr>
            </a:br>
            <a:r>
              <a:rPr lang="en-GB" sz="2790" b="0" i="0" u="none" strike="noStrike" cap="none">
                <a:solidFill>
                  <a:schemeClr val="accent1"/>
                </a:solidFill>
                <a:latin typeface="Cabin"/>
                <a:ea typeface="Cabin"/>
                <a:cs typeface="Cabin"/>
                <a:sym typeface="Cabin"/>
              </a:rPr>
              <a:t>LESSONS FROM FIELD TEST</a:t>
            </a:r>
          </a:p>
        </p:txBody>
      </p:sp>
      <p:sp>
        <p:nvSpPr>
          <p:cNvPr id="1203" name="Shape 1203"/>
          <p:cNvSpPr txBox="1">
            <a:spLocks noGrp="1"/>
          </p:cNvSpPr>
          <p:nvPr>
            <p:ph type="subTitle" idx="1"/>
          </p:nvPr>
        </p:nvSpPr>
        <p:spPr>
          <a:xfrm>
            <a:off x="563600" y="4165982"/>
            <a:ext cx="7989752" cy="59032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2"/>
              </a:buClr>
              <a:buSzPct val="25000"/>
              <a:buFont typeface="Noto Sans Symbols"/>
              <a:buNone/>
            </a:pPr>
            <a:endParaRPr sz="1600" b="0" i="0" u="none" strike="noStrike" cap="none">
              <a:solidFill>
                <a:schemeClr val="accent2"/>
              </a:solidFill>
              <a:latin typeface="Cabin"/>
              <a:ea typeface="Cabin"/>
              <a:cs typeface="Cabin"/>
              <a:sym typeface="Cabi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581191" y="634720"/>
            <a:ext cx="7989752" cy="1083329"/>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Cabin"/>
              <a:buNone/>
            </a:pPr>
            <a:r>
              <a:rPr lang="en-GB" sz="2600" b="0" i="0" u="none" strike="noStrike" cap="none">
                <a:solidFill>
                  <a:schemeClr val="lt1"/>
                </a:solidFill>
                <a:latin typeface="Cabin"/>
                <a:ea typeface="Cabin"/>
                <a:cs typeface="Cabin"/>
                <a:sym typeface="Cabin"/>
              </a:rPr>
              <a:t>CONSIDERATIONS REQUIRED WHEN CONSIDERING DEATH REGISTRATION AND VERBAL AUTOPSY</a:t>
            </a:r>
          </a:p>
        </p:txBody>
      </p:sp>
      <p:sp>
        <p:nvSpPr>
          <p:cNvPr id="1209" name="Shape 1209"/>
          <p:cNvSpPr txBox="1">
            <a:spLocks noGrp="1"/>
          </p:cNvSpPr>
          <p:nvPr>
            <p:ph type="body" idx="1"/>
          </p:nvPr>
        </p:nvSpPr>
        <p:spPr>
          <a:xfrm>
            <a:off x="448527" y="2242038"/>
            <a:ext cx="8255076" cy="435219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Clr>
                <a:schemeClr val="accent2"/>
              </a:buClr>
              <a:buSzPct val="25000"/>
              <a:buFont typeface="Noto Sans Symbols"/>
              <a:buNone/>
            </a:pPr>
            <a:r>
              <a:rPr lang="en-GB" sz="2040" b="1" i="0" u="none" strike="noStrike" cap="none">
                <a:solidFill>
                  <a:schemeClr val="dk1"/>
                </a:solidFill>
                <a:latin typeface="Cabin"/>
                <a:ea typeface="Cabin"/>
                <a:cs typeface="Cabin"/>
                <a:sym typeface="Cabin"/>
              </a:rPr>
              <a:t>Ghana’s Death Registration Scenario</a:t>
            </a:r>
          </a:p>
          <a:p>
            <a:pPr marL="306000" marR="0" lvl="0" indent="-306000" algn="l" rtl="0">
              <a:lnSpc>
                <a:spcPct val="80000"/>
              </a:lnSpc>
              <a:spcBef>
                <a:spcPts val="1008"/>
              </a:spcBef>
              <a:spcAft>
                <a:spcPts val="0"/>
              </a:spcAft>
              <a:buClr>
                <a:schemeClr val="accent2"/>
              </a:buClr>
              <a:buSzPct val="93840"/>
              <a:buFont typeface="Noto Sans Symbols"/>
              <a:buChar char="◼"/>
            </a:pPr>
            <a:r>
              <a:rPr lang="en-GB" sz="2040" b="0" i="0" u="none" strike="noStrike" cap="none">
                <a:solidFill>
                  <a:schemeClr val="dk1"/>
                </a:solidFill>
                <a:latin typeface="Cabin"/>
                <a:ea typeface="Cabin"/>
                <a:cs typeface="Cabin"/>
                <a:sym typeface="Cabin"/>
              </a:rPr>
              <a:t>Distribution of deaths; </a:t>
            </a:r>
          </a:p>
          <a:p>
            <a:pPr marL="900000" marR="0" lvl="2" indent="-277700" algn="l" rtl="0">
              <a:lnSpc>
                <a:spcPct val="80000"/>
              </a:lnSpc>
              <a:spcBef>
                <a:spcPts val="940"/>
              </a:spcBef>
              <a:spcAft>
                <a:spcPts val="0"/>
              </a:spcAft>
              <a:buClr>
                <a:schemeClr val="accent2"/>
              </a:buClr>
              <a:buSzPct val="92000"/>
              <a:buFont typeface="Noto Sans Symbols"/>
              <a:buChar char="◼"/>
            </a:pPr>
            <a:r>
              <a:rPr lang="en-GB" sz="1700" b="0" i="0" u="none" strike="noStrike" cap="none">
                <a:solidFill>
                  <a:schemeClr val="dk1"/>
                </a:solidFill>
                <a:latin typeface="Cabin"/>
                <a:ea typeface="Cabin"/>
                <a:cs typeface="Cabin"/>
                <a:sym typeface="Cabin"/>
              </a:rPr>
              <a:t>Health facility based (≈ 30%) versus community based (≈ 70%)</a:t>
            </a:r>
          </a:p>
          <a:p>
            <a:pPr marL="306000" marR="0" lvl="0" indent="-306000" algn="l" rtl="0">
              <a:lnSpc>
                <a:spcPct val="80000"/>
              </a:lnSpc>
              <a:spcBef>
                <a:spcPts val="906"/>
              </a:spcBef>
              <a:spcAft>
                <a:spcPts val="0"/>
              </a:spcAft>
              <a:buClr>
                <a:schemeClr val="accent2"/>
              </a:buClr>
              <a:buSzPct val="9384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1008"/>
              </a:spcBef>
              <a:spcAft>
                <a:spcPts val="0"/>
              </a:spcAft>
              <a:buClr>
                <a:schemeClr val="accent2"/>
              </a:buClr>
              <a:buSzPct val="93840"/>
              <a:buFont typeface="Noto Sans Symbols"/>
              <a:buChar char="◼"/>
            </a:pPr>
            <a:r>
              <a:rPr lang="en-GB" sz="2040" b="0" i="0" u="none" strike="noStrike" cap="none">
                <a:solidFill>
                  <a:schemeClr val="dk1"/>
                </a:solidFill>
                <a:latin typeface="Cabin"/>
                <a:ea typeface="Cabin"/>
                <a:cs typeface="Cabin"/>
                <a:sym typeface="Cabin"/>
              </a:rPr>
              <a:t>Low level of death registration (very low at ≈ 20%)</a:t>
            </a:r>
          </a:p>
          <a:p>
            <a:pPr marL="306000" marR="0" lvl="0" indent="-306000" algn="l" rtl="0">
              <a:lnSpc>
                <a:spcPct val="80000"/>
              </a:lnSpc>
              <a:spcBef>
                <a:spcPts val="906"/>
              </a:spcBef>
              <a:spcAft>
                <a:spcPts val="0"/>
              </a:spcAft>
              <a:buClr>
                <a:schemeClr val="accent2"/>
              </a:buClr>
              <a:buSzPct val="9384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1008"/>
              </a:spcBef>
              <a:spcAft>
                <a:spcPts val="0"/>
              </a:spcAft>
              <a:buClr>
                <a:schemeClr val="accent2"/>
              </a:buClr>
              <a:buSzPct val="93840"/>
              <a:buFont typeface="Noto Sans Symbols"/>
              <a:buChar char="◼"/>
            </a:pPr>
            <a:r>
              <a:rPr lang="en-GB" sz="2040" b="0" i="0" u="none" strike="noStrike" cap="none">
                <a:solidFill>
                  <a:schemeClr val="dk1"/>
                </a:solidFill>
                <a:latin typeface="Cabin"/>
                <a:ea typeface="Cabin"/>
                <a:cs typeface="Cabin"/>
                <a:sym typeface="Cabin"/>
              </a:rPr>
              <a:t>The role of different agencies/institutions in the death registration process</a:t>
            </a:r>
          </a:p>
          <a:p>
            <a:pPr marL="630000" marR="0" lvl="1" indent="-312500" algn="l" rtl="0">
              <a:lnSpc>
                <a:spcPct val="80000"/>
              </a:lnSpc>
              <a:spcBef>
                <a:spcPts val="974"/>
              </a:spcBef>
              <a:spcAft>
                <a:spcPts val="0"/>
              </a:spcAft>
              <a:buClr>
                <a:schemeClr val="accent2"/>
              </a:buClr>
              <a:buSzPct val="90547"/>
              <a:buFont typeface="Noto Sans Symbols"/>
              <a:buChar char="◼"/>
            </a:pPr>
            <a:r>
              <a:rPr lang="en-GB" sz="1870" b="0" i="0" u="none" strike="noStrike" cap="none">
                <a:solidFill>
                  <a:schemeClr val="dk1"/>
                </a:solidFill>
                <a:latin typeface="Cabin"/>
                <a:ea typeface="Cabin"/>
                <a:cs typeface="Cabin"/>
                <a:sym typeface="Cabin"/>
              </a:rPr>
              <a:t>Family-led notification</a:t>
            </a:r>
          </a:p>
          <a:p>
            <a:pPr marL="630000" marR="0" lvl="1" indent="-312500" algn="l" rtl="0">
              <a:lnSpc>
                <a:spcPct val="80000"/>
              </a:lnSpc>
              <a:spcBef>
                <a:spcPts val="974"/>
              </a:spcBef>
              <a:spcAft>
                <a:spcPts val="0"/>
              </a:spcAft>
              <a:buClr>
                <a:schemeClr val="accent2"/>
              </a:buClr>
              <a:buSzPct val="90547"/>
              <a:buFont typeface="Noto Sans Symbols"/>
              <a:buChar char="◼"/>
            </a:pPr>
            <a:r>
              <a:rPr lang="en-GB" sz="1870" b="0" i="0" u="none" strike="noStrike" cap="none">
                <a:solidFill>
                  <a:schemeClr val="dk1"/>
                </a:solidFill>
                <a:latin typeface="Cabin"/>
                <a:ea typeface="Cabin"/>
                <a:cs typeface="Cabin"/>
                <a:sym typeface="Cabin"/>
              </a:rPr>
              <a:t>Involvement of local authority structures</a:t>
            </a:r>
          </a:p>
          <a:p>
            <a:pPr marL="630000" marR="0" lvl="1" indent="-312500" algn="l" rtl="0">
              <a:lnSpc>
                <a:spcPct val="80000"/>
              </a:lnSpc>
              <a:spcBef>
                <a:spcPts val="974"/>
              </a:spcBef>
              <a:spcAft>
                <a:spcPts val="0"/>
              </a:spcAft>
              <a:buClr>
                <a:schemeClr val="accent2"/>
              </a:buClr>
              <a:buSzPct val="90547"/>
              <a:buFont typeface="Noto Sans Symbols"/>
              <a:buChar char="◼"/>
            </a:pPr>
            <a:r>
              <a:rPr lang="en-GB" sz="1870" b="0" i="0" u="none" strike="noStrike" cap="none">
                <a:solidFill>
                  <a:schemeClr val="dk1"/>
                </a:solidFill>
                <a:latin typeface="Cabin"/>
                <a:ea typeface="Cabin"/>
                <a:cs typeface="Cabin"/>
                <a:sym typeface="Cabin"/>
              </a:rPr>
              <a:t>Health system – issuance of MCCOD</a:t>
            </a:r>
          </a:p>
          <a:p>
            <a:pPr marL="306000" marR="0" lvl="0" indent="-306000" algn="l" rtl="0">
              <a:lnSpc>
                <a:spcPct val="80000"/>
              </a:lnSpc>
              <a:spcBef>
                <a:spcPts val="906"/>
              </a:spcBef>
              <a:spcAft>
                <a:spcPts val="0"/>
              </a:spcAft>
              <a:buClr>
                <a:schemeClr val="accent2"/>
              </a:buClr>
              <a:buSzPct val="9384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1008"/>
              </a:spcBef>
              <a:spcAft>
                <a:spcPts val="0"/>
              </a:spcAft>
              <a:buClr>
                <a:schemeClr val="accent2"/>
              </a:buClr>
              <a:buSzPct val="93840"/>
              <a:buFont typeface="Noto Sans Symbols"/>
              <a:buChar char="◼"/>
            </a:pPr>
            <a:r>
              <a:rPr lang="en-GB" sz="2040" b="0" i="0" u="none" strike="noStrike" cap="none">
                <a:solidFill>
                  <a:schemeClr val="dk1"/>
                </a:solidFill>
                <a:latin typeface="Cabin"/>
                <a:ea typeface="Cabin"/>
                <a:cs typeface="Cabin"/>
                <a:sym typeface="Cabin"/>
              </a:rPr>
              <a:t>Absence of a clear notification step in the business process</a:t>
            </a:r>
          </a:p>
          <a:p>
            <a:pPr marL="306000" marR="0" lvl="0" indent="-306000" algn="l" rtl="0">
              <a:lnSpc>
                <a:spcPct val="80000"/>
              </a:lnSpc>
              <a:spcBef>
                <a:spcPts val="906"/>
              </a:spcBef>
              <a:spcAft>
                <a:spcPts val="0"/>
              </a:spcAft>
              <a:buClr>
                <a:schemeClr val="accent2"/>
              </a:buClr>
              <a:buSzPct val="93840"/>
              <a:buFont typeface="Noto Sans Symbols"/>
              <a:buNone/>
            </a:pPr>
            <a:endParaRPr sz="1530" b="0" i="0" u="none" strike="noStrike" cap="none">
              <a:solidFill>
                <a:schemeClr val="dk2"/>
              </a:solidFill>
              <a:latin typeface="Cabin"/>
              <a:ea typeface="Cabin"/>
              <a:cs typeface="Cabin"/>
              <a:sym typeface="Cabin"/>
            </a:endParaRPr>
          </a:p>
          <a:p>
            <a:pPr marL="306000" marR="0" lvl="0" indent="-306000" algn="l" rtl="0">
              <a:lnSpc>
                <a:spcPct val="80000"/>
              </a:lnSpc>
              <a:spcBef>
                <a:spcPts val="906"/>
              </a:spcBef>
              <a:spcAft>
                <a:spcPts val="0"/>
              </a:spcAft>
              <a:buClr>
                <a:schemeClr val="accent2"/>
              </a:buClr>
              <a:buSzPct val="93840"/>
              <a:buFont typeface="Noto Sans Symbols"/>
              <a:buNone/>
            </a:pPr>
            <a:endParaRPr sz="1530" b="0" i="0" u="none" strike="noStrike" cap="none">
              <a:solidFill>
                <a:schemeClr val="dk2"/>
              </a:solidFill>
              <a:latin typeface="Cabin"/>
              <a:ea typeface="Cabin"/>
              <a:cs typeface="Cabin"/>
              <a:sym typeface="Cabi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514020" y="643512"/>
            <a:ext cx="7989752" cy="1083329"/>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Cabin"/>
              <a:buNone/>
            </a:pPr>
            <a:r>
              <a:rPr lang="en-GB" sz="2800" b="0" i="0" u="none" strike="noStrike" cap="none">
                <a:solidFill>
                  <a:schemeClr val="lt1"/>
                </a:solidFill>
                <a:latin typeface="Cabin"/>
                <a:ea typeface="Cabin"/>
                <a:cs typeface="Cabin"/>
                <a:sym typeface="Cabin"/>
              </a:rPr>
              <a:t>POTENTIAL SOLUTIONS FOR DEATH REGISTRATION AND VA - 1</a:t>
            </a:r>
          </a:p>
        </p:txBody>
      </p:sp>
      <p:sp>
        <p:nvSpPr>
          <p:cNvPr id="1215" name="Shape 1215"/>
          <p:cNvSpPr txBox="1">
            <a:spLocks noGrp="1"/>
          </p:cNvSpPr>
          <p:nvPr>
            <p:ph type="body" idx="1"/>
          </p:nvPr>
        </p:nvSpPr>
        <p:spPr>
          <a:xfrm>
            <a:off x="385304" y="3094891"/>
            <a:ext cx="8247184" cy="4000500"/>
          </a:xfrm>
          <a:prstGeom prst="rect">
            <a:avLst/>
          </a:prstGeom>
          <a:noFill/>
          <a:ln>
            <a:noFill/>
          </a:ln>
        </p:spPr>
        <p:txBody>
          <a:bodyPr lIns="91425" tIns="45700" rIns="91425" bIns="45700" anchor="ctr" anchorCtr="0">
            <a:noAutofit/>
          </a:bodyPr>
          <a:lstStyle/>
          <a:p>
            <a:pPr marL="306000" marR="0" lvl="0" indent="-306000" algn="l" rtl="0">
              <a:spcBef>
                <a:spcPts val="0"/>
              </a:spcBef>
              <a:spcAft>
                <a:spcPts val="0"/>
              </a:spcAft>
              <a:buClr>
                <a:schemeClr val="accent2"/>
              </a:buClr>
              <a:buSzPct val="91999"/>
              <a:buFont typeface="Noto Sans Symbols"/>
              <a:buChar char="◼"/>
            </a:pPr>
            <a:r>
              <a:rPr lang="en-GB" sz="2000" b="0" i="0" u="none" strike="noStrike" cap="none">
                <a:solidFill>
                  <a:schemeClr val="dk1"/>
                </a:solidFill>
                <a:latin typeface="Cabin"/>
                <a:ea typeface="Cabin"/>
                <a:cs typeface="Cabin"/>
                <a:sym typeface="Cabin"/>
              </a:rPr>
              <a:t>Developed Clear notification system – could be;</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Paper based (e.g. VA field test in Ghana) </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E-notification </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Direct notification (e.g. from the health system to the CR system)</a:t>
            </a:r>
          </a:p>
          <a:p>
            <a:pPr marL="306000" marR="0" lvl="0" indent="-306000" algn="l" rtl="0">
              <a:spcBef>
                <a:spcPts val="900"/>
              </a:spcBef>
              <a:spcAft>
                <a:spcPts val="0"/>
              </a:spcAft>
              <a:buClr>
                <a:schemeClr val="accent2"/>
              </a:buClr>
              <a:buSzPct val="92000"/>
              <a:buFont typeface="Noto Sans Symbols"/>
              <a:buNone/>
            </a:pPr>
            <a:endParaRPr sz="1500" b="0" i="0" u="none" strike="noStrike" cap="none">
              <a:solidFill>
                <a:schemeClr val="dk1"/>
              </a:solidFill>
              <a:latin typeface="Cabin"/>
              <a:ea typeface="Cabin"/>
              <a:cs typeface="Cabin"/>
              <a:sym typeface="Cabin"/>
            </a:endParaRPr>
          </a:p>
          <a:p>
            <a:pPr marL="306000" marR="0" lvl="0" indent="-306000" algn="l" rtl="0">
              <a:spcBef>
                <a:spcPts val="1000"/>
              </a:spcBef>
              <a:spcAft>
                <a:spcPts val="0"/>
              </a:spcAft>
              <a:buClr>
                <a:schemeClr val="accent2"/>
              </a:buClr>
              <a:buSzPct val="91999"/>
              <a:buFont typeface="Noto Sans Symbols"/>
              <a:buChar char="◼"/>
            </a:pPr>
            <a:r>
              <a:rPr lang="en-GB" sz="2000" b="0" i="0" u="none" strike="noStrike" cap="none">
                <a:solidFill>
                  <a:schemeClr val="dk1"/>
                </a:solidFill>
                <a:latin typeface="Cabin"/>
                <a:ea typeface="Cabin"/>
                <a:cs typeface="Cabin"/>
                <a:sym typeface="Cabin"/>
              </a:rPr>
              <a:t>Data/Information sharing or exchange between various agencies. Some things to consider;</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Who sends what information to who?</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How is this information exchanged?</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How is the information collected?</a:t>
            </a:r>
          </a:p>
          <a:p>
            <a:pPr marL="630000" marR="0" lvl="1" indent="-312500" algn="l" rtl="0">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How is the information received?</a:t>
            </a:r>
          </a:p>
          <a:p>
            <a:pPr marL="306000" marR="0" lvl="0" indent="-306000" algn="l" rtl="0">
              <a:spcBef>
                <a:spcPts val="960"/>
              </a:spcBef>
              <a:spcAft>
                <a:spcPts val="0"/>
              </a:spcAft>
              <a:buClr>
                <a:schemeClr val="accent2"/>
              </a:buClr>
              <a:buSzPct val="91999"/>
              <a:buFont typeface="Noto Sans Symbols"/>
              <a:buNone/>
            </a:pPr>
            <a:endParaRPr sz="1800" b="0" i="0" u="none" strike="noStrike" cap="none">
              <a:solidFill>
                <a:schemeClr val="dk1"/>
              </a:solidFill>
              <a:latin typeface="Cabin"/>
              <a:ea typeface="Cabin"/>
              <a:cs typeface="Cabin"/>
              <a:sym typeface="Cabin"/>
            </a:endParaRPr>
          </a:p>
          <a:p>
            <a:pPr marL="306000" marR="0" lvl="0" indent="-306000" algn="l" rtl="0">
              <a:spcBef>
                <a:spcPts val="960"/>
              </a:spcBef>
              <a:spcAft>
                <a:spcPts val="0"/>
              </a:spcAft>
              <a:buClr>
                <a:schemeClr val="accent2"/>
              </a:buClr>
              <a:buSzPct val="91999"/>
              <a:buFont typeface="Noto Sans Symbols"/>
              <a:buNone/>
            </a:pPr>
            <a:endParaRPr sz="1800" b="0" i="0" u="none" strike="noStrike" cap="none">
              <a:solidFill>
                <a:schemeClr val="dk1"/>
              </a:solidFill>
              <a:latin typeface="Cabin"/>
              <a:ea typeface="Cabin"/>
              <a:cs typeface="Cabin"/>
              <a:sym typeface="Cabin"/>
            </a:endParaRPr>
          </a:p>
          <a:p>
            <a:pPr marL="306000" marR="0" lvl="0" indent="-306000" algn="l" rtl="0">
              <a:spcBef>
                <a:spcPts val="960"/>
              </a:spcBef>
              <a:spcAft>
                <a:spcPts val="0"/>
              </a:spcAft>
              <a:buClr>
                <a:schemeClr val="accent2"/>
              </a:buClr>
              <a:buSzPct val="91999"/>
              <a:buFont typeface="Noto Sans Symbols"/>
              <a:buNone/>
            </a:pPr>
            <a:endParaRPr sz="1800" b="0" i="0" u="none" strike="noStrike" cap="none">
              <a:solidFill>
                <a:schemeClr val="dk1"/>
              </a:solidFill>
              <a:latin typeface="Cabin"/>
              <a:ea typeface="Cabin"/>
              <a:cs typeface="Cabin"/>
              <a:sym typeface="Cabin"/>
            </a:endParaRPr>
          </a:p>
          <a:p>
            <a:pPr marL="306000" marR="0" lvl="0" indent="-306000" algn="l" rtl="0">
              <a:spcBef>
                <a:spcPts val="960"/>
              </a:spcBef>
              <a:spcAft>
                <a:spcPts val="0"/>
              </a:spcAft>
              <a:buClr>
                <a:schemeClr val="accent2"/>
              </a:buClr>
              <a:buSzPct val="91999"/>
              <a:buFont typeface="Noto Sans Symbols"/>
              <a:buNone/>
            </a:pPr>
            <a:endParaRPr sz="1800" b="0" i="0" u="none" strike="noStrike" cap="none">
              <a:solidFill>
                <a:schemeClr val="dk1"/>
              </a:solidFill>
              <a:latin typeface="Cabin"/>
              <a:ea typeface="Cabin"/>
              <a:cs typeface="Cabin"/>
              <a:sym typeface="Cabi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Shape 1220"/>
          <p:cNvSpPr txBox="1">
            <a:spLocks noGrp="1"/>
          </p:cNvSpPr>
          <p:nvPr>
            <p:ph type="title"/>
          </p:nvPr>
        </p:nvSpPr>
        <p:spPr>
          <a:xfrm>
            <a:off x="581191" y="773722"/>
            <a:ext cx="7989752" cy="838818"/>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Cabin"/>
              <a:buNone/>
            </a:pPr>
            <a:r>
              <a:rPr lang="en-GB" sz="3200" b="0" i="0" u="none" strike="noStrike" cap="none">
                <a:solidFill>
                  <a:schemeClr val="lt1"/>
                </a:solidFill>
                <a:latin typeface="Cabin"/>
                <a:ea typeface="Cabin"/>
                <a:cs typeface="Cabin"/>
                <a:sym typeface="Cabin"/>
              </a:rPr>
              <a:t>GHANA’S EXAMPLE WITH VA - 1</a:t>
            </a:r>
          </a:p>
        </p:txBody>
      </p:sp>
      <p:sp>
        <p:nvSpPr>
          <p:cNvPr id="1221" name="Shape 1221"/>
          <p:cNvSpPr txBox="1">
            <a:spLocks noGrp="1"/>
          </p:cNvSpPr>
          <p:nvPr>
            <p:ph type="body" idx="1"/>
          </p:nvPr>
        </p:nvSpPr>
        <p:spPr>
          <a:xfrm>
            <a:off x="466114" y="1990608"/>
            <a:ext cx="8219907" cy="477946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2"/>
              </a:buClr>
              <a:buSzPct val="25000"/>
              <a:buFont typeface="Noto Sans Symbols"/>
              <a:buNone/>
            </a:pPr>
            <a:r>
              <a:rPr lang="en-GB" sz="1800" b="1" i="0" u="none" strike="noStrike" cap="none">
                <a:solidFill>
                  <a:schemeClr val="dk1"/>
                </a:solidFill>
                <a:latin typeface="Cabin"/>
                <a:ea typeface="Cabin"/>
                <a:cs typeface="Cabin"/>
                <a:sym typeface="Cabin"/>
              </a:rPr>
              <a:t>Death Notification System for Community-based Deaths</a:t>
            </a:r>
          </a:p>
          <a:p>
            <a:pPr marL="306000" marR="0" lvl="0" indent="-306000" algn="l" rtl="0">
              <a:lnSpc>
                <a:spcPct val="90000"/>
              </a:lnSpc>
              <a:spcBef>
                <a:spcPts val="1000"/>
              </a:spcBef>
              <a:spcAft>
                <a:spcPts val="0"/>
              </a:spcAft>
              <a:buClr>
                <a:schemeClr val="accent2"/>
              </a:buClr>
              <a:buSzPct val="91999"/>
              <a:buFont typeface="Noto Sans Symbols"/>
              <a:buChar char="◼"/>
            </a:pPr>
            <a:r>
              <a:rPr lang="en-GB" sz="2000" b="0" i="0" u="none" strike="noStrike" cap="none">
                <a:solidFill>
                  <a:schemeClr val="dk1"/>
                </a:solidFill>
                <a:latin typeface="Cabin"/>
                <a:ea typeface="Cabin"/>
                <a:cs typeface="Cabin"/>
                <a:sym typeface="Cabin"/>
              </a:rPr>
              <a:t>A paper notification form is filled at the local authority in triplicate; </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One form goes to the family for follow-up and registration at the CR authority</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Second form goes to the community health worker to trigger VA</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Third copy is retained at the local authority</a:t>
            </a:r>
          </a:p>
          <a:p>
            <a:pPr marL="630000" marR="0" lvl="1" indent="-312500" algn="l" rtl="0">
              <a:lnSpc>
                <a:spcPct val="90000"/>
              </a:lnSpc>
              <a:spcBef>
                <a:spcPts val="920"/>
              </a:spcBef>
              <a:spcAft>
                <a:spcPts val="0"/>
              </a:spcAft>
              <a:buClr>
                <a:schemeClr val="accent2"/>
              </a:buClr>
              <a:buSzPct val="92000"/>
              <a:buFont typeface="Noto Sans Symbols"/>
              <a:buNone/>
            </a:pPr>
            <a:endParaRPr sz="1600" b="0" i="0" u="none" strike="noStrike" cap="none">
              <a:solidFill>
                <a:schemeClr val="dk1"/>
              </a:solidFill>
              <a:latin typeface="Cabin"/>
              <a:ea typeface="Cabin"/>
              <a:cs typeface="Cabin"/>
              <a:sym typeface="Cabin"/>
            </a:endParaRPr>
          </a:p>
          <a:p>
            <a:pPr marL="306000" marR="0" lvl="0" indent="-306000" algn="l" rtl="0">
              <a:lnSpc>
                <a:spcPct val="90000"/>
              </a:lnSpc>
              <a:spcBef>
                <a:spcPts val="1000"/>
              </a:spcBef>
              <a:spcAft>
                <a:spcPts val="0"/>
              </a:spcAft>
              <a:buClr>
                <a:schemeClr val="accent2"/>
              </a:buClr>
              <a:buSzPct val="91999"/>
              <a:buFont typeface="Noto Sans Symbols"/>
              <a:buChar char="◼"/>
            </a:pPr>
            <a:r>
              <a:rPr lang="en-GB" sz="2000" b="0" i="0" u="none" strike="noStrike" cap="none">
                <a:solidFill>
                  <a:schemeClr val="dk1"/>
                </a:solidFill>
                <a:latin typeface="Cabin"/>
                <a:ea typeface="Cabin"/>
                <a:cs typeface="Cabin"/>
                <a:sym typeface="Cabin"/>
              </a:rPr>
              <a:t>Considerations for potential solutions</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Can notification be done through an electronic system?</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Who fills the electronic notification? Is this person literate? </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Is this person abreast with technology?</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How will the information be transmitted?</a:t>
            </a:r>
          </a:p>
          <a:p>
            <a:pPr marL="630000" marR="0" lvl="1" indent="-312500" algn="l" rtl="0">
              <a:lnSpc>
                <a:spcPct val="90000"/>
              </a:lnSpc>
              <a:spcBef>
                <a:spcPts val="960"/>
              </a:spcBef>
              <a:spcAft>
                <a:spcPts val="0"/>
              </a:spcAft>
              <a:buClr>
                <a:schemeClr val="accent2"/>
              </a:buClr>
              <a:buSzPct val="91999"/>
              <a:buFont typeface="Noto Sans Symbols"/>
              <a:buChar char="◼"/>
            </a:pPr>
            <a:r>
              <a:rPr lang="en-GB" sz="1800" b="0" i="0" u="none" strike="noStrike" cap="none">
                <a:solidFill>
                  <a:schemeClr val="dk1"/>
                </a:solidFill>
                <a:latin typeface="Cabin"/>
                <a:ea typeface="Cabin"/>
                <a:cs typeface="Cabin"/>
                <a:sym typeface="Cabin"/>
              </a:rPr>
              <a:t>Can the information be linked to other vital information?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Shape 1226"/>
          <p:cNvSpPr txBox="1">
            <a:spLocks noGrp="1"/>
          </p:cNvSpPr>
          <p:nvPr>
            <p:ph type="title"/>
          </p:nvPr>
        </p:nvSpPr>
        <p:spPr>
          <a:xfrm>
            <a:off x="563935" y="844062"/>
            <a:ext cx="7989752" cy="742102"/>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Cabin"/>
              <a:buNone/>
            </a:pPr>
            <a:r>
              <a:rPr lang="en-GB" sz="2800" b="0" i="0" u="none" strike="noStrike" cap="none">
                <a:solidFill>
                  <a:schemeClr val="lt1"/>
                </a:solidFill>
                <a:latin typeface="Cabin"/>
                <a:ea typeface="Cabin"/>
                <a:cs typeface="Cabin"/>
                <a:sym typeface="Cabin"/>
              </a:rPr>
              <a:t>GHANA’S EXAMPLE WITH VA - 2</a:t>
            </a:r>
          </a:p>
        </p:txBody>
      </p:sp>
      <p:sp>
        <p:nvSpPr>
          <p:cNvPr id="1227" name="Shape 1227"/>
          <p:cNvSpPr txBox="1">
            <a:spLocks noGrp="1"/>
          </p:cNvSpPr>
          <p:nvPr>
            <p:ph type="body" idx="1"/>
          </p:nvPr>
        </p:nvSpPr>
        <p:spPr>
          <a:xfrm>
            <a:off x="439614" y="2096117"/>
            <a:ext cx="8238392" cy="4761881"/>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Clr>
                <a:schemeClr val="accent2"/>
              </a:buClr>
              <a:buSzPct val="25000"/>
              <a:buFont typeface="Noto Sans Symbols"/>
              <a:buNone/>
            </a:pPr>
            <a:r>
              <a:rPr lang="en-GB" sz="1757" b="1" i="0" u="none" strike="noStrike" cap="none">
                <a:solidFill>
                  <a:schemeClr val="dk1"/>
                </a:solidFill>
                <a:latin typeface="Cabin"/>
                <a:ea typeface="Cabin"/>
                <a:cs typeface="Cabin"/>
                <a:sym typeface="Cabin"/>
              </a:rPr>
              <a:t>Data collection</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Interviewers are trained community health workers</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Data is collected using tablets</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Data is sent directly to a central server</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System managed by professional health information officers</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Analysis of data to determine probable cause of death using computer algorithms</a:t>
            </a:r>
          </a:p>
          <a:p>
            <a:pPr marL="306000" marR="0" lvl="0" indent="-306000" algn="l" rtl="0">
              <a:lnSpc>
                <a:spcPct val="80000"/>
              </a:lnSpc>
              <a:spcBef>
                <a:spcPts val="933"/>
              </a:spcBef>
              <a:spcAft>
                <a:spcPts val="0"/>
              </a:spcAft>
              <a:buClr>
                <a:schemeClr val="accent2"/>
              </a:buClr>
              <a:buSzPct val="90105"/>
              <a:buFont typeface="Noto Sans Symbols"/>
              <a:buNone/>
            </a:pPr>
            <a:endParaRPr sz="1665" b="0" i="0" u="none" strike="noStrike" cap="none">
              <a:solidFill>
                <a:schemeClr val="dk1"/>
              </a:solidFill>
              <a:latin typeface="Cabin"/>
              <a:ea typeface="Cabin"/>
              <a:cs typeface="Cabin"/>
              <a:sym typeface="Cabin"/>
            </a:endParaRPr>
          </a:p>
          <a:p>
            <a:pPr marL="0" marR="0" lvl="0" indent="0" algn="l" rtl="0">
              <a:lnSpc>
                <a:spcPct val="80000"/>
              </a:lnSpc>
              <a:spcBef>
                <a:spcPts val="951"/>
              </a:spcBef>
              <a:spcAft>
                <a:spcPts val="0"/>
              </a:spcAft>
              <a:buClr>
                <a:schemeClr val="accent2"/>
              </a:buClr>
              <a:buSzPct val="25000"/>
              <a:buFont typeface="Noto Sans Symbols"/>
              <a:buNone/>
            </a:pPr>
            <a:r>
              <a:rPr lang="en-GB" sz="1757" b="1" i="0" u="none" strike="noStrike" cap="none">
                <a:solidFill>
                  <a:schemeClr val="dk1"/>
                </a:solidFill>
                <a:latin typeface="Cabin"/>
                <a:ea typeface="Cabin"/>
                <a:cs typeface="Cabin"/>
                <a:sym typeface="Cabin"/>
              </a:rPr>
              <a:t>Considerations for potential solutions</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How will data be collected?</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What cadre of interviewers will used be used to collect data?</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How will data be transmitted? </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Will COD be system generated or physician coded?</a:t>
            </a:r>
          </a:p>
          <a:p>
            <a:pPr marL="306000" marR="0" lvl="0" indent="-306000" algn="l" rtl="0">
              <a:lnSpc>
                <a:spcPct val="80000"/>
              </a:lnSpc>
              <a:spcBef>
                <a:spcPts val="951"/>
              </a:spcBef>
              <a:spcAft>
                <a:spcPts val="0"/>
              </a:spcAft>
              <a:buClr>
                <a:schemeClr val="accent2"/>
              </a:buClr>
              <a:buSzPct val="89802"/>
              <a:buFont typeface="Noto Sans Symbols"/>
              <a:buChar char="◼"/>
            </a:pPr>
            <a:r>
              <a:rPr lang="en-GB" sz="1757" b="0" i="0" u="none" strike="noStrike" cap="none">
                <a:solidFill>
                  <a:schemeClr val="dk1"/>
                </a:solidFill>
                <a:latin typeface="Cabin"/>
                <a:ea typeface="Cabin"/>
                <a:cs typeface="Cabin"/>
                <a:sym typeface="Cabin"/>
              </a:rPr>
              <a:t>How can COD be linked with death registration and individual death records?</a:t>
            </a:r>
          </a:p>
          <a:p>
            <a:pPr marL="306000" marR="0" lvl="0" indent="-306000" algn="l" rtl="0">
              <a:lnSpc>
                <a:spcPct val="80000"/>
              </a:lnSpc>
              <a:spcBef>
                <a:spcPts val="933"/>
              </a:spcBef>
              <a:spcAft>
                <a:spcPts val="0"/>
              </a:spcAft>
              <a:buClr>
                <a:schemeClr val="accent2"/>
              </a:buClr>
              <a:buSzPct val="90105"/>
              <a:buFont typeface="Noto Sans Symbols"/>
              <a:buNone/>
            </a:pPr>
            <a:endParaRPr sz="1665" b="0" i="0" u="none" strike="noStrike" cap="none">
              <a:solidFill>
                <a:schemeClr val="dk2"/>
              </a:solidFill>
              <a:latin typeface="Cabin"/>
              <a:ea typeface="Cabin"/>
              <a:cs typeface="Cabin"/>
              <a:sym typeface="Cabin"/>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Module 4</a:t>
            </a:r>
            <a:br>
              <a:rPr lang="en-GB" sz="3200" b="1" i="0" u="none" strike="noStrike" cap="none">
                <a:solidFill>
                  <a:srgbClr val="0070C0"/>
                </a:solidFill>
                <a:latin typeface="Arial"/>
                <a:ea typeface="Arial"/>
                <a:cs typeface="Arial"/>
                <a:sym typeface="Arial"/>
              </a:rPr>
            </a:br>
            <a:r>
              <a:rPr lang="en-GB" sz="3200" b="1" i="0" u="none" strike="noStrike" cap="none">
                <a:solidFill>
                  <a:srgbClr val="0070C0"/>
                </a:solidFill>
                <a:latin typeface="Arial"/>
                <a:ea typeface="Arial"/>
                <a:cs typeface="Arial"/>
                <a:sym typeface="Arial"/>
              </a:rPr>
              <a:t>Implementation Planning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grpSp>
        <p:nvGrpSpPr>
          <p:cNvPr id="1251" name="Shape 1251"/>
          <p:cNvGrpSpPr/>
          <p:nvPr/>
        </p:nvGrpSpPr>
        <p:grpSpPr>
          <a:xfrm>
            <a:off x="3131824" y="1200755"/>
            <a:ext cx="2592299" cy="5464612"/>
            <a:chOff x="2088216" y="4004"/>
            <a:chExt cx="2592299" cy="5464612"/>
          </a:xfrm>
        </p:grpSpPr>
        <p:sp>
          <p:nvSpPr>
            <p:cNvPr id="1252" name="Shape 1252"/>
            <p:cNvSpPr/>
            <p:nvPr/>
          </p:nvSpPr>
          <p:spPr>
            <a:xfrm>
              <a:off x="2088216" y="400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53" name="Shape 1253"/>
            <p:cNvSpPr txBox="1"/>
            <p:nvPr/>
          </p:nvSpPr>
          <p:spPr>
            <a:xfrm>
              <a:off x="2102133" y="1792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Initiate CRVS Digitisation project</a:t>
              </a:r>
            </a:p>
          </p:txBody>
        </p:sp>
        <p:sp>
          <p:nvSpPr>
            <p:cNvPr id="1254" name="Shape 1254"/>
            <p:cNvSpPr/>
            <p:nvPr/>
          </p:nvSpPr>
          <p:spPr>
            <a:xfrm rot="5400000">
              <a:off x="3295237" y="49103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55" name="Shape 1255"/>
            <p:cNvSpPr txBox="1"/>
            <p:nvPr/>
          </p:nvSpPr>
          <p:spPr>
            <a:xfrm>
              <a:off x="3320221" y="50888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56" name="Shape 1256"/>
            <p:cNvSpPr/>
            <p:nvPr/>
          </p:nvSpPr>
          <p:spPr>
            <a:xfrm>
              <a:off x="2088216" y="71677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57" name="Shape 1257"/>
            <p:cNvSpPr txBox="1"/>
            <p:nvPr/>
          </p:nvSpPr>
          <p:spPr>
            <a:xfrm>
              <a:off x="2102133" y="730697"/>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Business Architecture</a:t>
              </a:r>
            </a:p>
          </p:txBody>
        </p:sp>
        <p:sp>
          <p:nvSpPr>
            <p:cNvPr id="1258" name="Shape 1258"/>
            <p:cNvSpPr/>
            <p:nvPr/>
          </p:nvSpPr>
          <p:spPr>
            <a:xfrm rot="5400000">
              <a:off x="3295237" y="1203808"/>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59" name="Shape 1259"/>
            <p:cNvSpPr txBox="1"/>
            <p:nvPr/>
          </p:nvSpPr>
          <p:spPr>
            <a:xfrm>
              <a:off x="3320221" y="1221658"/>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60" name="Shape 1260"/>
            <p:cNvSpPr/>
            <p:nvPr/>
          </p:nvSpPr>
          <p:spPr>
            <a:xfrm>
              <a:off x="2088216" y="1429553"/>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1" name="Shape 1261"/>
            <p:cNvSpPr txBox="1"/>
            <p:nvPr/>
          </p:nvSpPr>
          <p:spPr>
            <a:xfrm>
              <a:off x="2102133" y="1443470"/>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Conduct As-Is Assessment of the CRVS Landscape</a:t>
              </a:r>
            </a:p>
          </p:txBody>
        </p:sp>
        <p:sp>
          <p:nvSpPr>
            <p:cNvPr id="1262" name="Shape 1262"/>
            <p:cNvSpPr/>
            <p:nvPr/>
          </p:nvSpPr>
          <p:spPr>
            <a:xfrm rot="5400000">
              <a:off x="3295237" y="191658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3" name="Shape 1263"/>
            <p:cNvSpPr txBox="1"/>
            <p:nvPr/>
          </p:nvSpPr>
          <p:spPr>
            <a:xfrm>
              <a:off x="3320221" y="193443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64" name="Shape 1264"/>
            <p:cNvSpPr/>
            <p:nvPr/>
          </p:nvSpPr>
          <p:spPr>
            <a:xfrm>
              <a:off x="2088216" y="2142325"/>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5" name="Shape 1265"/>
            <p:cNvSpPr txBox="1"/>
            <p:nvPr/>
          </p:nvSpPr>
          <p:spPr>
            <a:xfrm>
              <a:off x="2102133" y="215624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Identify CRVS Digitisation Opportunities and Limitations</a:t>
              </a:r>
            </a:p>
          </p:txBody>
        </p:sp>
        <p:sp>
          <p:nvSpPr>
            <p:cNvPr id="1266" name="Shape 1266"/>
            <p:cNvSpPr/>
            <p:nvPr/>
          </p:nvSpPr>
          <p:spPr>
            <a:xfrm rot="5400000">
              <a:off x="3295237" y="262935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7" name="Shape 1267"/>
            <p:cNvSpPr txBox="1"/>
            <p:nvPr/>
          </p:nvSpPr>
          <p:spPr>
            <a:xfrm>
              <a:off x="3320221" y="264720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68" name="Shape 1268"/>
            <p:cNvSpPr/>
            <p:nvPr/>
          </p:nvSpPr>
          <p:spPr>
            <a:xfrm>
              <a:off x="2088216" y="285509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69" name="Shape 1269"/>
            <p:cNvSpPr txBox="1"/>
            <p:nvPr/>
          </p:nvSpPr>
          <p:spPr>
            <a:xfrm>
              <a:off x="2102133" y="2869016"/>
              <a:ext cx="2564399" cy="447298"/>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the Target CRVS Processes</a:t>
              </a:r>
            </a:p>
          </p:txBody>
        </p:sp>
        <p:sp>
          <p:nvSpPr>
            <p:cNvPr id="1270" name="Shape 1270"/>
            <p:cNvSpPr/>
            <p:nvPr/>
          </p:nvSpPr>
          <p:spPr>
            <a:xfrm rot="5400000">
              <a:off x="3295237" y="3342130"/>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1" name="Shape 1271"/>
            <p:cNvSpPr txBox="1"/>
            <p:nvPr/>
          </p:nvSpPr>
          <p:spPr>
            <a:xfrm>
              <a:off x="3320221" y="3359980"/>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72" name="Shape 1272"/>
            <p:cNvSpPr/>
            <p:nvPr/>
          </p:nvSpPr>
          <p:spPr>
            <a:xfrm>
              <a:off x="2088216" y="3567871"/>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3" name="Shape 1273"/>
            <p:cNvSpPr txBox="1"/>
            <p:nvPr/>
          </p:nvSpPr>
          <p:spPr>
            <a:xfrm>
              <a:off x="2102133" y="3581789"/>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Information Requirements</a:t>
              </a:r>
            </a:p>
          </p:txBody>
        </p:sp>
        <p:sp>
          <p:nvSpPr>
            <p:cNvPr id="1274" name="Shape 1274"/>
            <p:cNvSpPr/>
            <p:nvPr/>
          </p:nvSpPr>
          <p:spPr>
            <a:xfrm rot="5400000">
              <a:off x="3295237" y="405490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5" name="Shape 1275"/>
            <p:cNvSpPr txBox="1"/>
            <p:nvPr/>
          </p:nvSpPr>
          <p:spPr>
            <a:xfrm>
              <a:off x="3320221" y="407275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76" name="Shape 1276"/>
            <p:cNvSpPr/>
            <p:nvPr/>
          </p:nvSpPr>
          <p:spPr>
            <a:xfrm>
              <a:off x="2088216" y="428064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7" name="Shape 1277"/>
            <p:cNvSpPr txBox="1"/>
            <p:nvPr/>
          </p:nvSpPr>
          <p:spPr>
            <a:xfrm>
              <a:off x="2102133" y="429456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Target System Architecture</a:t>
              </a:r>
            </a:p>
          </p:txBody>
        </p:sp>
        <p:sp>
          <p:nvSpPr>
            <p:cNvPr id="1278" name="Shape 1278"/>
            <p:cNvSpPr/>
            <p:nvPr/>
          </p:nvSpPr>
          <p:spPr>
            <a:xfrm rot="5400000">
              <a:off x="3295237" y="4767676"/>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79" name="Shape 1279"/>
            <p:cNvSpPr txBox="1"/>
            <p:nvPr/>
          </p:nvSpPr>
          <p:spPr>
            <a:xfrm>
              <a:off x="3320221" y="4785526"/>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280" name="Shape 1280"/>
            <p:cNvSpPr/>
            <p:nvPr/>
          </p:nvSpPr>
          <p:spPr>
            <a:xfrm>
              <a:off x="2088216" y="4993417"/>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1" name="Shape 1281"/>
            <p:cNvSpPr txBox="1"/>
            <p:nvPr/>
          </p:nvSpPr>
          <p:spPr>
            <a:xfrm>
              <a:off x="2102133" y="5007335"/>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System Requirements</a:t>
              </a:r>
            </a:p>
          </p:txBody>
        </p:sp>
      </p:grpSp>
      <p:grpSp>
        <p:nvGrpSpPr>
          <p:cNvPr id="1282" name="Shape 1282"/>
          <p:cNvGrpSpPr/>
          <p:nvPr/>
        </p:nvGrpSpPr>
        <p:grpSpPr>
          <a:xfrm>
            <a:off x="251518" y="332656"/>
            <a:ext cx="8566394" cy="591900"/>
            <a:chOff x="0" y="0"/>
            <a:chExt cx="8566394" cy="591900"/>
          </a:xfrm>
        </p:grpSpPr>
        <p:sp>
          <p:nvSpPr>
            <p:cNvPr id="1283" name="Shape 1283"/>
            <p:cNvSpPr/>
            <p:nvPr/>
          </p:nvSpPr>
          <p:spPr>
            <a:xfrm>
              <a:off x="0" y="0"/>
              <a:ext cx="3058500" cy="591900"/>
            </a:xfrm>
            <a:prstGeom prst="chevron">
              <a:avLst>
                <a:gd name="adj" fmla="val 5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4" name="Shape 1284"/>
            <p:cNvSpPr txBox="1"/>
            <p:nvPr/>
          </p:nvSpPr>
          <p:spPr>
            <a:xfrm>
              <a:off x="295918"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Preparation</a:t>
              </a:r>
            </a:p>
          </p:txBody>
        </p:sp>
        <p:sp>
          <p:nvSpPr>
            <p:cNvPr id="1285" name="Shape 1285"/>
            <p:cNvSpPr/>
            <p:nvPr/>
          </p:nvSpPr>
          <p:spPr>
            <a:xfrm>
              <a:off x="2755200" y="0"/>
              <a:ext cx="3058500" cy="591900"/>
            </a:xfrm>
            <a:prstGeom prst="chevron">
              <a:avLst>
                <a:gd name="adj" fmla="val 5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6" name="Shape 1286"/>
            <p:cNvSpPr txBox="1"/>
            <p:nvPr/>
          </p:nvSpPr>
          <p:spPr>
            <a:xfrm>
              <a:off x="3051122"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Analysis and Design</a:t>
              </a:r>
            </a:p>
          </p:txBody>
        </p:sp>
        <p:sp>
          <p:nvSpPr>
            <p:cNvPr id="1287" name="Shape 1287"/>
            <p:cNvSpPr/>
            <p:nvPr/>
          </p:nvSpPr>
          <p:spPr>
            <a:xfrm>
              <a:off x="5507894" y="0"/>
              <a:ext cx="3058500" cy="591900"/>
            </a:xfrm>
            <a:prstGeom prst="chevron">
              <a:avLst>
                <a:gd name="adj" fmla="val 5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8" name="Shape 1288"/>
            <p:cNvSpPr txBox="1"/>
            <p:nvPr/>
          </p:nvSpPr>
          <p:spPr>
            <a:xfrm>
              <a:off x="5803814"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Implementation Planning</a:t>
              </a:r>
            </a:p>
          </p:txBody>
        </p:sp>
      </p:grpSp>
      <p:grpSp>
        <p:nvGrpSpPr>
          <p:cNvPr id="1289" name="Shape 1289"/>
          <p:cNvGrpSpPr/>
          <p:nvPr/>
        </p:nvGrpSpPr>
        <p:grpSpPr>
          <a:xfrm>
            <a:off x="323528" y="1197453"/>
            <a:ext cx="2664300" cy="1150632"/>
            <a:chOff x="0" y="703"/>
            <a:chExt cx="2664300" cy="1150632"/>
          </a:xfrm>
        </p:grpSpPr>
        <p:sp>
          <p:nvSpPr>
            <p:cNvPr id="1290" name="Shape 1290"/>
            <p:cNvSpPr/>
            <p:nvPr/>
          </p:nvSpPr>
          <p:spPr>
            <a:xfrm>
              <a:off x="0" y="703"/>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1" name="Shape 1291"/>
            <p:cNvSpPr txBox="1"/>
            <p:nvPr/>
          </p:nvSpPr>
          <p:spPr>
            <a:xfrm>
              <a:off x="13480" y="14183"/>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a Long-Term Vision for CRVS Digitisation</a:t>
              </a:r>
            </a:p>
          </p:txBody>
        </p:sp>
        <p:sp>
          <p:nvSpPr>
            <p:cNvPr id="1292" name="Shape 1292"/>
            <p:cNvSpPr/>
            <p:nvPr/>
          </p:nvSpPr>
          <p:spPr>
            <a:xfrm rot="5400000">
              <a:off x="1245961" y="472508"/>
              <a:ext cx="172500" cy="206999"/>
            </a:xfrm>
            <a:prstGeom prst="rightArrow">
              <a:avLst>
                <a:gd name="adj1" fmla="val 60000"/>
                <a:gd name="adj2" fmla="val 50000"/>
              </a:avLst>
            </a:prstGeom>
            <a:solidFill>
              <a:srgbClr val="02585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3" name="Shape 1293"/>
            <p:cNvSpPr txBox="1"/>
            <p:nvPr/>
          </p:nvSpPr>
          <p:spPr>
            <a:xfrm>
              <a:off x="1270008" y="489758"/>
              <a:ext cx="124200" cy="1209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1294" name="Shape 1294"/>
            <p:cNvSpPr/>
            <p:nvPr/>
          </p:nvSpPr>
          <p:spPr>
            <a:xfrm>
              <a:off x="0" y="691135"/>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5" name="Shape 1295"/>
            <p:cNvSpPr txBox="1"/>
            <p:nvPr/>
          </p:nvSpPr>
          <p:spPr>
            <a:xfrm>
              <a:off x="13480" y="704616"/>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Develop a Business Case for CRVS Digitisation</a:t>
              </a:r>
            </a:p>
          </p:txBody>
        </p:sp>
      </p:grpSp>
      <p:grpSp>
        <p:nvGrpSpPr>
          <p:cNvPr id="1296" name="Shape 1296"/>
          <p:cNvGrpSpPr/>
          <p:nvPr/>
        </p:nvGrpSpPr>
        <p:grpSpPr>
          <a:xfrm>
            <a:off x="5913006" y="1199650"/>
            <a:ext cx="2589600" cy="4746655"/>
            <a:chOff x="2089221" y="2900"/>
            <a:chExt cx="2589600" cy="4746655"/>
          </a:xfrm>
        </p:grpSpPr>
        <p:sp>
          <p:nvSpPr>
            <p:cNvPr id="1297" name="Shape 1297"/>
            <p:cNvSpPr/>
            <p:nvPr/>
          </p:nvSpPr>
          <p:spPr>
            <a:xfrm>
              <a:off x="2089221" y="2900"/>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8" name="Shape 1298"/>
            <p:cNvSpPr txBox="1"/>
            <p:nvPr/>
          </p:nvSpPr>
          <p:spPr>
            <a:xfrm>
              <a:off x="2103124" y="1680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CRVS Digitisation Implementation Plan</a:t>
              </a:r>
            </a:p>
          </p:txBody>
        </p:sp>
        <p:sp>
          <p:nvSpPr>
            <p:cNvPr id="1299" name="Shape 1299"/>
            <p:cNvSpPr/>
            <p:nvPr/>
          </p:nvSpPr>
          <p:spPr>
            <a:xfrm rot="5400000">
              <a:off x="3295035" y="489389"/>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0" name="Shape 1300"/>
            <p:cNvSpPr txBox="1"/>
            <p:nvPr/>
          </p:nvSpPr>
          <p:spPr>
            <a:xfrm>
              <a:off x="3319905" y="507239"/>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301" name="Shape 1301"/>
            <p:cNvSpPr/>
            <p:nvPr/>
          </p:nvSpPr>
          <p:spPr>
            <a:xfrm>
              <a:off x="2089221" y="714908"/>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2" name="Shape 1302"/>
            <p:cNvSpPr txBox="1"/>
            <p:nvPr/>
          </p:nvSpPr>
          <p:spPr>
            <a:xfrm>
              <a:off x="2103124" y="72881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Procure the Digital CRVS System</a:t>
              </a:r>
            </a:p>
          </p:txBody>
        </p:sp>
        <p:sp>
          <p:nvSpPr>
            <p:cNvPr id="1303" name="Shape 1303"/>
            <p:cNvSpPr/>
            <p:nvPr/>
          </p:nvSpPr>
          <p:spPr>
            <a:xfrm rot="5400000">
              <a:off x="3295035" y="120139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4" name="Shape 1304"/>
            <p:cNvSpPr txBox="1"/>
            <p:nvPr/>
          </p:nvSpPr>
          <p:spPr>
            <a:xfrm>
              <a:off x="3319905" y="121924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305" name="Shape 1305"/>
            <p:cNvSpPr/>
            <p:nvPr/>
          </p:nvSpPr>
          <p:spPr>
            <a:xfrm>
              <a:off x="2089221" y="1426916"/>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6" name="Shape 1306"/>
            <p:cNvSpPr txBox="1"/>
            <p:nvPr/>
          </p:nvSpPr>
          <p:spPr>
            <a:xfrm>
              <a:off x="2103124" y="144082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Change Management Approach and Plan</a:t>
              </a:r>
            </a:p>
          </p:txBody>
        </p:sp>
        <p:sp>
          <p:nvSpPr>
            <p:cNvPr id="1307" name="Shape 1307"/>
            <p:cNvSpPr/>
            <p:nvPr/>
          </p:nvSpPr>
          <p:spPr>
            <a:xfrm rot="5400000">
              <a:off x="3295035" y="191340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8" name="Shape 1308"/>
            <p:cNvSpPr txBox="1"/>
            <p:nvPr/>
          </p:nvSpPr>
          <p:spPr>
            <a:xfrm>
              <a:off x="3319905" y="193125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309" name="Shape 1309"/>
            <p:cNvSpPr/>
            <p:nvPr/>
          </p:nvSpPr>
          <p:spPr>
            <a:xfrm>
              <a:off x="2089221" y="213892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0" name="Shape 1310"/>
            <p:cNvSpPr txBox="1"/>
            <p:nvPr/>
          </p:nvSpPr>
          <p:spPr>
            <a:xfrm>
              <a:off x="2103124" y="215283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Deployment Approach and Plan</a:t>
              </a:r>
            </a:p>
          </p:txBody>
        </p:sp>
        <p:sp>
          <p:nvSpPr>
            <p:cNvPr id="1311" name="Shape 1311"/>
            <p:cNvSpPr/>
            <p:nvPr/>
          </p:nvSpPr>
          <p:spPr>
            <a:xfrm rot="5382609">
              <a:off x="3296736" y="2625364"/>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2" name="Shape 1312"/>
            <p:cNvSpPr txBox="1"/>
            <p:nvPr/>
          </p:nvSpPr>
          <p:spPr>
            <a:xfrm rot="-16102">
              <a:off x="3321456" y="2643265"/>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313" name="Shape 1313"/>
            <p:cNvSpPr/>
            <p:nvPr/>
          </p:nvSpPr>
          <p:spPr>
            <a:xfrm>
              <a:off x="2112233" y="2850934"/>
              <a:ext cx="2550299"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4" name="Shape 1314"/>
            <p:cNvSpPr txBox="1"/>
            <p:nvPr/>
          </p:nvSpPr>
          <p:spPr>
            <a:xfrm>
              <a:off x="2126134" y="2864839"/>
              <a:ext cx="2522399"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Training Approach and Plan</a:t>
              </a:r>
            </a:p>
          </p:txBody>
        </p:sp>
        <p:sp>
          <p:nvSpPr>
            <p:cNvPr id="1315" name="Shape 1315"/>
            <p:cNvSpPr/>
            <p:nvPr/>
          </p:nvSpPr>
          <p:spPr>
            <a:xfrm rot="5417391">
              <a:off x="3296672" y="3337475"/>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6" name="Shape 1316"/>
            <p:cNvSpPr txBox="1"/>
            <p:nvPr/>
          </p:nvSpPr>
          <p:spPr>
            <a:xfrm rot="16102">
              <a:off x="3321692" y="3355273"/>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1317" name="Shape 1317"/>
            <p:cNvSpPr/>
            <p:nvPr/>
          </p:nvSpPr>
          <p:spPr>
            <a:xfrm>
              <a:off x="2089221" y="3562944"/>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8" name="Shape 1318"/>
            <p:cNvSpPr txBox="1"/>
            <p:nvPr/>
          </p:nvSpPr>
          <p:spPr>
            <a:xfrm>
              <a:off x="2103124" y="3576848"/>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Testing Approach and Plan</a:t>
              </a:r>
            </a:p>
          </p:txBody>
        </p:sp>
        <p:sp>
          <p:nvSpPr>
            <p:cNvPr id="1319" name="Shape 1319"/>
            <p:cNvSpPr/>
            <p:nvPr/>
          </p:nvSpPr>
          <p:spPr>
            <a:xfrm rot="5400000">
              <a:off x="3295035" y="4049435"/>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20" name="Shape 1320"/>
            <p:cNvSpPr txBox="1"/>
            <p:nvPr/>
          </p:nvSpPr>
          <p:spPr>
            <a:xfrm>
              <a:off x="3319905" y="4067285"/>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1321" name="Shape 1321"/>
            <p:cNvSpPr/>
            <p:nvPr/>
          </p:nvSpPr>
          <p:spPr>
            <a:xfrm>
              <a:off x="2089221" y="427495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22" name="Shape 1322"/>
            <p:cNvSpPr txBox="1"/>
            <p:nvPr/>
          </p:nvSpPr>
          <p:spPr>
            <a:xfrm>
              <a:off x="2103124" y="4288857"/>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Operations Approach and Plan</a:t>
              </a:r>
            </a:p>
          </p:txBody>
        </p:sp>
      </p:grpSp>
      <p:sp>
        <p:nvSpPr>
          <p:cNvPr id="1323" name="Shape 1323"/>
          <p:cNvSpPr/>
          <p:nvPr/>
        </p:nvSpPr>
        <p:spPr>
          <a:xfrm>
            <a:off x="5868125" y="153900"/>
            <a:ext cx="3025499" cy="65501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Shape 1329"/>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30" name="Shape 133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Document CRVS Digitisation Implementation Plan</a:t>
            </a:r>
          </a:p>
        </p:txBody>
      </p:sp>
      <p:sp>
        <p:nvSpPr>
          <p:cNvPr id="1331" name="Shape 1331"/>
          <p:cNvSpPr txBox="1"/>
          <p:nvPr/>
        </p:nvSpPr>
        <p:spPr>
          <a:xfrm>
            <a:off x="457200" y="1561453"/>
            <a:ext cx="8229600" cy="4743093"/>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Take time to plan the next phase of activities, from system procurement through to the beginning of full system deployment. </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Mitigates the risk of schedule and cost overruns.</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Provides a structured framework for ongoing project monitoring and reporting.</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Should be done within the context of the wider CRVS strategic plan to ensure that the project is not operating in isolation.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What should be included in an implementation plan?</a:t>
            </a:r>
          </a:p>
        </p:txBody>
      </p:sp>
      <p:sp>
        <p:nvSpPr>
          <p:cNvPr id="1337" name="Shape 1337"/>
          <p:cNvSpPr txBox="1"/>
          <p:nvPr/>
        </p:nvSpPr>
        <p:spPr>
          <a:xfrm>
            <a:off x="457200" y="1760014"/>
            <a:ext cx="8229600" cy="2104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2400" b="0" i="0" u="none" strike="noStrike" cap="none" dirty="0">
                <a:solidFill>
                  <a:schemeClr val="dk1"/>
                </a:solidFill>
                <a:latin typeface="Arial"/>
                <a:ea typeface="Arial"/>
                <a:cs typeface="Arial"/>
                <a:sym typeface="Arial"/>
              </a:rPr>
              <a:t>In </a:t>
            </a:r>
            <a:r>
              <a:rPr lang="en-GB" sz="2400" b="1" i="0" u="none" strike="noStrike" cap="none" dirty="0">
                <a:solidFill>
                  <a:srgbClr val="0070C0"/>
                </a:solidFill>
                <a:latin typeface="Arial"/>
                <a:ea typeface="Arial"/>
                <a:cs typeface="Arial"/>
                <a:sym typeface="Arial"/>
              </a:rPr>
              <a:t>country groups</a:t>
            </a:r>
            <a:r>
              <a:rPr lang="en-GB" sz="2400" b="0" i="0" u="none" strike="noStrike" cap="none" dirty="0">
                <a:solidFill>
                  <a:schemeClr val="dk1"/>
                </a:solidFill>
                <a:latin typeface="Arial"/>
                <a:ea typeface="Arial"/>
                <a:cs typeface="Arial"/>
                <a:sym typeface="Arial"/>
              </a:rPr>
              <a:t>, discuss for 15 mins:</a:t>
            </a:r>
          </a:p>
          <a:p>
            <a:pPr marL="533400" marR="0" lvl="0" indent="-45720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Arial"/>
              <a:ea typeface="Arial"/>
              <a:cs typeface="Arial"/>
              <a:sym typeface="Arial"/>
            </a:endParaRPr>
          </a:p>
          <a:p>
            <a:pPr marL="5334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dirty="0">
                <a:solidFill>
                  <a:schemeClr val="dk1"/>
                </a:solidFill>
                <a:latin typeface="Arial"/>
                <a:ea typeface="Arial"/>
                <a:cs typeface="Arial"/>
                <a:sym typeface="Arial"/>
              </a:rPr>
              <a:t>What are the key components </a:t>
            </a:r>
          </a:p>
          <a:p>
            <a:pPr marL="5334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dirty="0">
                <a:solidFill>
                  <a:schemeClr val="dk1"/>
                </a:solidFill>
                <a:latin typeface="Arial"/>
                <a:ea typeface="Arial"/>
                <a:cs typeface="Arial"/>
                <a:sym typeface="Arial"/>
              </a:rPr>
              <a:t>What are the key milestones </a:t>
            </a:r>
          </a:p>
          <a:p>
            <a:pPr marL="533400" marR="0" lvl="0" indent="-457200" algn="l" rtl="0">
              <a:lnSpc>
                <a:spcPct val="100000"/>
              </a:lnSpc>
              <a:spcBef>
                <a:spcPts val="0"/>
              </a:spcBef>
              <a:spcAft>
                <a:spcPts val="0"/>
              </a:spcAft>
              <a:buClr>
                <a:schemeClr val="dk1"/>
              </a:buClr>
              <a:buSzPct val="100000"/>
              <a:buFont typeface="Arial"/>
              <a:buAutoNum type="arabicPeriod"/>
            </a:pPr>
            <a:r>
              <a:rPr lang="en-GB" sz="2400" dirty="0">
                <a:solidFill>
                  <a:schemeClr val="dk1"/>
                </a:solidFill>
              </a:rPr>
              <a:t>What are the key dependencies</a:t>
            </a:r>
            <a:endParaRPr lang="en-GB" sz="2400" b="0" i="0" u="none" strike="noStrike" cap="none" dirty="0">
              <a:solidFill>
                <a:schemeClr val="dk1"/>
              </a:solidFill>
              <a:latin typeface="Arial"/>
              <a:ea typeface="Arial"/>
              <a:cs typeface="Arial"/>
              <a:sym typeface="Arial"/>
            </a:endParaRPr>
          </a:p>
          <a:p>
            <a:pPr marL="7620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dirty="0">
                <a:solidFill>
                  <a:schemeClr val="dk1"/>
                </a:solidFill>
                <a:latin typeface="Arial"/>
                <a:ea typeface="Arial"/>
                <a:cs typeface="Arial"/>
                <a:sym typeface="Arial"/>
              </a:rPr>
              <a:t>…that should be included in an implementation plan.</a:t>
            </a:r>
          </a:p>
          <a:p>
            <a:pPr marL="0" marR="0" lvl="0" indent="0" algn="l" rtl="0">
              <a:lnSpc>
                <a:spcPct val="100000"/>
              </a:lnSpc>
              <a:spcBef>
                <a:spcPts val="0"/>
              </a:spcBef>
              <a:spcAft>
                <a:spcPts val="0"/>
              </a:spcAft>
              <a:buClr>
                <a:srgbClr val="000000"/>
              </a:buClr>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dirty="0">
                <a:solidFill>
                  <a:schemeClr val="dk1"/>
                </a:solidFill>
                <a:latin typeface="Arial"/>
                <a:ea typeface="Arial"/>
                <a:cs typeface="Arial"/>
                <a:sym typeface="Arial"/>
              </a:rPr>
              <a:t>Present back to the group (5 min per group)</a:t>
            </a:r>
          </a:p>
          <a:p>
            <a:pPr marL="0" marR="0" lvl="0" indent="0" algn="l" rtl="0">
              <a:lnSpc>
                <a:spcPct val="100000"/>
              </a:lnSpc>
              <a:spcBef>
                <a:spcPts val="0"/>
              </a:spcBef>
              <a:spcAft>
                <a:spcPts val="0"/>
              </a:spcAft>
              <a:buClr>
                <a:schemeClr val="dk1"/>
              </a:buClr>
              <a:buFont typeface="Arial"/>
              <a:buNone/>
            </a:pPr>
            <a:endParaRPr sz="2400" dirty="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GB" sz="2400" dirty="0">
                <a:solidFill>
                  <a:schemeClr val="dk1"/>
                </a:solidFill>
              </a:rPr>
              <a:t>**HINT** check out the guidebook...</a:t>
            </a:r>
          </a:p>
        </p:txBody>
      </p:sp>
      <p:sp>
        <p:nvSpPr>
          <p:cNvPr id="1338" name="Shape 133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64563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3" name="Shape 243"/>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We must not invest in ICT without first conducting proper planning and analysis</a:t>
            </a:r>
          </a:p>
        </p:txBody>
      </p:sp>
      <p:pic>
        <p:nvPicPr>
          <p:cNvPr id="244" name="Shape 244" descr="network.jpg"/>
          <p:cNvPicPr preferRelativeResize="0"/>
          <p:nvPr/>
        </p:nvPicPr>
        <p:blipFill rotWithShape="1">
          <a:blip r:embed="rId3">
            <a:alphaModFix/>
          </a:blip>
          <a:srcRect/>
          <a:stretch/>
        </p:blipFill>
        <p:spPr>
          <a:xfrm>
            <a:off x="2123726" y="2132856"/>
            <a:ext cx="4896543" cy="3679383"/>
          </a:xfrm>
          <a:prstGeom prst="rect">
            <a:avLst/>
          </a:prstGeom>
          <a:noFill/>
          <a:ln>
            <a:noFill/>
          </a:ln>
        </p:spPr>
      </p:pic>
      <p:sp>
        <p:nvSpPr>
          <p:cNvPr id="245" name="Shape 245"/>
          <p:cNvSpPr/>
          <p:nvPr/>
        </p:nvSpPr>
        <p:spPr>
          <a:xfrm>
            <a:off x="1475654" y="1313383"/>
            <a:ext cx="6048671" cy="5544614"/>
          </a:xfrm>
          <a:prstGeom prst="mathMultiply">
            <a:avLst>
              <a:gd name="adj1" fmla="val 8676"/>
            </a:avLst>
          </a:prstGeom>
          <a:solidFill>
            <a:srgbClr val="D22630"/>
          </a:solidFill>
          <a:ln w="38100" cap="flat" cmpd="sng">
            <a:solidFill>
              <a:srgbClr val="D22630"/>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Discussion: Procurement Experiences</a:t>
            </a:r>
          </a:p>
        </p:txBody>
      </p:sp>
      <p:sp>
        <p:nvSpPr>
          <p:cNvPr id="1337" name="Shape 1337"/>
          <p:cNvSpPr txBox="1"/>
          <p:nvPr/>
        </p:nvSpPr>
        <p:spPr>
          <a:xfrm>
            <a:off x="457200" y="1528005"/>
            <a:ext cx="8229600" cy="3385192"/>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Calibri"/>
              <a:buAutoNum type="arabicPeriod"/>
            </a:pPr>
            <a:r>
              <a:rPr lang="en-GB" sz="2400" b="0" i="0" u="none" strike="noStrike" cap="none" dirty="0">
                <a:solidFill>
                  <a:schemeClr val="dk1"/>
                </a:solidFill>
                <a:latin typeface="Arial"/>
                <a:ea typeface="Arial"/>
                <a:cs typeface="Arial"/>
                <a:sym typeface="Arial"/>
              </a:rPr>
              <a:t>Have you procured a CRVS system (or part of one)?</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What was your experience?</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What process did the vendor go through to gather requirements?</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Did the vendor conduct any of the analysis similar to the CRVS DGB?</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Is the system fit for purpose?</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What challenges have you faced, if any?</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What advice would you give others about to procure a system?</a:t>
            </a:r>
          </a:p>
          <a:p>
            <a:pPr marL="457200" marR="0" lvl="0" indent="-457200" algn="l" rtl="0">
              <a:lnSpc>
                <a:spcPct val="100000"/>
              </a:lnSpc>
              <a:spcBef>
                <a:spcPts val="0"/>
              </a:spcBef>
              <a:spcAft>
                <a:spcPts val="0"/>
              </a:spcAft>
              <a:buClr>
                <a:schemeClr val="dk1"/>
              </a:buClr>
              <a:buSzPct val="100000"/>
              <a:buFont typeface="Calibri"/>
              <a:buAutoNum type="arabicPeriod"/>
            </a:pPr>
            <a:r>
              <a:rPr lang="en-GB" sz="2400" dirty="0">
                <a:solidFill>
                  <a:schemeClr val="dk1"/>
                </a:solidFill>
              </a:rPr>
              <a:t>What advice do you wish you had had / need when procuring a CRVS system?</a:t>
            </a:r>
          </a:p>
        </p:txBody>
      </p:sp>
      <p:sp>
        <p:nvSpPr>
          <p:cNvPr id="1338" name="Shape 133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Contract Top Tips</a:t>
            </a:r>
          </a:p>
        </p:txBody>
      </p:sp>
      <p:sp>
        <p:nvSpPr>
          <p:cNvPr id="1337" name="Shape 1337"/>
          <p:cNvSpPr txBox="1"/>
          <p:nvPr/>
        </p:nvSpPr>
        <p:spPr>
          <a:xfrm>
            <a:off x="457200" y="1417637"/>
            <a:ext cx="8079468" cy="3385192"/>
          </a:xfrm>
          <a:prstGeom prst="rect">
            <a:avLst/>
          </a:prstGeom>
          <a:noFill/>
          <a:ln>
            <a:noFill/>
          </a:ln>
        </p:spPr>
        <p:txBody>
          <a:bodyPr lIns="91425" tIns="45700" rIns="91425" bIns="45700" anchor="t" anchorCtr="0">
            <a:noAutofit/>
          </a:bodyPr>
          <a:lstStyle/>
          <a:p>
            <a:pPr marL="342900" indent="-342900">
              <a:buFont typeface="Wingdings" panose="05000000000000000000" pitchFamily="2" charset="2"/>
              <a:buChar char="ü"/>
            </a:pPr>
            <a:r>
              <a:rPr lang="en-GB" sz="2000" dirty="0"/>
              <a:t>Define clear list of deliverables and scope of work.</a:t>
            </a:r>
          </a:p>
          <a:p>
            <a:pPr marL="342900" indent="-342900">
              <a:buFont typeface="Wingdings" panose="05000000000000000000" pitchFamily="2" charset="2"/>
              <a:buChar char="ü"/>
            </a:pPr>
            <a:endParaRPr lang="en-GB" sz="2000" dirty="0"/>
          </a:p>
          <a:p>
            <a:pPr marL="342900" indent="-342900">
              <a:buFont typeface="Wingdings" panose="05000000000000000000" pitchFamily="2" charset="2"/>
              <a:buChar char="ü"/>
            </a:pPr>
            <a:r>
              <a:rPr lang="en-GB" sz="2000" dirty="0"/>
              <a:t>Link the delivery schedule with gated reviews to ensure that each step of implementation is reviewed before progressing to the next stage.</a:t>
            </a:r>
          </a:p>
          <a:p>
            <a:pPr marL="342900" indent="-342900">
              <a:buFont typeface="Wingdings" panose="05000000000000000000" pitchFamily="2" charset="2"/>
              <a:buChar char="ü"/>
            </a:pPr>
            <a:endParaRPr lang="en-GB" sz="2000" dirty="0"/>
          </a:p>
          <a:p>
            <a:pPr marL="342900" indent="-342900">
              <a:buFont typeface="Wingdings" panose="05000000000000000000" pitchFamily="2" charset="2"/>
              <a:buChar char="ü"/>
            </a:pPr>
            <a:r>
              <a:rPr lang="en-GB" sz="2000" dirty="0"/>
              <a:t>Link payment to delivery milestones.</a:t>
            </a:r>
          </a:p>
          <a:p>
            <a:pPr marL="342900" indent="-342900">
              <a:buFont typeface="Wingdings" panose="05000000000000000000" pitchFamily="2" charset="2"/>
              <a:buChar char="ü"/>
            </a:pPr>
            <a:endParaRPr lang="en-GB" sz="2000" dirty="0"/>
          </a:p>
          <a:p>
            <a:pPr marL="342900" indent="-342900">
              <a:buFont typeface="Wingdings" panose="05000000000000000000" pitchFamily="2" charset="2"/>
              <a:buChar char="ü"/>
            </a:pPr>
            <a:r>
              <a:rPr lang="en-GB" sz="2000" dirty="0"/>
              <a:t>Review your implementation plan with the awarded party and update it to reflect developer inputs.</a:t>
            </a:r>
          </a:p>
          <a:p>
            <a:pPr marL="342900" indent="-342900">
              <a:buFont typeface="Wingdings" panose="05000000000000000000" pitchFamily="2" charset="2"/>
              <a:buChar char="ü"/>
            </a:pPr>
            <a:endParaRPr lang="en-GB" sz="2000" dirty="0"/>
          </a:p>
          <a:p>
            <a:pPr marL="342900" indent="-342900">
              <a:buFont typeface="Wingdings" panose="05000000000000000000" pitchFamily="2" charset="2"/>
              <a:buChar char="ü"/>
            </a:pPr>
            <a:r>
              <a:rPr lang="en-GB" sz="2000" dirty="0"/>
              <a:t>Define clear statement on the terms of warranty</a:t>
            </a:r>
          </a:p>
          <a:p>
            <a:pPr marL="342900" indent="-342900">
              <a:buFont typeface="Wingdings" panose="05000000000000000000" pitchFamily="2" charset="2"/>
              <a:buChar char="ü"/>
            </a:pPr>
            <a:endParaRPr lang="en-GB" sz="2000" dirty="0"/>
          </a:p>
          <a:p>
            <a:pPr marL="342900" indent="-342900">
              <a:buFont typeface="Wingdings" panose="05000000000000000000" pitchFamily="2" charset="2"/>
              <a:buChar char="ü"/>
            </a:pPr>
            <a:r>
              <a:rPr lang="en-GB" sz="2000" dirty="0"/>
              <a:t>Include clause on Intellectual property and ownership of software.</a:t>
            </a:r>
          </a:p>
          <a:p>
            <a:pPr marR="0" lvl="0" algn="l" rtl="0">
              <a:lnSpc>
                <a:spcPct val="100000"/>
              </a:lnSpc>
              <a:spcBef>
                <a:spcPts val="0"/>
              </a:spcBef>
              <a:spcAft>
                <a:spcPts val="0"/>
              </a:spcAft>
              <a:buClr>
                <a:schemeClr val="dk1"/>
              </a:buClr>
              <a:buSzPct val="100000"/>
            </a:pPr>
            <a:endParaRPr lang="en-GB" sz="2400" dirty="0">
              <a:solidFill>
                <a:schemeClr val="dk1"/>
              </a:solidFill>
            </a:endParaRPr>
          </a:p>
        </p:txBody>
      </p:sp>
      <p:sp>
        <p:nvSpPr>
          <p:cNvPr id="1338" name="Shape 133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11746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Shape 1344"/>
          <p:cNvSpPr txBox="1">
            <a:spLocks noGrp="1"/>
          </p:cNvSpPr>
          <p:nvPr>
            <p:ph type="title"/>
          </p:nvPr>
        </p:nvSpPr>
        <p:spPr>
          <a:xfrm>
            <a:off x="445168" y="130253"/>
            <a:ext cx="8229600" cy="1143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Integrated approach to CRVS digitisation</a:t>
            </a:r>
          </a:p>
        </p:txBody>
      </p:sp>
      <p:grpSp>
        <p:nvGrpSpPr>
          <p:cNvPr id="1345" name="Shape 1345"/>
          <p:cNvGrpSpPr/>
          <p:nvPr/>
        </p:nvGrpSpPr>
        <p:grpSpPr>
          <a:xfrm>
            <a:off x="1536892" y="762698"/>
            <a:ext cx="6046148" cy="6034567"/>
            <a:chOff x="721752" y="60946"/>
            <a:chExt cx="6046148" cy="6034567"/>
          </a:xfrm>
        </p:grpSpPr>
        <p:sp>
          <p:nvSpPr>
            <p:cNvPr id="1346" name="Shape 1346"/>
            <p:cNvSpPr/>
            <p:nvPr/>
          </p:nvSpPr>
          <p:spPr>
            <a:xfrm>
              <a:off x="1231848" y="381070"/>
              <a:ext cx="5171247" cy="5171247"/>
            </a:xfrm>
            <a:prstGeom prst="pie">
              <a:avLst>
                <a:gd name="adj1" fmla="val 16200000"/>
                <a:gd name="adj2" fmla="val 20520000"/>
              </a:avLst>
            </a:prstGeom>
            <a:solidFill>
              <a:srgbClr val="4D5B6D"/>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7" name="Shape 1347"/>
            <p:cNvSpPr txBox="1"/>
            <p:nvPr/>
          </p:nvSpPr>
          <p:spPr>
            <a:xfrm>
              <a:off x="3929514" y="1250333"/>
              <a:ext cx="1662186" cy="1108123"/>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200" b="1" i="0" u="none" strike="noStrike" cap="none">
                  <a:solidFill>
                    <a:schemeClr val="lt1"/>
                  </a:solidFill>
                  <a:latin typeface="Calibri"/>
                  <a:ea typeface="Calibri"/>
                  <a:cs typeface="Calibri"/>
                  <a:sym typeface="Calibri"/>
                </a:rPr>
                <a:t>Change Management:</a:t>
              </a:r>
              <a:r>
                <a:rPr lang="en-GB" sz="1200" b="0" i="0" u="none" strike="noStrike" cap="none">
                  <a:solidFill>
                    <a:schemeClr val="lt1"/>
                  </a:solidFill>
                  <a:latin typeface="Calibri"/>
                  <a:ea typeface="Calibri"/>
                  <a:cs typeface="Calibri"/>
                  <a:sym typeface="Calibri"/>
                </a:rPr>
                <a:t> building the capacity and engagement of individuals across all levels of administration to provide effective &amp; efficient birth registration services</a:t>
              </a:r>
            </a:p>
          </p:txBody>
        </p:sp>
        <p:sp>
          <p:nvSpPr>
            <p:cNvPr id="1348" name="Shape 1348"/>
            <p:cNvSpPr/>
            <p:nvPr/>
          </p:nvSpPr>
          <p:spPr>
            <a:xfrm>
              <a:off x="1276173" y="518970"/>
              <a:ext cx="5171247" cy="5171247"/>
            </a:xfrm>
            <a:prstGeom prst="pie">
              <a:avLst>
                <a:gd name="adj1" fmla="val 20520000"/>
                <a:gd name="adj2" fmla="val 3240000"/>
              </a:avLst>
            </a:prstGeom>
            <a:solidFill>
              <a:srgbClr val="4D5B6D"/>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9" name="Shape 1349"/>
            <p:cNvSpPr txBox="1"/>
            <p:nvPr/>
          </p:nvSpPr>
          <p:spPr>
            <a:xfrm>
              <a:off x="4606703" y="2881739"/>
              <a:ext cx="1539061" cy="1231249"/>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200" b="1" i="0" u="none" strike="noStrike" cap="none">
                  <a:solidFill>
                    <a:schemeClr val="lt1"/>
                  </a:solidFill>
                  <a:latin typeface="Calibri"/>
                  <a:ea typeface="Calibri"/>
                  <a:cs typeface="Calibri"/>
                  <a:sym typeface="Calibri"/>
                </a:rPr>
                <a:t>Advocacy:</a:t>
              </a:r>
              <a:r>
                <a:rPr lang="en-GB" sz="1200" b="0" i="0" u="none" strike="noStrike" cap="none">
                  <a:solidFill>
                    <a:schemeClr val="lt1"/>
                  </a:solidFill>
                  <a:latin typeface="Calibri"/>
                  <a:ea typeface="Calibri"/>
                  <a:cs typeface="Calibri"/>
                  <a:sym typeface="Calibri"/>
                </a:rPr>
                <a:t> advocating for a supportive and rights based legal and policy framework</a:t>
              </a:r>
            </a:p>
          </p:txBody>
        </p:sp>
        <p:sp>
          <p:nvSpPr>
            <p:cNvPr id="1350" name="Shape 1350"/>
            <p:cNvSpPr/>
            <p:nvPr/>
          </p:nvSpPr>
          <p:spPr>
            <a:xfrm>
              <a:off x="1159204" y="603927"/>
              <a:ext cx="5171247" cy="5171247"/>
            </a:xfrm>
            <a:prstGeom prst="pie">
              <a:avLst>
                <a:gd name="adj1" fmla="val 3240000"/>
                <a:gd name="adj2" fmla="val 7560000"/>
              </a:avLst>
            </a:prstGeom>
            <a:solidFill>
              <a:srgbClr val="4D5B6D"/>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1" name="Shape 1351"/>
            <p:cNvSpPr txBox="1"/>
            <p:nvPr/>
          </p:nvSpPr>
          <p:spPr>
            <a:xfrm>
              <a:off x="3006077" y="4236112"/>
              <a:ext cx="1477499" cy="1354374"/>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200" b="1" i="0" u="none" strike="noStrike" cap="none">
                  <a:solidFill>
                    <a:schemeClr val="lt1"/>
                  </a:solidFill>
                  <a:latin typeface="Calibri"/>
                  <a:ea typeface="Calibri"/>
                  <a:cs typeface="Calibri"/>
                  <a:sym typeface="Calibri"/>
                </a:rPr>
                <a:t>Behavioural Impact: </a:t>
              </a:r>
              <a:r>
                <a:rPr lang="en-GB" sz="1200" b="0" i="0" u="none" strike="noStrike" cap="none">
                  <a:solidFill>
                    <a:schemeClr val="lt1"/>
                  </a:solidFill>
                  <a:latin typeface="Calibri"/>
                  <a:ea typeface="Calibri"/>
                  <a:cs typeface="Calibri"/>
                  <a:sym typeface="Calibri"/>
                </a:rPr>
                <a:t>creating demand for birth registration through an integrated marketing and communications campaign</a:t>
              </a:r>
            </a:p>
          </p:txBody>
        </p:sp>
        <p:sp>
          <p:nvSpPr>
            <p:cNvPr id="1352" name="Shape 1352"/>
            <p:cNvSpPr/>
            <p:nvPr/>
          </p:nvSpPr>
          <p:spPr>
            <a:xfrm>
              <a:off x="1042236" y="518970"/>
              <a:ext cx="5171247" cy="5171247"/>
            </a:xfrm>
            <a:prstGeom prst="pie">
              <a:avLst>
                <a:gd name="adj1" fmla="val 7560000"/>
                <a:gd name="adj2" fmla="val 11880000"/>
              </a:avLst>
            </a:prstGeom>
            <a:solidFill>
              <a:srgbClr val="4D5B6D"/>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3" name="Shape 1353"/>
            <p:cNvSpPr txBox="1"/>
            <p:nvPr/>
          </p:nvSpPr>
          <p:spPr>
            <a:xfrm>
              <a:off x="1343891" y="2881739"/>
              <a:ext cx="1539061" cy="1231249"/>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200" b="1" i="0" u="none" strike="noStrike" cap="none">
                  <a:solidFill>
                    <a:schemeClr val="lt1"/>
                  </a:solidFill>
                  <a:latin typeface="Calibri"/>
                  <a:ea typeface="Calibri"/>
                  <a:cs typeface="Calibri"/>
                  <a:sym typeface="Calibri"/>
                </a:rPr>
                <a:t>Monitoring &amp; Evaluation:</a:t>
              </a:r>
              <a:r>
                <a:rPr lang="en-GB" sz="1200" b="0" i="0" u="none" strike="noStrike" cap="none">
                  <a:solidFill>
                    <a:schemeClr val="lt1"/>
                  </a:solidFill>
                  <a:latin typeface="Calibri"/>
                  <a:ea typeface="Calibri"/>
                  <a:cs typeface="Calibri"/>
                  <a:sym typeface="Calibri"/>
                </a:rPr>
                <a:t> Proving a model that is scalable &amp; sustainable through rigorous M&amp;E and continuous improvement</a:t>
              </a:r>
            </a:p>
          </p:txBody>
        </p:sp>
        <p:sp>
          <p:nvSpPr>
            <p:cNvPr id="1354" name="Shape 1354"/>
            <p:cNvSpPr/>
            <p:nvPr/>
          </p:nvSpPr>
          <p:spPr>
            <a:xfrm>
              <a:off x="1086561" y="381070"/>
              <a:ext cx="5171247" cy="5171247"/>
            </a:xfrm>
            <a:prstGeom prst="pie">
              <a:avLst>
                <a:gd name="adj1" fmla="val 11880000"/>
                <a:gd name="adj2" fmla="val 16200000"/>
              </a:avLst>
            </a:prstGeom>
            <a:solidFill>
              <a:srgbClr val="4D5B6D"/>
            </a:solidFill>
            <a:ln w="25400" cap="flat" cmpd="sng">
              <a:solidFill>
                <a:schemeClr val="lt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5" name="Shape 1355"/>
            <p:cNvSpPr txBox="1"/>
            <p:nvPr/>
          </p:nvSpPr>
          <p:spPr>
            <a:xfrm>
              <a:off x="1897953" y="1250333"/>
              <a:ext cx="1662186" cy="1108123"/>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200" b="1" i="0" u="none" strike="noStrike" cap="none">
                  <a:solidFill>
                    <a:schemeClr val="lt1"/>
                  </a:solidFill>
                  <a:latin typeface="Calibri"/>
                  <a:ea typeface="Calibri"/>
                  <a:cs typeface="Calibri"/>
                  <a:sym typeface="Calibri"/>
                </a:rPr>
                <a:t>Process &amp; technology:</a:t>
              </a:r>
              <a:r>
                <a:rPr lang="en-GB" sz="1200" b="0" i="0" u="none" strike="noStrike" cap="none">
                  <a:solidFill>
                    <a:schemeClr val="lt1"/>
                  </a:solidFill>
                  <a:latin typeface="Calibri"/>
                  <a:ea typeface="Calibri"/>
                  <a:cs typeface="Calibri"/>
                  <a:sym typeface="Calibri"/>
                </a:rPr>
                <a:t> making birth registration services effective and accessible</a:t>
              </a:r>
            </a:p>
          </p:txBody>
        </p:sp>
        <p:sp>
          <p:nvSpPr>
            <p:cNvPr id="1356" name="Shape 1356"/>
            <p:cNvSpPr/>
            <p:nvPr/>
          </p:nvSpPr>
          <p:spPr>
            <a:xfrm>
              <a:off x="911479" y="60946"/>
              <a:ext cx="5811496" cy="5811496"/>
            </a:xfrm>
            <a:custGeom>
              <a:avLst/>
              <a:gdLst/>
              <a:ahLst/>
              <a:cxnLst/>
              <a:rect l="0" t="0" r="0" b="0"/>
              <a:pathLst>
                <a:path w="120000" h="120000" extrusionOk="0">
                  <a:moveTo>
                    <a:pt x="60005" y="4067"/>
                  </a:moveTo>
                  <a:lnTo>
                    <a:pt x="60005" y="4067"/>
                  </a:lnTo>
                  <a:cubicBezTo>
                    <a:pt x="82390" y="4069"/>
                    <a:pt x="102619" y="17418"/>
                    <a:pt x="111424" y="37999"/>
                  </a:cubicBezTo>
                  <a:lnTo>
                    <a:pt x="115280" y="36746"/>
                  </a:lnTo>
                  <a:lnTo>
                    <a:pt x="110292" y="43657"/>
                  </a:lnTo>
                  <a:lnTo>
                    <a:pt x="101740" y="41146"/>
                  </a:lnTo>
                  <a:lnTo>
                    <a:pt x="105594" y="39894"/>
                  </a:lnTo>
                  <a:lnTo>
                    <a:pt x="105594" y="39894"/>
                  </a:lnTo>
                  <a:cubicBezTo>
                    <a:pt x="97628" y="21829"/>
                    <a:pt x="79748" y="10171"/>
                    <a:pt x="60004" y="10169"/>
                  </a:cubicBezTo>
                  <a:close/>
                </a:path>
              </a:pathLst>
            </a:custGeom>
            <a:solidFill>
              <a:srgbClr val="B0B4B9"/>
            </a:solidFill>
            <a:ln>
              <a:noFill/>
            </a:ln>
          </p:spPr>
          <p:txBody>
            <a:bodyPr lIns="91425" tIns="91425" rIns="91425" bIns="91425" anchor="ctr" anchorCtr="0">
              <a:noAutofit/>
            </a:bodyPr>
            <a:lstStyle/>
            <a:p>
              <a:pPr lvl="0">
                <a:spcBef>
                  <a:spcPts val="0"/>
                </a:spcBef>
                <a:buNone/>
              </a:pPr>
              <a:endParaRPr/>
            </a:p>
          </p:txBody>
        </p:sp>
        <p:sp>
          <p:nvSpPr>
            <p:cNvPr id="1357" name="Shape 1357"/>
            <p:cNvSpPr/>
            <p:nvPr/>
          </p:nvSpPr>
          <p:spPr>
            <a:xfrm>
              <a:off x="956404" y="198801"/>
              <a:ext cx="5811496" cy="5811496"/>
            </a:xfrm>
            <a:custGeom>
              <a:avLst/>
              <a:gdLst/>
              <a:ahLst/>
              <a:cxnLst/>
              <a:rect l="0" t="0" r="0" b="0"/>
              <a:pathLst>
                <a:path w="120000" h="120000" extrusionOk="0">
                  <a:moveTo>
                    <a:pt x="113194" y="42715"/>
                  </a:moveTo>
                  <a:cubicBezTo>
                    <a:pt x="120114" y="64009"/>
                    <a:pt x="113667" y="87378"/>
                    <a:pt x="96809" y="102113"/>
                  </a:cubicBezTo>
                  <a:lnTo>
                    <a:pt x="99192" y="105393"/>
                  </a:lnTo>
                  <a:lnTo>
                    <a:pt x="91079" y="102784"/>
                  </a:lnTo>
                  <a:lnTo>
                    <a:pt x="90825" y="93874"/>
                  </a:lnTo>
                  <a:lnTo>
                    <a:pt x="93206" y="97153"/>
                  </a:lnTo>
                  <a:lnTo>
                    <a:pt x="93206" y="97153"/>
                  </a:lnTo>
                  <a:cubicBezTo>
                    <a:pt x="107930" y="83994"/>
                    <a:pt x="113494" y="63381"/>
                    <a:pt x="107391" y="44600"/>
                  </a:cubicBezTo>
                  <a:close/>
                </a:path>
              </a:pathLst>
            </a:custGeom>
            <a:solidFill>
              <a:srgbClr val="B0B4B9"/>
            </a:solidFill>
            <a:ln>
              <a:noFill/>
            </a:ln>
          </p:spPr>
          <p:txBody>
            <a:bodyPr lIns="91425" tIns="91425" rIns="91425" bIns="91425" anchor="ctr" anchorCtr="0">
              <a:noAutofit/>
            </a:bodyPr>
            <a:lstStyle/>
            <a:p>
              <a:pPr lvl="0">
                <a:spcBef>
                  <a:spcPts val="0"/>
                </a:spcBef>
                <a:buNone/>
              </a:pPr>
              <a:endParaRPr/>
            </a:p>
          </p:txBody>
        </p:sp>
        <p:sp>
          <p:nvSpPr>
            <p:cNvPr id="1358" name="Shape 1358"/>
            <p:cNvSpPr/>
            <p:nvPr/>
          </p:nvSpPr>
          <p:spPr>
            <a:xfrm>
              <a:off x="839079" y="284016"/>
              <a:ext cx="5811496" cy="5811496"/>
            </a:xfrm>
            <a:custGeom>
              <a:avLst/>
              <a:gdLst/>
              <a:ahLst/>
              <a:cxnLst/>
              <a:rect l="0" t="0" r="0" b="0"/>
              <a:pathLst>
                <a:path w="120000" h="120000" extrusionOk="0">
                  <a:moveTo>
                    <a:pt x="92880" y="105247"/>
                  </a:moveTo>
                  <a:cubicBezTo>
                    <a:pt x="74766" y="118410"/>
                    <a:pt x="50547" y="119502"/>
                    <a:pt x="31322" y="108021"/>
                  </a:cubicBezTo>
                  <a:lnTo>
                    <a:pt x="28939" y="111301"/>
                  </a:lnTo>
                  <a:lnTo>
                    <a:pt x="28913" y="102779"/>
                  </a:lnTo>
                  <a:lnTo>
                    <a:pt x="37308" y="99784"/>
                  </a:lnTo>
                  <a:lnTo>
                    <a:pt x="34925" y="103062"/>
                  </a:lnTo>
                  <a:lnTo>
                    <a:pt x="34925" y="103062"/>
                  </a:lnTo>
                  <a:cubicBezTo>
                    <a:pt x="51992" y="112999"/>
                    <a:pt x="73317" y="111920"/>
                    <a:pt x="89293" y="100311"/>
                  </a:cubicBezTo>
                  <a:close/>
                </a:path>
              </a:pathLst>
            </a:custGeom>
            <a:solidFill>
              <a:srgbClr val="B0B4B9"/>
            </a:solidFill>
            <a:ln>
              <a:noFill/>
            </a:ln>
          </p:spPr>
          <p:txBody>
            <a:bodyPr lIns="91425" tIns="91425" rIns="91425" bIns="91425" anchor="ctr" anchorCtr="0">
              <a:noAutofit/>
            </a:bodyPr>
            <a:lstStyle/>
            <a:p>
              <a:pPr lvl="0">
                <a:spcBef>
                  <a:spcPts val="0"/>
                </a:spcBef>
                <a:buNone/>
              </a:pPr>
              <a:endParaRPr/>
            </a:p>
          </p:txBody>
        </p:sp>
        <p:sp>
          <p:nvSpPr>
            <p:cNvPr id="1359" name="Shape 1359"/>
            <p:cNvSpPr/>
            <p:nvPr/>
          </p:nvSpPr>
          <p:spPr>
            <a:xfrm>
              <a:off x="721752" y="198801"/>
              <a:ext cx="5811496" cy="5811496"/>
            </a:xfrm>
            <a:custGeom>
              <a:avLst/>
              <a:gdLst/>
              <a:ahLst/>
              <a:cxnLst/>
              <a:rect l="0" t="0" r="0" b="0"/>
              <a:pathLst>
                <a:path w="120000" h="120000" extrusionOk="0">
                  <a:moveTo>
                    <a:pt x="27127" y="105253"/>
                  </a:moveTo>
                  <a:cubicBezTo>
                    <a:pt x="9012" y="92093"/>
                    <a:pt x="490" y="69399"/>
                    <a:pt x="5466" y="47569"/>
                  </a:cubicBezTo>
                  <a:lnTo>
                    <a:pt x="1610" y="46316"/>
                  </a:lnTo>
                  <a:lnTo>
                    <a:pt x="9706" y="43657"/>
                  </a:lnTo>
                  <a:lnTo>
                    <a:pt x="15150" y="50716"/>
                  </a:lnTo>
                  <a:lnTo>
                    <a:pt x="11296" y="49463"/>
                  </a:lnTo>
                  <a:lnTo>
                    <a:pt x="11296" y="49463"/>
                  </a:lnTo>
                  <a:cubicBezTo>
                    <a:pt x="7120" y="68764"/>
                    <a:pt x="14736" y="88710"/>
                    <a:pt x="30713" y="100316"/>
                  </a:cubicBezTo>
                  <a:close/>
                </a:path>
              </a:pathLst>
            </a:custGeom>
            <a:solidFill>
              <a:srgbClr val="B0B4B9"/>
            </a:solidFill>
            <a:ln>
              <a:noFill/>
            </a:ln>
          </p:spPr>
          <p:txBody>
            <a:bodyPr lIns="91425" tIns="91425" rIns="91425" bIns="91425" anchor="ctr" anchorCtr="0">
              <a:noAutofit/>
            </a:bodyPr>
            <a:lstStyle/>
            <a:p>
              <a:pPr lvl="0">
                <a:spcBef>
                  <a:spcPts val="0"/>
                </a:spcBef>
                <a:buNone/>
              </a:pPr>
              <a:endParaRPr/>
            </a:p>
          </p:txBody>
        </p:sp>
        <p:sp>
          <p:nvSpPr>
            <p:cNvPr id="1360" name="Shape 1360"/>
            <p:cNvSpPr/>
            <p:nvPr/>
          </p:nvSpPr>
          <p:spPr>
            <a:xfrm>
              <a:off x="766679" y="60946"/>
              <a:ext cx="5811496" cy="5811496"/>
            </a:xfrm>
            <a:custGeom>
              <a:avLst/>
              <a:gdLst/>
              <a:ahLst/>
              <a:cxnLst/>
              <a:rect l="0" t="0" r="0" b="0"/>
              <a:pathLst>
                <a:path w="120000" h="120000" extrusionOk="0">
                  <a:moveTo>
                    <a:pt x="6805" y="42714"/>
                  </a:moveTo>
                  <a:cubicBezTo>
                    <a:pt x="13723" y="21424"/>
                    <a:pt x="32669" y="6310"/>
                    <a:pt x="54964" y="4294"/>
                  </a:cubicBezTo>
                  <a:lnTo>
                    <a:pt x="54963" y="240"/>
                  </a:lnTo>
                  <a:lnTo>
                    <a:pt x="59995" y="7118"/>
                  </a:lnTo>
                  <a:lnTo>
                    <a:pt x="54965" y="14477"/>
                  </a:lnTo>
                  <a:lnTo>
                    <a:pt x="54964" y="10424"/>
                  </a:lnTo>
                  <a:lnTo>
                    <a:pt x="54964" y="10424"/>
                  </a:lnTo>
                  <a:cubicBezTo>
                    <a:pt x="35322" y="12419"/>
                    <a:pt x="18710" y="25823"/>
                    <a:pt x="12608" y="44599"/>
                  </a:cubicBezTo>
                  <a:close/>
                </a:path>
              </a:pathLst>
            </a:custGeom>
            <a:solidFill>
              <a:srgbClr val="B0B4B9"/>
            </a:solidFill>
            <a:ln>
              <a:noFill/>
            </a:ln>
          </p:spPr>
          <p:txBody>
            <a:bodyPr lIns="91425" tIns="91425" rIns="91425" bIns="91425" anchor="ctr" anchorCtr="0">
              <a:noAutofit/>
            </a:bodyPr>
            <a:lstStyle/>
            <a:p>
              <a:pPr lvl="0">
                <a:spcBef>
                  <a:spcPts val="0"/>
                </a:spcBef>
                <a:buNone/>
              </a:pPr>
              <a:endParaRPr/>
            </a:p>
          </p:txBody>
        </p:sp>
      </p:grpSp>
      <p:sp>
        <p:nvSpPr>
          <p:cNvPr id="1361" name="Shape 1361"/>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Exercise: Implementation Challenges</a:t>
            </a:r>
          </a:p>
        </p:txBody>
      </p:sp>
      <p:sp>
        <p:nvSpPr>
          <p:cNvPr id="1337" name="Shape 1337"/>
          <p:cNvSpPr txBox="1"/>
          <p:nvPr/>
        </p:nvSpPr>
        <p:spPr>
          <a:xfrm>
            <a:off x="457200" y="1760014"/>
            <a:ext cx="8229600" cy="2104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2400" b="0" i="0" u="none" strike="noStrike" cap="none" dirty="0">
                <a:solidFill>
                  <a:schemeClr val="dk1"/>
                </a:solidFill>
                <a:latin typeface="Arial"/>
                <a:ea typeface="Arial"/>
                <a:cs typeface="Arial"/>
                <a:sym typeface="Arial"/>
              </a:rPr>
              <a:t>In </a:t>
            </a:r>
            <a:r>
              <a:rPr lang="en-GB" sz="2400" b="1" i="0" u="none" strike="noStrike" cap="none" dirty="0">
                <a:solidFill>
                  <a:srgbClr val="0070C0"/>
                </a:solidFill>
                <a:latin typeface="Arial"/>
                <a:ea typeface="Arial"/>
                <a:cs typeface="Arial"/>
                <a:sym typeface="Arial"/>
              </a:rPr>
              <a:t>mixed groups</a:t>
            </a:r>
            <a:r>
              <a:rPr lang="en-GB" sz="2400" b="0" i="0" u="none" strike="noStrike" cap="none" dirty="0">
                <a:solidFill>
                  <a:schemeClr val="dk1"/>
                </a:solidFill>
                <a:latin typeface="Arial"/>
                <a:ea typeface="Arial"/>
                <a:cs typeface="Arial"/>
                <a:sym typeface="Arial"/>
              </a:rPr>
              <a:t>, discuss:</a:t>
            </a:r>
          </a:p>
          <a:p>
            <a:pPr marL="533400" marR="0" lvl="0" indent="-45720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Arial"/>
              <a:ea typeface="Arial"/>
              <a:cs typeface="Arial"/>
              <a:sym typeface="Arial"/>
            </a:endParaRPr>
          </a:p>
          <a:p>
            <a:pPr marL="5334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dirty="0">
                <a:solidFill>
                  <a:schemeClr val="dk1"/>
                </a:solidFill>
                <a:latin typeface="Arial"/>
                <a:ea typeface="Arial"/>
                <a:cs typeface="Arial"/>
                <a:sym typeface="Arial"/>
              </a:rPr>
              <a:t>What does your</a:t>
            </a:r>
          </a:p>
          <a:p>
            <a:pPr marL="5334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dirty="0">
                <a:solidFill>
                  <a:schemeClr val="dk1"/>
                </a:solidFill>
                <a:latin typeface="Arial"/>
                <a:ea typeface="Arial"/>
                <a:cs typeface="Arial"/>
                <a:sym typeface="Arial"/>
              </a:rPr>
              <a:t>What are the key challenges in your area of implementation?</a:t>
            </a:r>
          </a:p>
          <a:p>
            <a:pPr marL="5334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dirty="0">
                <a:solidFill>
                  <a:schemeClr val="dk1"/>
                </a:solidFill>
                <a:latin typeface="Arial"/>
                <a:ea typeface="Arial"/>
                <a:cs typeface="Arial"/>
                <a:sym typeface="Arial"/>
              </a:rPr>
              <a:t>How will you address these challenges?</a:t>
            </a:r>
          </a:p>
          <a:p>
            <a:pPr marL="7620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dirty="0">
                <a:solidFill>
                  <a:schemeClr val="dk1"/>
                </a:solidFill>
                <a:latin typeface="Arial"/>
                <a:ea typeface="Arial"/>
                <a:cs typeface="Arial"/>
                <a:sym typeface="Arial"/>
              </a:rPr>
              <a:t>Present back to the group (5 min per group)</a:t>
            </a:r>
          </a:p>
          <a:p>
            <a:pPr marL="0" marR="0" lvl="0" indent="0" algn="l" rtl="0">
              <a:lnSpc>
                <a:spcPct val="100000"/>
              </a:lnSpc>
              <a:spcBef>
                <a:spcPts val="0"/>
              </a:spcBef>
              <a:spcAft>
                <a:spcPts val="0"/>
              </a:spcAft>
              <a:buClr>
                <a:schemeClr val="dk1"/>
              </a:buClr>
              <a:buFont typeface="Arial"/>
              <a:buNone/>
            </a:pPr>
            <a:endParaRPr sz="2400" dirty="0">
              <a:solidFill>
                <a:schemeClr val="dk1"/>
              </a:solidFill>
            </a:endParaRPr>
          </a:p>
        </p:txBody>
      </p:sp>
      <p:sp>
        <p:nvSpPr>
          <p:cNvPr id="1338" name="Shape 133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6613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p:nvPr>
        </p:nvSpPr>
        <p:spPr>
          <a:xfrm>
            <a:off x="523264" y="4648557"/>
            <a:ext cx="8169658" cy="188452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5400" b="1" i="0" u="none" strike="noStrike" cap="none">
                <a:solidFill>
                  <a:srgbClr val="003E75"/>
                </a:solidFill>
                <a:latin typeface="Arial"/>
                <a:ea typeface="Arial"/>
                <a:cs typeface="Arial"/>
                <a:sym typeface="Arial"/>
              </a:rPr>
              <a:t>for CRVS Digitisation</a:t>
            </a:r>
          </a:p>
        </p:txBody>
      </p:sp>
      <p:pic>
        <p:nvPicPr>
          <p:cNvPr id="1367" name="Shape 1367"/>
          <p:cNvPicPr preferRelativeResize="0"/>
          <p:nvPr/>
        </p:nvPicPr>
        <p:blipFill rotWithShape="1">
          <a:blip r:embed="rId3">
            <a:alphaModFix/>
          </a:blip>
          <a:srcRect/>
          <a:stretch/>
        </p:blipFill>
        <p:spPr>
          <a:xfrm>
            <a:off x="1985209" y="472337"/>
            <a:ext cx="5245767" cy="4032095"/>
          </a:xfrm>
          <a:prstGeom prst="rect">
            <a:avLst/>
          </a:prstGeom>
          <a:noFill/>
          <a:ln>
            <a:noFill/>
          </a:ln>
        </p:spPr>
      </p:pic>
      <p:sp>
        <p:nvSpPr>
          <p:cNvPr id="1368" name="Shape 136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p:cNvPicPr preferRelativeResize="0"/>
          <p:nvPr/>
        </p:nvPicPr>
        <p:blipFill rotWithShape="1">
          <a:blip r:embed="rId3">
            <a:alphaModFix/>
          </a:blip>
          <a:srcRect/>
          <a:stretch/>
        </p:blipFill>
        <p:spPr>
          <a:xfrm>
            <a:off x="0" y="116700"/>
            <a:ext cx="9140213" cy="6799650"/>
          </a:xfrm>
          <a:prstGeom prst="rect">
            <a:avLst/>
          </a:prstGeom>
          <a:noFill/>
          <a:ln>
            <a:noFill/>
          </a:ln>
        </p:spPr>
      </p:pic>
      <p:sp>
        <p:nvSpPr>
          <p:cNvPr id="1375" name="Shape 1375"/>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6" name="Shape 137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chemeClr val="lt1"/>
                </a:solidFill>
                <a:latin typeface="Arial"/>
                <a:ea typeface="Arial"/>
                <a:cs typeface="Arial"/>
                <a:sym typeface="Arial"/>
              </a:rPr>
              <a:t>Exercise: Make the Case!</a:t>
            </a:r>
          </a:p>
        </p:txBody>
      </p:sp>
      <p:sp>
        <p:nvSpPr>
          <p:cNvPr id="1377" name="Shape 1377"/>
          <p:cNvSpPr txBox="1"/>
          <p:nvPr/>
        </p:nvSpPr>
        <p:spPr>
          <a:xfrm>
            <a:off x="565485" y="4702258"/>
            <a:ext cx="8229600" cy="19271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2000" b="1" i="0" u="none" strike="noStrike" cap="none" dirty="0">
                <a:solidFill>
                  <a:schemeClr val="lt1"/>
                </a:solidFill>
                <a:latin typeface="Arial"/>
                <a:ea typeface="Arial"/>
                <a:cs typeface="Arial"/>
                <a:sym typeface="Arial"/>
              </a:rPr>
              <a:t>In </a:t>
            </a:r>
            <a:r>
              <a:rPr lang="en-GB" sz="2000" b="1" i="0" u="none" strike="noStrike" cap="none" dirty="0">
                <a:solidFill>
                  <a:srgbClr val="0070C0"/>
                </a:solidFill>
                <a:latin typeface="Arial"/>
                <a:ea typeface="Arial"/>
                <a:cs typeface="Arial"/>
                <a:sym typeface="Arial"/>
              </a:rPr>
              <a:t>country groups</a:t>
            </a:r>
            <a:r>
              <a:rPr lang="en-GB" sz="2000" b="1" i="0" u="none" strike="noStrike" cap="none" dirty="0">
                <a:solidFill>
                  <a:schemeClr val="lt1"/>
                </a:solidFill>
                <a:latin typeface="Arial"/>
                <a:ea typeface="Arial"/>
                <a:cs typeface="Arial"/>
                <a:sym typeface="Arial"/>
              </a:rPr>
              <a:t>:</a:t>
            </a:r>
          </a:p>
          <a:p>
            <a:pPr marL="342900" marR="0" lvl="0" indent="-342900" algn="l" rtl="0">
              <a:lnSpc>
                <a:spcPct val="100000"/>
              </a:lnSpc>
              <a:spcBef>
                <a:spcPts val="800"/>
              </a:spcBef>
              <a:spcAft>
                <a:spcPts val="0"/>
              </a:spcAft>
              <a:buClr>
                <a:schemeClr val="lt1"/>
              </a:buClr>
              <a:buSzPct val="100000"/>
              <a:buFont typeface="Arial"/>
              <a:buAutoNum type="arabicPeriod"/>
            </a:pPr>
            <a:r>
              <a:rPr lang="en-GB" sz="2000" b="1" i="0" u="none" strike="noStrike" cap="none" dirty="0">
                <a:solidFill>
                  <a:schemeClr val="lt1"/>
                </a:solidFill>
                <a:latin typeface="Arial"/>
                <a:ea typeface="Arial"/>
                <a:cs typeface="Arial"/>
                <a:sym typeface="Arial"/>
              </a:rPr>
              <a:t>What would be the value of universal civil registration to stakeholders in your country?</a:t>
            </a:r>
          </a:p>
          <a:p>
            <a:pPr marL="342900" marR="0" lvl="0" indent="-342900" algn="l" rtl="0">
              <a:lnSpc>
                <a:spcPct val="100000"/>
              </a:lnSpc>
              <a:spcBef>
                <a:spcPts val="800"/>
              </a:spcBef>
              <a:spcAft>
                <a:spcPts val="0"/>
              </a:spcAft>
              <a:buClr>
                <a:schemeClr val="lt1"/>
              </a:buClr>
              <a:buSzPct val="100000"/>
              <a:buFont typeface="Arial"/>
              <a:buAutoNum type="arabicPeriod"/>
            </a:pPr>
            <a:r>
              <a:rPr lang="en-GB" sz="2000" b="1" i="0" u="none" strike="noStrike" cap="none" dirty="0">
                <a:solidFill>
                  <a:schemeClr val="lt1"/>
                </a:solidFill>
                <a:latin typeface="Arial"/>
                <a:ea typeface="Arial"/>
                <a:cs typeface="Arial"/>
                <a:sym typeface="Arial"/>
              </a:rPr>
              <a:t>Present the case to the Ministry of Finance (Facilitation Team) and they will decide if you get the money…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Shape 138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Deliverables </a:t>
            </a:r>
          </a:p>
        </p:txBody>
      </p:sp>
      <p:sp>
        <p:nvSpPr>
          <p:cNvPr id="1384" name="Shape 1384"/>
          <p:cNvSpPr/>
          <p:nvPr/>
        </p:nvSpPr>
        <p:spPr>
          <a:xfrm>
            <a:off x="457200" y="1782123"/>
            <a:ext cx="7905964" cy="2462099"/>
          </a:xfrm>
          <a:prstGeom prst="rect">
            <a:avLst/>
          </a:prstGeom>
          <a:noFill/>
          <a:ln>
            <a:noFill/>
          </a:ln>
        </p:spPr>
        <p:txBody>
          <a:bodyPr lIns="91425" tIns="45700" rIns="91425" bIns="45700" anchor="t" anchorCtr="0">
            <a:noAutofit/>
          </a:bodyPr>
          <a:lstStyle/>
          <a:p>
            <a:pPr marL="457200" marR="0" lvl="0" indent="0" algn="l" rtl="0">
              <a:lnSpc>
                <a:spcPct val="100000"/>
              </a:lnSpc>
              <a:spcBef>
                <a:spcPts val="0"/>
              </a:spcBef>
              <a:spcAft>
                <a:spcPts val="0"/>
              </a:spcAft>
              <a:buClr>
                <a:schemeClr val="dk1"/>
              </a:buClr>
              <a:buSzPct val="25000"/>
              <a:buFont typeface="Calibri"/>
              <a:buNone/>
            </a:pPr>
            <a:r>
              <a:rPr lang="en-GB" sz="2400" b="1" i="0" u="none" strike="noStrike" cap="none">
                <a:solidFill>
                  <a:schemeClr val="dk1"/>
                </a:solidFill>
                <a:latin typeface="Calibri"/>
                <a:ea typeface="Calibri"/>
                <a:cs typeface="Calibri"/>
                <a:sym typeface="Calibri"/>
              </a:rPr>
              <a:t>Deliverable 1:  </a:t>
            </a:r>
            <a:r>
              <a:rPr lang="en-GB" sz="2400" b="0" i="0" u="none" strike="noStrike" cap="none">
                <a:solidFill>
                  <a:schemeClr val="dk1"/>
                </a:solidFill>
                <a:latin typeface="Calibri"/>
                <a:ea typeface="Calibri"/>
                <a:cs typeface="Calibri"/>
                <a:sym typeface="Calibri"/>
              </a:rPr>
              <a:t>Long-term CRVS Digitisation Vision</a:t>
            </a:r>
            <a:br>
              <a:rPr lang="en-GB" sz="2400" b="0" i="0" u="none" strike="noStrike" cap="none">
                <a:solidFill>
                  <a:schemeClr val="dk1"/>
                </a:solidFill>
                <a:latin typeface="Calibri"/>
                <a:ea typeface="Calibri"/>
                <a:cs typeface="Calibri"/>
                <a:sym typeface="Calibri"/>
              </a:rPr>
            </a:br>
            <a:endParaRPr lang="en-GB" sz="24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1" i="0" u="none" strike="noStrike" cap="none">
                <a:solidFill>
                  <a:schemeClr val="dk1"/>
                </a:solidFill>
                <a:latin typeface="Calibri"/>
                <a:ea typeface="Calibri"/>
                <a:cs typeface="Calibri"/>
                <a:sym typeface="Calibri"/>
              </a:rPr>
              <a:t>Deliverable 2: </a:t>
            </a:r>
            <a:r>
              <a:rPr lang="en-GB" sz="2400" b="0" i="0" u="none" strike="noStrike" cap="none">
                <a:solidFill>
                  <a:schemeClr val="dk1"/>
                </a:solidFill>
                <a:latin typeface="Calibri"/>
                <a:ea typeface="Calibri"/>
                <a:cs typeface="Calibri"/>
                <a:sym typeface="Calibri"/>
              </a:rPr>
              <a:t>Draft CRVS System Architecture to support long-term CRVS Digitisation Vision.</a:t>
            </a:r>
          </a:p>
          <a:p>
            <a:pPr marL="45720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0" i="0" u="none" strike="noStrike" cap="none">
                <a:solidFill>
                  <a:schemeClr val="dk1"/>
                </a:solidFill>
                <a:latin typeface="Calibri"/>
                <a:ea typeface="Calibri"/>
                <a:cs typeface="Calibri"/>
                <a:sym typeface="Calibri"/>
              </a:rPr>
              <a:t>See the CRVS DGB for examples of these deliverables</a:t>
            </a:r>
          </a:p>
          <a:p>
            <a:pPr marL="45720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0" i="0" u="none" strike="noStrike" cap="none">
                <a:solidFill>
                  <a:schemeClr val="dk1"/>
                </a:solidFill>
                <a:latin typeface="Calibri"/>
                <a:ea typeface="Calibri"/>
                <a:cs typeface="Calibri"/>
                <a:sym typeface="Calibri"/>
              </a:rPr>
              <a:t>Due </a:t>
            </a:r>
            <a:r>
              <a:rPr lang="en-GB" sz="2400" b="1" i="0" u="sng" strike="noStrike" cap="none">
                <a:solidFill>
                  <a:schemeClr val="dk1"/>
                </a:solidFill>
                <a:latin typeface="Calibri"/>
                <a:ea typeface="Calibri"/>
                <a:cs typeface="Calibri"/>
                <a:sym typeface="Calibri"/>
              </a:rPr>
              <a:t>1 MONTH </a:t>
            </a:r>
            <a:r>
              <a:rPr lang="en-GB" sz="2400" b="0" i="0" u="none" strike="noStrike" cap="none">
                <a:solidFill>
                  <a:schemeClr val="dk1"/>
                </a:solidFill>
                <a:latin typeface="Calibri"/>
                <a:ea typeface="Calibri"/>
                <a:cs typeface="Calibri"/>
                <a:sym typeface="Calibri"/>
              </a:rPr>
              <a:t>after completing this training: Friday 29</a:t>
            </a:r>
            <a:r>
              <a:rPr lang="en-GB" sz="2400" b="0" i="0" u="none" strike="noStrike" cap="none" baseline="30000">
                <a:solidFill>
                  <a:schemeClr val="dk1"/>
                </a:solidFill>
                <a:latin typeface="Calibri"/>
                <a:ea typeface="Calibri"/>
                <a:cs typeface="Calibri"/>
                <a:sym typeface="Calibri"/>
              </a:rPr>
              <a:t>th</a:t>
            </a:r>
            <a:r>
              <a:rPr lang="en-GB" sz="2400" b="0" i="0" u="none" strike="noStrike" cap="none">
                <a:solidFill>
                  <a:schemeClr val="dk1"/>
                </a:solidFill>
                <a:latin typeface="Calibri"/>
                <a:ea typeface="Calibri"/>
                <a:cs typeface="Calibri"/>
                <a:sym typeface="Calibri"/>
              </a:rPr>
              <a:t> September</a:t>
            </a:r>
          </a:p>
          <a:p>
            <a:pPr marL="45720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Shape 139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dirty="0">
                <a:solidFill>
                  <a:srgbClr val="0070C0"/>
                </a:solidFill>
                <a:latin typeface="Arial"/>
                <a:ea typeface="Arial"/>
                <a:cs typeface="Arial"/>
                <a:sym typeface="Arial"/>
              </a:rPr>
              <a:t>World Bank Training</a:t>
            </a:r>
          </a:p>
        </p:txBody>
      </p:sp>
      <p:sp>
        <p:nvSpPr>
          <p:cNvPr id="2" name="Rectangle 1"/>
          <p:cNvSpPr/>
          <p:nvPr/>
        </p:nvSpPr>
        <p:spPr>
          <a:xfrm>
            <a:off x="549964" y="4346836"/>
            <a:ext cx="8136835" cy="1384995"/>
          </a:xfrm>
          <a:prstGeom prst="rect">
            <a:avLst/>
          </a:prstGeom>
        </p:spPr>
        <p:txBody>
          <a:bodyPr wrap="square">
            <a:spAutoFit/>
          </a:bodyPr>
          <a:lstStyle/>
          <a:p>
            <a:r>
              <a:rPr lang="en-GB" sz="2800" b="1" dirty="0">
                <a:solidFill>
                  <a:srgbClr val="0070C0"/>
                </a:solidFill>
                <a:hlinkClick r:id="rId3"/>
              </a:rPr>
              <a:t>https://olc.worldbank.org/content/civil-registration-and-vital-statistics-systems-basic-level-self-paced-format</a:t>
            </a:r>
            <a:r>
              <a:rPr lang="en-GB" sz="2800" b="1" dirty="0">
                <a:solidFill>
                  <a:srgbClr val="0070C0"/>
                </a:solidFill>
              </a:rPr>
              <a:t> </a:t>
            </a:r>
          </a:p>
        </p:txBody>
      </p:sp>
      <p:sp>
        <p:nvSpPr>
          <p:cNvPr id="3" name="TextBox 2"/>
          <p:cNvSpPr txBox="1"/>
          <p:nvPr/>
        </p:nvSpPr>
        <p:spPr>
          <a:xfrm>
            <a:off x="549964" y="1669774"/>
            <a:ext cx="7586871" cy="2308324"/>
          </a:xfrm>
          <a:prstGeom prst="rect">
            <a:avLst/>
          </a:prstGeom>
          <a:noFill/>
        </p:spPr>
        <p:txBody>
          <a:bodyPr wrap="square" rtlCol="0">
            <a:spAutoFit/>
          </a:bodyPr>
          <a:lstStyle/>
          <a:p>
            <a:pPr marL="285750" indent="-285750">
              <a:buFont typeface="Wingdings" panose="05000000000000000000" pitchFamily="2" charset="2"/>
              <a:buChar char="§"/>
            </a:pPr>
            <a:r>
              <a:rPr lang="en-GB" sz="2400" dirty="0"/>
              <a:t>CRVS training developed by the World Bank in partnership with partners from all sectors</a:t>
            </a:r>
          </a:p>
          <a:p>
            <a:pPr marL="285750" indent="-285750">
              <a:buFont typeface="Wingdings" panose="05000000000000000000" pitchFamily="2" charset="2"/>
              <a:buChar char="§"/>
            </a:pPr>
            <a:r>
              <a:rPr lang="en-GB" sz="2400" dirty="0"/>
              <a:t>13 modules that familiarise you with all key areas of knowledge if you are working in the area of CRVS</a:t>
            </a:r>
          </a:p>
          <a:p>
            <a:pPr marL="285750" indent="-285750">
              <a:buFont typeface="Wingdings" panose="05000000000000000000" pitchFamily="2" charset="2"/>
              <a:buChar char="§"/>
            </a:pPr>
            <a:r>
              <a:rPr lang="en-GB" sz="2400" dirty="0"/>
              <a:t>Module 10: CRVS Digitisation – developed based on the CRVS Digitisation Guidebook.</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pic>
        <p:nvPicPr>
          <p:cNvPr id="1396" name="Shape 1396" descr="Picture6.png"/>
          <p:cNvPicPr preferRelativeResize="0">
            <a:picLocks noGrp="1"/>
          </p:cNvPicPr>
          <p:nvPr>
            <p:ph type="body" idx="1"/>
          </p:nvPr>
        </p:nvPicPr>
        <p:blipFill rotWithShape="1">
          <a:blip r:embed="rId3">
            <a:alphaModFix/>
          </a:blip>
          <a:srcRect/>
          <a:stretch/>
        </p:blipFill>
        <p:spPr>
          <a:xfrm>
            <a:off x="0" y="-7180"/>
            <a:ext cx="2314800" cy="6865181"/>
          </a:xfrm>
          <a:prstGeom prst="rect">
            <a:avLst/>
          </a:prstGeom>
          <a:noFill/>
          <a:ln>
            <a:noFill/>
          </a:ln>
        </p:spPr>
      </p:pic>
      <p:sp>
        <p:nvSpPr>
          <p:cNvPr id="1397" name="Shape 1397"/>
          <p:cNvSpPr txBox="1"/>
          <p:nvPr/>
        </p:nvSpPr>
        <p:spPr>
          <a:xfrm>
            <a:off x="1526975" y="2060848"/>
            <a:ext cx="8229600" cy="70609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6000" b="1" i="0" u="none" strike="noStrike" cap="none">
                <a:solidFill>
                  <a:schemeClr val="dk1"/>
                </a:solidFill>
                <a:latin typeface="Calibri"/>
                <a:ea typeface="Calibri"/>
                <a:cs typeface="Calibri"/>
                <a:sym typeface="Calibri"/>
              </a:rPr>
              <a:t>Thank you</a:t>
            </a:r>
          </a:p>
        </p:txBody>
      </p:sp>
      <p:sp>
        <p:nvSpPr>
          <p:cNvPr id="1398" name="Shape 1398"/>
          <p:cNvSpPr txBox="1"/>
          <p:nvPr/>
        </p:nvSpPr>
        <p:spPr>
          <a:xfrm>
            <a:off x="1747464" y="3573016"/>
            <a:ext cx="7772400" cy="118199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3E75"/>
              </a:buClr>
              <a:buFont typeface="Calibri"/>
              <a:buNone/>
            </a:pPr>
            <a:endParaRPr sz="2046" b="1" i="0" u="none" strike="noStrike" cap="none">
              <a:solidFill>
                <a:srgbClr val="003E75"/>
              </a:solidFill>
              <a:latin typeface="Arial"/>
              <a:ea typeface="Arial"/>
              <a:cs typeface="Arial"/>
              <a:sym typeface="Arial"/>
            </a:endParaRPr>
          </a:p>
        </p:txBody>
      </p:sp>
      <p:pic>
        <p:nvPicPr>
          <p:cNvPr id="1399" name="Shape 1399" descr="Plan_CMYK-white_logo.eps"/>
          <p:cNvPicPr preferRelativeResize="0"/>
          <p:nvPr/>
        </p:nvPicPr>
        <p:blipFill rotWithShape="1">
          <a:blip r:embed="rId4">
            <a:alphaModFix/>
          </a:blip>
          <a:srcRect/>
          <a:stretch/>
        </p:blipFill>
        <p:spPr>
          <a:xfrm>
            <a:off x="5742341" y="5661248"/>
            <a:ext cx="576064" cy="666379"/>
          </a:xfrm>
          <a:prstGeom prst="rect">
            <a:avLst/>
          </a:prstGeom>
          <a:noFill/>
          <a:ln>
            <a:noFill/>
          </a:ln>
        </p:spPr>
      </p:pic>
      <p:pic>
        <p:nvPicPr>
          <p:cNvPr id="1400" name="Shape 1400" descr="CEC_ENGLISH.zip-CEC_AW_ENG_transparent.gif"/>
          <p:cNvPicPr preferRelativeResize="0"/>
          <p:nvPr/>
        </p:nvPicPr>
        <p:blipFill rotWithShape="1">
          <a:blip r:embed="rId5">
            <a:alphaModFix/>
          </a:blip>
          <a:srcRect/>
          <a:stretch/>
        </p:blipFill>
        <p:spPr>
          <a:xfrm>
            <a:off x="6462421" y="5661248"/>
            <a:ext cx="773873" cy="681061"/>
          </a:xfrm>
          <a:prstGeom prst="rect">
            <a:avLst/>
          </a:prstGeom>
          <a:noFill/>
          <a:ln>
            <a:noFill/>
          </a:ln>
        </p:spPr>
      </p:pic>
      <p:pic>
        <p:nvPicPr>
          <p:cNvPr id="1401" name="Shape 1401" descr="Plan_CMYK-white_logo.eps"/>
          <p:cNvPicPr preferRelativeResize="0"/>
          <p:nvPr/>
        </p:nvPicPr>
        <p:blipFill rotWithShape="1">
          <a:blip r:embed="rId4">
            <a:alphaModFix/>
          </a:blip>
          <a:srcRect/>
          <a:stretch/>
        </p:blipFill>
        <p:spPr>
          <a:xfrm>
            <a:off x="5742341" y="5661248"/>
            <a:ext cx="576064" cy="666379"/>
          </a:xfrm>
          <a:prstGeom prst="rect">
            <a:avLst/>
          </a:prstGeom>
          <a:noFill/>
          <a:ln>
            <a:noFill/>
          </a:ln>
        </p:spPr>
      </p:pic>
      <p:pic>
        <p:nvPicPr>
          <p:cNvPr id="1402" name="Shape 1402" descr="CEC_ENGLISH.zip-CEC_AW_ENG_transparent.gif"/>
          <p:cNvPicPr preferRelativeResize="0"/>
          <p:nvPr/>
        </p:nvPicPr>
        <p:blipFill rotWithShape="1">
          <a:blip r:embed="rId5">
            <a:alphaModFix/>
          </a:blip>
          <a:srcRect/>
          <a:stretch/>
        </p:blipFill>
        <p:spPr>
          <a:xfrm>
            <a:off x="6462421" y="5661248"/>
            <a:ext cx="773873" cy="681061"/>
          </a:xfrm>
          <a:prstGeom prst="rect">
            <a:avLst/>
          </a:prstGeom>
          <a:noFill/>
          <a:ln>
            <a:noFill/>
          </a:ln>
        </p:spPr>
      </p:pic>
      <p:pic>
        <p:nvPicPr>
          <p:cNvPr id="1403" name="Shape 1403"/>
          <p:cNvPicPr preferRelativeResize="0"/>
          <p:nvPr/>
        </p:nvPicPr>
        <p:blipFill rotWithShape="1">
          <a:blip r:embed="rId6">
            <a:alphaModFix/>
          </a:blip>
          <a:srcRect/>
          <a:stretch/>
        </p:blipFill>
        <p:spPr>
          <a:xfrm>
            <a:off x="6552300" y="5714928"/>
            <a:ext cx="1927546" cy="778553"/>
          </a:xfrm>
          <a:prstGeom prst="rect">
            <a:avLst/>
          </a:prstGeom>
          <a:noFill/>
          <a:ln>
            <a:noFill/>
          </a:ln>
        </p:spPr>
      </p:pic>
      <p:pic>
        <p:nvPicPr>
          <p:cNvPr id="1404" name="Shape 1404"/>
          <p:cNvPicPr preferRelativeResize="0"/>
          <p:nvPr/>
        </p:nvPicPr>
        <p:blipFill rotWithShape="1">
          <a:blip r:embed="rId7">
            <a:alphaModFix/>
          </a:blip>
          <a:srcRect/>
          <a:stretch/>
        </p:blipFill>
        <p:spPr>
          <a:xfrm>
            <a:off x="2887638" y="5662346"/>
            <a:ext cx="3340888" cy="8837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52" name="Shape 252"/>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Aligning the business (CRVS) with IT</a:t>
            </a:r>
          </a:p>
        </p:txBody>
      </p:sp>
      <p:pic>
        <p:nvPicPr>
          <p:cNvPr id="253" name="Shape 253"/>
          <p:cNvPicPr preferRelativeResize="0"/>
          <p:nvPr/>
        </p:nvPicPr>
        <p:blipFill rotWithShape="1">
          <a:blip r:embed="rId3">
            <a:alphaModFix/>
          </a:blip>
          <a:srcRect/>
          <a:stretch/>
        </p:blipFill>
        <p:spPr>
          <a:xfrm>
            <a:off x="545772" y="1608270"/>
            <a:ext cx="8141027" cy="46085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0" name="Shape 26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Why may ICT projects fail to deliver?</a:t>
            </a:r>
          </a:p>
        </p:txBody>
      </p:sp>
      <p:sp>
        <p:nvSpPr>
          <p:cNvPr id="261" name="Shape 261"/>
          <p:cNvSpPr/>
          <p:nvPr/>
        </p:nvSpPr>
        <p:spPr>
          <a:xfrm>
            <a:off x="504056" y="1484783"/>
            <a:ext cx="8316415" cy="5078312"/>
          </a:xfrm>
          <a:prstGeom prst="rect">
            <a:avLst/>
          </a:prstGeom>
          <a:noFill/>
          <a:ln>
            <a:noFill/>
          </a:ln>
        </p:spPr>
        <p:txBody>
          <a:bodyPr lIns="91425" tIns="45700" rIns="91425" bIns="45700" anchor="t" anchorCtr="0">
            <a:noAutofit/>
          </a:bodyPr>
          <a:lstStyle/>
          <a:p>
            <a:pPr marL="363538" marR="0" lvl="0" indent="-363538" algn="l" rtl="0">
              <a:lnSpc>
                <a:spcPct val="150000"/>
              </a:lnSpc>
              <a:spcBef>
                <a:spcPts val="0"/>
              </a:spcBef>
              <a:spcAft>
                <a:spcPts val="0"/>
              </a:spcAft>
              <a:buClr>
                <a:schemeClr val="dk1"/>
              </a:buClr>
              <a:buSzPct val="100000"/>
              <a:buFont typeface="Arial"/>
              <a:buChar char="•"/>
            </a:pPr>
            <a:r>
              <a:rPr lang="en-GB" sz="3200" b="0" i="0" u="none" strike="noStrike" cap="none">
                <a:solidFill>
                  <a:schemeClr val="dk1"/>
                </a:solidFill>
                <a:latin typeface="Calibri"/>
                <a:ea typeface="Calibri"/>
                <a:cs typeface="Calibri"/>
                <a:sym typeface="Calibri"/>
              </a:rPr>
              <a:t>Poor programme / project governance</a:t>
            </a:r>
          </a:p>
          <a:p>
            <a:pPr marL="363538" marR="0" lvl="0" indent="-363538" algn="l" rtl="0">
              <a:lnSpc>
                <a:spcPct val="150000"/>
              </a:lnSpc>
              <a:spcBef>
                <a:spcPts val="0"/>
              </a:spcBef>
              <a:spcAft>
                <a:spcPts val="0"/>
              </a:spcAft>
              <a:buClr>
                <a:schemeClr val="dk1"/>
              </a:buClr>
              <a:buSzPct val="100000"/>
              <a:buFont typeface="Arial"/>
              <a:buChar char="•"/>
            </a:pPr>
            <a:r>
              <a:rPr lang="en-GB" sz="3200" b="0" i="0" u="none" strike="noStrike" cap="none">
                <a:solidFill>
                  <a:schemeClr val="dk1"/>
                </a:solidFill>
                <a:latin typeface="Calibri"/>
                <a:ea typeface="Calibri"/>
                <a:cs typeface="Calibri"/>
                <a:sym typeface="Calibri"/>
              </a:rPr>
              <a:t>Unclear business / system requirements</a:t>
            </a:r>
          </a:p>
          <a:p>
            <a:pPr marL="363538" marR="0" lvl="0" indent="-363538" algn="l" rtl="0">
              <a:lnSpc>
                <a:spcPct val="150000"/>
              </a:lnSpc>
              <a:spcBef>
                <a:spcPts val="0"/>
              </a:spcBef>
              <a:spcAft>
                <a:spcPts val="0"/>
              </a:spcAft>
              <a:buClr>
                <a:schemeClr val="dk1"/>
              </a:buClr>
              <a:buSzPct val="100000"/>
              <a:buFont typeface="Arial"/>
              <a:buChar char="•"/>
            </a:pPr>
            <a:r>
              <a:rPr lang="en-GB" sz="3200" b="0" i="0" u="none" strike="noStrike" cap="none">
                <a:solidFill>
                  <a:schemeClr val="dk1"/>
                </a:solidFill>
                <a:latin typeface="Calibri"/>
                <a:ea typeface="Calibri"/>
                <a:cs typeface="Calibri"/>
                <a:sym typeface="Calibri"/>
              </a:rPr>
              <a:t>Inappropriate use of technology</a:t>
            </a:r>
          </a:p>
          <a:p>
            <a:pPr marL="363538" marR="0" lvl="0" indent="-363538" algn="l" rtl="0">
              <a:lnSpc>
                <a:spcPct val="150000"/>
              </a:lnSpc>
              <a:spcBef>
                <a:spcPts val="0"/>
              </a:spcBef>
              <a:spcAft>
                <a:spcPts val="0"/>
              </a:spcAft>
              <a:buClr>
                <a:schemeClr val="dk1"/>
              </a:buClr>
              <a:buSzPct val="100000"/>
              <a:buFont typeface="Arial"/>
              <a:buChar char="•"/>
            </a:pPr>
            <a:r>
              <a:rPr lang="en-GB" sz="3200" b="0" i="0" u="none" strike="noStrike" cap="none">
                <a:solidFill>
                  <a:schemeClr val="dk1"/>
                </a:solidFill>
                <a:latin typeface="Calibri"/>
                <a:ea typeface="Calibri"/>
                <a:cs typeface="Calibri"/>
                <a:sym typeface="Calibri"/>
              </a:rPr>
              <a:t>Inadequate skills and resources</a:t>
            </a:r>
          </a:p>
          <a:p>
            <a:pPr marL="363538" marR="0" lvl="0" indent="-363538" algn="l" rtl="0">
              <a:lnSpc>
                <a:spcPct val="150000"/>
              </a:lnSpc>
              <a:spcBef>
                <a:spcPts val="0"/>
              </a:spcBef>
              <a:spcAft>
                <a:spcPts val="0"/>
              </a:spcAft>
              <a:buClr>
                <a:schemeClr val="dk1"/>
              </a:buClr>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FF0000"/>
              </a:buClr>
              <a:buSzPct val="25000"/>
              <a:buFont typeface="Arial"/>
              <a:buNone/>
            </a:pPr>
            <a:r>
              <a:rPr lang="en-GB" sz="2800" b="1" i="0" u="none" strike="noStrike" cap="none">
                <a:solidFill>
                  <a:srgbClr val="FF0000"/>
                </a:solidFill>
                <a:latin typeface="Arial"/>
                <a:ea typeface="Arial"/>
                <a:cs typeface="Arial"/>
                <a:sym typeface="Arial"/>
              </a:rPr>
              <a:t>Leads to costly, underperforming systems that don’t match the business need!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8" name="Shape 26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What is the CRVS Digitisation Guidebook?</a:t>
            </a:r>
          </a:p>
        </p:txBody>
      </p:sp>
      <p:sp>
        <p:nvSpPr>
          <p:cNvPr id="269" name="Shape 269"/>
          <p:cNvSpPr txBox="1"/>
          <p:nvPr/>
        </p:nvSpPr>
        <p:spPr>
          <a:xfrm>
            <a:off x="454789" y="1575644"/>
            <a:ext cx="8136903" cy="487825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Calibri"/>
              <a:buAutoNum type="arabicPeriod"/>
            </a:pPr>
            <a:r>
              <a:rPr lang="en-GB" sz="2400" b="0" i="0" u="none" strike="noStrike" cap="none">
                <a:solidFill>
                  <a:schemeClr val="dk1"/>
                </a:solidFill>
                <a:latin typeface="Arial"/>
                <a:ea typeface="Arial"/>
                <a:cs typeface="Arial"/>
                <a:sym typeface="Arial"/>
              </a:rPr>
              <a:t>Online step-by-step guide for countries to plan, analyse, design and implement digitized CRVS systems</a:t>
            </a:r>
          </a:p>
          <a:p>
            <a:pPr marL="457200" marR="0" lvl="0" indent="-457200" algn="l" rtl="0">
              <a:lnSpc>
                <a:spcPct val="100000"/>
              </a:lnSpc>
              <a:spcBef>
                <a:spcPts val="1200"/>
              </a:spcBef>
              <a:spcAft>
                <a:spcPts val="0"/>
              </a:spcAft>
              <a:buClr>
                <a:schemeClr val="dk1"/>
              </a:buClr>
              <a:buSzPct val="100000"/>
              <a:buFont typeface="Calibri"/>
              <a:buAutoNum type="arabicPeriod"/>
            </a:pPr>
            <a:r>
              <a:rPr lang="en-GB" sz="2400" b="0" i="0" u="none" strike="noStrike" cap="none">
                <a:solidFill>
                  <a:schemeClr val="dk1"/>
                </a:solidFill>
                <a:latin typeface="Arial"/>
                <a:ea typeface="Arial"/>
                <a:cs typeface="Arial"/>
                <a:sym typeface="Arial"/>
              </a:rPr>
              <a:t>Includes skills required, guides and country examples</a:t>
            </a:r>
          </a:p>
          <a:p>
            <a:pPr marL="457200" marR="0" lvl="0" indent="-457200" algn="l" rtl="0">
              <a:lnSpc>
                <a:spcPct val="100000"/>
              </a:lnSpc>
              <a:spcBef>
                <a:spcPts val="1200"/>
              </a:spcBef>
              <a:spcAft>
                <a:spcPts val="0"/>
              </a:spcAft>
              <a:buClr>
                <a:schemeClr val="dk1"/>
              </a:buClr>
              <a:buSzPct val="100000"/>
              <a:buFont typeface="Calibri"/>
              <a:buAutoNum type="arabicPeriod"/>
            </a:pPr>
            <a:r>
              <a:rPr lang="en-GB" sz="2400" b="0" i="0" u="none" strike="noStrike" cap="none">
                <a:solidFill>
                  <a:schemeClr val="dk1"/>
                </a:solidFill>
                <a:latin typeface="Arial"/>
                <a:ea typeface="Arial"/>
                <a:cs typeface="Arial"/>
                <a:sym typeface="Arial"/>
              </a:rPr>
              <a:t>Developed in collaboration with country experts across Africa</a:t>
            </a:r>
          </a:p>
          <a:p>
            <a:pPr marL="457200" marR="0" lvl="0" indent="-457200" algn="l" rtl="0">
              <a:lnSpc>
                <a:spcPct val="100000"/>
              </a:lnSpc>
              <a:spcBef>
                <a:spcPts val="1200"/>
              </a:spcBef>
              <a:spcAft>
                <a:spcPts val="0"/>
              </a:spcAft>
              <a:buClr>
                <a:schemeClr val="dk1"/>
              </a:buClr>
              <a:buSzPct val="100000"/>
              <a:buFont typeface="Calibri"/>
              <a:buAutoNum type="arabicPeriod"/>
            </a:pPr>
            <a:r>
              <a:rPr lang="en-GB" sz="2400" b="0" i="0" u="none" strike="noStrike" cap="none">
                <a:solidFill>
                  <a:schemeClr val="dk1"/>
                </a:solidFill>
                <a:latin typeface="Arial"/>
                <a:ea typeface="Arial"/>
                <a:cs typeface="Arial"/>
                <a:sym typeface="Arial"/>
              </a:rPr>
              <a:t>Living resource that will continue to evolve and expand over time</a:t>
            </a:r>
          </a:p>
          <a:p>
            <a:pPr marL="457200" marR="0" lvl="0" indent="-457200" algn="l" rtl="0">
              <a:lnSpc>
                <a:spcPct val="100000"/>
              </a:lnSpc>
              <a:spcBef>
                <a:spcPts val="1200"/>
              </a:spcBef>
              <a:spcAft>
                <a:spcPts val="0"/>
              </a:spcAft>
              <a:buClr>
                <a:schemeClr val="dk1"/>
              </a:buClr>
              <a:buSzPct val="100000"/>
              <a:buFont typeface="Calibri"/>
              <a:buAutoNum type="arabicPeriod"/>
            </a:pPr>
            <a:r>
              <a:rPr lang="en-GB" sz="2400" b="0" i="0" u="none" strike="noStrike" cap="none">
                <a:solidFill>
                  <a:schemeClr val="dk1"/>
                </a:solidFill>
                <a:latin typeface="Arial"/>
                <a:ea typeface="Arial"/>
                <a:cs typeface="Arial"/>
                <a:sym typeface="Arial"/>
              </a:rPr>
              <a:t>Complementary to other resources</a:t>
            </a:r>
          </a:p>
          <a:p>
            <a:pPr marL="0" marR="0" lvl="0" indent="0" algn="ctr" rtl="0">
              <a:lnSpc>
                <a:spcPct val="100000"/>
              </a:lnSpc>
              <a:spcBef>
                <a:spcPts val="1800"/>
              </a:spcBef>
              <a:spcAft>
                <a:spcPts val="0"/>
              </a:spcAft>
              <a:buClr>
                <a:srgbClr val="0070C0"/>
              </a:buClr>
              <a:buSzPct val="25000"/>
              <a:buFont typeface="Arial"/>
              <a:buNone/>
            </a:pPr>
            <a:r>
              <a:rPr lang="en-GB" sz="4000" b="1" i="0" u="none" strike="noStrike" cap="none">
                <a:solidFill>
                  <a:srgbClr val="0070C0"/>
                </a:solidFill>
                <a:latin typeface="Arial"/>
                <a:ea typeface="Arial"/>
                <a:cs typeface="Arial"/>
                <a:sym typeface="Arial"/>
              </a:rPr>
              <a:t>www.crvs-dgb.org</a:t>
            </a:r>
            <a:r>
              <a:rPr lang="en-GB" sz="4000" b="0" i="0" u="none" strike="noStrike" cap="none">
                <a:solidFill>
                  <a:schemeClr val="dk1"/>
                </a:solidFill>
                <a:latin typeface="Arial"/>
                <a:ea typeface="Arial"/>
                <a:cs typeface="Arial"/>
                <a:sym typeface="Arial"/>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p:nvPr/>
        </p:nvSpPr>
        <p:spPr>
          <a:xfrm>
            <a:off x="2095591" y="1559097"/>
            <a:ext cx="7516968" cy="5216812"/>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Oxygen"/>
              <a:buAutoNum type="arabicPeriod"/>
            </a:pPr>
            <a:r>
              <a:rPr lang="en-GB" sz="2400" b="0" i="0" u="none" strike="noStrike" cap="none" dirty="0">
                <a:solidFill>
                  <a:schemeClr val="dk1"/>
                </a:solidFill>
                <a:latin typeface="Oxygen"/>
                <a:ea typeface="Oxygen"/>
                <a:cs typeface="Oxygen"/>
                <a:sym typeface="Oxygen"/>
              </a:rPr>
              <a:t>ICT as an enabler</a:t>
            </a: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b="0" i="0" u="none" strike="noStrike" cap="none"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b="0" i="0" u="none" strike="noStrike" cap="none"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r>
              <a:rPr lang="en-GB" sz="2400" b="0" i="0" u="none" strike="noStrike" cap="none" dirty="0">
                <a:solidFill>
                  <a:schemeClr val="dk1"/>
                </a:solidFill>
                <a:latin typeface="Oxygen"/>
                <a:ea typeface="Oxygen"/>
                <a:cs typeface="Oxygen"/>
                <a:sym typeface="Oxygen"/>
              </a:rPr>
              <a:t>Smart implementation planning</a:t>
            </a: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b="0" i="0" u="none" strike="noStrike" cap="none"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endParaRPr lang="en-GB" sz="2400" b="0" i="0" u="none" strike="noStrike" cap="none"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SzPct val="100000"/>
              <a:buFont typeface="Oxygen"/>
              <a:buAutoNum type="arabicPeriod"/>
            </a:pPr>
            <a:r>
              <a:rPr lang="en-GB" sz="2400" b="0" i="0" u="none" strike="noStrike" cap="none" dirty="0">
                <a:solidFill>
                  <a:schemeClr val="dk1"/>
                </a:solidFill>
                <a:latin typeface="Oxygen"/>
                <a:ea typeface="Oxygen"/>
                <a:cs typeface="Oxygen"/>
                <a:sym typeface="Oxygen"/>
              </a:rPr>
              <a:t>Strong project governance</a:t>
            </a:r>
          </a:p>
          <a:p>
            <a:pPr marL="457200" marR="0" lvl="0" indent="-457200" algn="l" rtl="0">
              <a:lnSpc>
                <a:spcPct val="100000"/>
              </a:lnSpc>
              <a:spcBef>
                <a:spcPts val="600"/>
              </a:spcBef>
              <a:spcAft>
                <a:spcPts val="0"/>
              </a:spcAft>
              <a:buClr>
                <a:schemeClr val="dk1"/>
              </a:buClr>
              <a:buFont typeface="Calibri"/>
              <a:buNone/>
            </a:pPr>
            <a:endParaRPr sz="24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Font typeface="Calibri"/>
              <a:buNone/>
            </a:pPr>
            <a:endParaRPr sz="2400" b="0" i="0" u="none" strike="noStrike" cap="none" dirty="0">
              <a:solidFill>
                <a:schemeClr val="dk1"/>
              </a:solidFill>
              <a:latin typeface="Oxygen"/>
              <a:ea typeface="Oxygen"/>
              <a:cs typeface="Oxygen"/>
              <a:sym typeface="Oxygen"/>
            </a:endParaRPr>
          </a:p>
          <a:p>
            <a:pPr marL="457200" marR="0" lvl="0" indent="-457200" algn="l" rtl="0">
              <a:lnSpc>
                <a:spcPct val="100000"/>
              </a:lnSpc>
              <a:spcBef>
                <a:spcPts val="0"/>
              </a:spcBef>
              <a:spcAft>
                <a:spcPts val="0"/>
              </a:spcAft>
              <a:buClr>
                <a:schemeClr val="dk1"/>
              </a:buClr>
              <a:buFont typeface="Calibri"/>
              <a:buNone/>
            </a:pPr>
            <a:endParaRPr sz="2400" b="0" i="0" u="none" strike="noStrike" cap="none" dirty="0">
              <a:solidFill>
                <a:schemeClr val="dk1"/>
              </a:solidFill>
              <a:latin typeface="Calibri"/>
              <a:ea typeface="Calibri"/>
              <a:cs typeface="Calibri"/>
              <a:sym typeface="Calibri"/>
            </a:endParaRPr>
          </a:p>
        </p:txBody>
      </p:sp>
      <p:sp>
        <p:nvSpPr>
          <p:cNvPr id="276" name="Shape 276"/>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7" name="Shape 277"/>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Guidebook Principles</a:t>
            </a:r>
          </a:p>
        </p:txBody>
      </p:sp>
      <p:pic>
        <p:nvPicPr>
          <p:cNvPr id="278" name="Shape 278"/>
          <p:cNvPicPr preferRelativeResize="0"/>
          <p:nvPr/>
        </p:nvPicPr>
        <p:blipFill rotWithShape="1">
          <a:blip r:embed="rId3">
            <a:alphaModFix/>
          </a:blip>
          <a:srcRect/>
          <a:stretch/>
        </p:blipFill>
        <p:spPr>
          <a:xfrm>
            <a:off x="457200" y="1268758"/>
            <a:ext cx="1257298" cy="1181100"/>
          </a:xfrm>
          <a:prstGeom prst="rect">
            <a:avLst/>
          </a:prstGeom>
          <a:noFill/>
          <a:ln>
            <a:noFill/>
          </a:ln>
        </p:spPr>
      </p:pic>
      <p:pic>
        <p:nvPicPr>
          <p:cNvPr id="279" name="Shape 279"/>
          <p:cNvPicPr preferRelativeResize="0"/>
          <p:nvPr/>
        </p:nvPicPr>
        <p:blipFill rotWithShape="1">
          <a:blip r:embed="rId4">
            <a:alphaModFix/>
          </a:blip>
          <a:srcRect/>
          <a:stretch/>
        </p:blipFill>
        <p:spPr>
          <a:xfrm>
            <a:off x="490537" y="3071608"/>
            <a:ext cx="1190623" cy="1133473"/>
          </a:xfrm>
          <a:prstGeom prst="rect">
            <a:avLst/>
          </a:prstGeom>
          <a:noFill/>
          <a:ln>
            <a:noFill/>
          </a:ln>
        </p:spPr>
      </p:pic>
      <p:pic>
        <p:nvPicPr>
          <p:cNvPr id="280" name="Shape 280"/>
          <p:cNvPicPr preferRelativeResize="0"/>
          <p:nvPr/>
        </p:nvPicPr>
        <p:blipFill rotWithShape="1">
          <a:blip r:embed="rId5">
            <a:alphaModFix/>
          </a:blip>
          <a:srcRect/>
          <a:stretch/>
        </p:blipFill>
        <p:spPr>
          <a:xfrm>
            <a:off x="466724" y="4805907"/>
            <a:ext cx="1238250" cy="1181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[INSERT COUNTRY] Experience of the CRVS-DGB</a:t>
            </a:r>
          </a:p>
        </p:txBody>
      </p:sp>
      <p:sp>
        <p:nvSpPr>
          <p:cNvPr id="288" name="Shape 28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How to navigate the CRVS-DGB</a:t>
            </a:r>
          </a:p>
          <a:p>
            <a:pPr marL="0" marR="0" lvl="0" indent="0" algn="ctr" rtl="0">
              <a:lnSpc>
                <a:spcPct val="100000"/>
              </a:lnSpc>
              <a:spcBef>
                <a:spcPts val="0"/>
              </a:spcBef>
              <a:spcAft>
                <a:spcPts val="0"/>
              </a:spcAft>
              <a:buClr>
                <a:srgbClr val="0070C0"/>
              </a:buClr>
              <a:buFont typeface="Arial"/>
              <a:buNone/>
            </a:pPr>
            <a:endParaRPr sz="32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r>
              <a:rPr lang="en-GB" sz="3200" b="1" i="0" u="sng" strike="noStrike" cap="none">
                <a:solidFill>
                  <a:schemeClr val="hlink"/>
                </a:solidFill>
                <a:latin typeface="Arial"/>
                <a:ea typeface="Arial"/>
                <a:cs typeface="Arial"/>
                <a:sym typeface="Arial"/>
                <a:hlinkClick r:id="rId3"/>
              </a:rPr>
              <a:t>www.crvs-dgb.org</a:t>
            </a:r>
            <a:r>
              <a:rPr lang="en-GB" sz="3200" b="1" i="0" u="none" strike="noStrike" cap="none">
                <a:solidFill>
                  <a:srgbClr val="0070C0"/>
                </a:solidFill>
                <a:latin typeface="Arial"/>
                <a:ea typeface="Arial"/>
                <a:cs typeface="Arial"/>
                <a:sym typeface="Arial"/>
              </a:rPr>
              <a:t> </a:t>
            </a:r>
          </a:p>
        </p:txBody>
      </p:sp>
      <p:sp>
        <p:nvSpPr>
          <p:cNvPr id="294" name="Shape 294"/>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1" name="Shape 301"/>
          <p:cNvSpPr txBox="1"/>
          <p:nvPr/>
        </p:nvSpPr>
        <p:spPr>
          <a:xfrm>
            <a:off x="683568" y="1460291"/>
            <a:ext cx="8229600" cy="413399"/>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Clr>
                <a:srgbClr val="0070C0"/>
              </a:buClr>
              <a:buFont typeface="Arial"/>
              <a:buNone/>
            </a:pPr>
            <a:endParaRPr sz="1800" b="1" i="0" u="none" strike="noStrike" cap="none">
              <a:solidFill>
                <a:srgbClr val="0070C0"/>
              </a:solidFill>
              <a:latin typeface="Arial"/>
              <a:ea typeface="Arial"/>
              <a:cs typeface="Arial"/>
              <a:sym typeface="Arial"/>
            </a:endParaRPr>
          </a:p>
        </p:txBody>
      </p:sp>
      <p:pic>
        <p:nvPicPr>
          <p:cNvPr id="302" name="Shape 302"/>
          <p:cNvPicPr preferRelativeResize="0"/>
          <p:nvPr/>
        </p:nvPicPr>
        <p:blipFill rotWithShape="1">
          <a:blip r:embed="rId3">
            <a:alphaModFix/>
          </a:blip>
          <a:srcRect/>
          <a:stretch/>
        </p:blipFill>
        <p:spPr>
          <a:xfrm>
            <a:off x="0" y="116700"/>
            <a:ext cx="9144000" cy="6741300"/>
          </a:xfrm>
          <a:prstGeom prst="rect">
            <a:avLst/>
          </a:prstGeom>
          <a:noFill/>
          <a:ln>
            <a:noFill/>
          </a:ln>
        </p:spPr>
      </p:pic>
      <p:sp>
        <p:nvSpPr>
          <p:cNvPr id="303" name="Shape 303"/>
          <p:cNvSpPr txBox="1">
            <a:spLocks noGrp="1"/>
          </p:cNvSpPr>
          <p:nvPr>
            <p:ph type="title"/>
          </p:nvPr>
        </p:nvSpPr>
        <p:spPr>
          <a:xfrm>
            <a:off x="452735" y="317290"/>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chemeClr val="lt1"/>
                </a:solidFill>
                <a:latin typeface="Arial"/>
                <a:ea typeface="Arial"/>
                <a:cs typeface="Arial"/>
                <a:sym typeface="Arial"/>
              </a:rPr>
              <a:t>CRVS DGB Treasure Hunt!</a:t>
            </a:r>
          </a:p>
          <a:p>
            <a:pPr marL="0" marR="0" lvl="0" indent="0" algn="ctr" rtl="0">
              <a:lnSpc>
                <a:spcPct val="100000"/>
              </a:lnSpc>
              <a:spcBef>
                <a:spcPts val="0"/>
              </a:spcBef>
              <a:spcAft>
                <a:spcPts val="0"/>
              </a:spcAft>
              <a:buClr>
                <a:srgbClr val="0070C0"/>
              </a:buClr>
              <a:buSzPct val="25000"/>
              <a:buFont typeface="Arial"/>
              <a:buNone/>
            </a:pPr>
            <a:endParaRPr sz="2800" b="1"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0" name="Shape 31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Post-Workshop Deliverables</a:t>
            </a:r>
          </a:p>
        </p:txBody>
      </p:sp>
      <p:sp>
        <p:nvSpPr>
          <p:cNvPr id="311" name="Shape 311"/>
          <p:cNvSpPr/>
          <p:nvPr/>
        </p:nvSpPr>
        <p:spPr>
          <a:xfrm>
            <a:off x="457200" y="1782123"/>
            <a:ext cx="7905964" cy="2462099"/>
          </a:xfrm>
          <a:prstGeom prst="rect">
            <a:avLst/>
          </a:prstGeom>
          <a:noFill/>
          <a:ln>
            <a:noFill/>
          </a:ln>
        </p:spPr>
        <p:txBody>
          <a:bodyPr lIns="91425" tIns="45700" rIns="91425" bIns="45700" anchor="t" anchorCtr="0">
            <a:noAutofit/>
          </a:bodyPr>
          <a:lstStyle/>
          <a:p>
            <a:pPr marL="457200" marR="0" lvl="0" indent="0" algn="l" rtl="0">
              <a:lnSpc>
                <a:spcPct val="100000"/>
              </a:lnSpc>
              <a:spcBef>
                <a:spcPts val="0"/>
              </a:spcBef>
              <a:spcAft>
                <a:spcPts val="0"/>
              </a:spcAft>
              <a:buClr>
                <a:schemeClr val="dk1"/>
              </a:buClr>
              <a:buSzPct val="25000"/>
              <a:buFont typeface="Calibri"/>
              <a:buNone/>
            </a:pPr>
            <a:r>
              <a:rPr lang="en-GB" sz="2400" b="1" i="0" u="none" strike="noStrike" cap="none" dirty="0">
                <a:solidFill>
                  <a:schemeClr val="dk1"/>
                </a:solidFill>
                <a:latin typeface="Calibri"/>
                <a:ea typeface="Calibri"/>
                <a:cs typeface="Calibri"/>
                <a:sym typeface="Calibri"/>
              </a:rPr>
              <a:t>Deliverable 1:  </a:t>
            </a:r>
            <a:r>
              <a:rPr lang="en-GB" sz="2400" b="0" i="0" u="none" strike="noStrike" cap="none" dirty="0">
                <a:solidFill>
                  <a:schemeClr val="dk1"/>
                </a:solidFill>
                <a:latin typeface="Calibri"/>
                <a:ea typeface="Calibri"/>
                <a:cs typeface="Calibri"/>
                <a:sym typeface="Calibri"/>
              </a:rPr>
              <a:t>Long-term CRVS Digitisation Vision</a:t>
            </a:r>
            <a:br>
              <a:rPr lang="en-GB" sz="2400" b="0" i="0" u="none" strike="noStrike" cap="none" dirty="0">
                <a:solidFill>
                  <a:schemeClr val="dk1"/>
                </a:solidFill>
                <a:latin typeface="Calibri"/>
                <a:ea typeface="Calibri"/>
                <a:cs typeface="Calibri"/>
                <a:sym typeface="Calibri"/>
              </a:rPr>
            </a:br>
            <a:endParaRPr lang="en-GB" sz="24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1" i="0" u="none" strike="noStrike" cap="none" dirty="0">
                <a:solidFill>
                  <a:schemeClr val="dk1"/>
                </a:solidFill>
                <a:latin typeface="Calibri"/>
                <a:ea typeface="Calibri"/>
                <a:cs typeface="Calibri"/>
                <a:sym typeface="Calibri"/>
              </a:rPr>
              <a:t>Deliverable 2: </a:t>
            </a:r>
            <a:r>
              <a:rPr lang="en-GB" sz="2400" b="0" i="0" u="none" strike="noStrike" cap="none" dirty="0">
                <a:solidFill>
                  <a:schemeClr val="dk1"/>
                </a:solidFill>
                <a:latin typeface="Calibri"/>
                <a:ea typeface="Calibri"/>
                <a:cs typeface="Calibri"/>
                <a:sym typeface="Calibri"/>
              </a:rPr>
              <a:t>Draft CRVS System Architecture to support long-term CRVS Digitisation Vision.</a:t>
            </a:r>
          </a:p>
          <a:p>
            <a:pPr marL="457200" marR="0" lvl="0" indent="0" algn="l" rtl="0">
              <a:lnSpc>
                <a:spcPct val="100000"/>
              </a:lnSpc>
              <a:spcBef>
                <a:spcPts val="0"/>
              </a:spcBef>
              <a:spcAft>
                <a:spcPts val="0"/>
              </a:spcAft>
              <a:buClr>
                <a:srgbClr val="000000"/>
              </a:buClr>
              <a:buFont typeface="Arial"/>
              <a:buNone/>
            </a:pPr>
            <a:endParaRPr sz="2400" b="1"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0" i="0" u="none" strike="noStrike" cap="none" dirty="0">
                <a:solidFill>
                  <a:schemeClr val="dk1"/>
                </a:solidFill>
                <a:latin typeface="Calibri"/>
                <a:ea typeface="Calibri"/>
                <a:cs typeface="Calibri"/>
                <a:sym typeface="Calibri"/>
              </a:rPr>
              <a:t>See the CRVS DGB for examples of these deliverables</a:t>
            </a:r>
          </a:p>
          <a:p>
            <a:pPr marL="45720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ct val="25000"/>
              <a:buFont typeface="Calibri"/>
              <a:buNone/>
            </a:pPr>
            <a:r>
              <a:rPr lang="en-GB" sz="2400" b="0" i="0" u="none" strike="noStrike" cap="none" dirty="0">
                <a:solidFill>
                  <a:schemeClr val="dk1"/>
                </a:solidFill>
                <a:latin typeface="Calibri"/>
                <a:ea typeface="Calibri"/>
                <a:cs typeface="Calibri"/>
                <a:sym typeface="Calibri"/>
              </a:rPr>
              <a:t>Due </a:t>
            </a:r>
            <a:r>
              <a:rPr lang="en-GB" sz="2400" b="1" i="0" u="sng" strike="noStrike" cap="none" dirty="0">
                <a:solidFill>
                  <a:schemeClr val="dk1"/>
                </a:solidFill>
                <a:latin typeface="Calibri"/>
                <a:ea typeface="Calibri"/>
                <a:cs typeface="Calibri"/>
                <a:sym typeface="Calibri"/>
              </a:rPr>
              <a:t>1 MONTH </a:t>
            </a:r>
            <a:r>
              <a:rPr lang="en-GB" sz="2400" b="0" i="0" u="none" strike="noStrike" cap="none" dirty="0">
                <a:solidFill>
                  <a:schemeClr val="dk1"/>
                </a:solidFill>
                <a:latin typeface="Calibri"/>
                <a:ea typeface="Calibri"/>
                <a:cs typeface="Calibri"/>
                <a:sym typeface="Calibri"/>
              </a:rPr>
              <a:t>after completing this training: [INSERT DUE DATE]</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p:nvPr/>
        </p:nvSpPr>
        <p:spPr>
          <a:xfrm>
            <a:off x="0" y="0"/>
            <a:ext cx="9144000" cy="116700"/>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3" name="Shape 193"/>
          <p:cNvSpPr txBox="1">
            <a:spLocks noGrp="1"/>
          </p:cNvSpPr>
          <p:nvPr>
            <p:ph type="title"/>
          </p:nvPr>
        </p:nvSpPr>
        <p:spPr>
          <a:xfrm>
            <a:off x="457200" y="2680484"/>
            <a:ext cx="8229600" cy="1143000"/>
          </a:xfrm>
          <a:prstGeom prst="rect">
            <a:avLst/>
          </a:prstGeom>
          <a:noFill/>
          <a:ln>
            <a:noFill/>
          </a:ln>
        </p:spPr>
        <p:txBody>
          <a:bodyPr wrap="square" lIns="91425" tIns="45700" rIns="91425" bIns="45700" anchor="t" anchorCtr="0">
            <a:noAutofit/>
          </a:bodyPr>
          <a:lstStyle/>
          <a:p>
            <a:pPr lvl="0" rtl="0">
              <a:spcBef>
                <a:spcPts val="0"/>
              </a:spcBef>
              <a:buClr>
                <a:srgbClr val="0070C0"/>
              </a:buClr>
              <a:buSzPct val="25000"/>
              <a:buFont typeface="Arial"/>
              <a:buNone/>
            </a:pPr>
            <a:r>
              <a:rPr lang="en-GB" sz="4000" b="1" dirty="0">
                <a:solidFill>
                  <a:srgbClr val="0070C0"/>
                </a:solidFill>
                <a:latin typeface="Arial"/>
                <a:ea typeface="Arial"/>
                <a:cs typeface="Arial"/>
                <a:sym typeface="Arial"/>
              </a:rPr>
              <a:t>Welcome &amp; Introduction</a:t>
            </a:r>
          </a:p>
          <a:p>
            <a:pPr marL="0" marR="0" lvl="0" indent="0" algn="ctr" rtl="0">
              <a:lnSpc>
                <a:spcPct val="100000"/>
              </a:lnSpc>
              <a:spcBef>
                <a:spcPts val="0"/>
              </a:spcBef>
              <a:spcAft>
                <a:spcPts val="0"/>
              </a:spcAft>
              <a:buClr>
                <a:srgbClr val="0070C0"/>
              </a:buClr>
              <a:buSzPct val="25000"/>
              <a:buFont typeface="Arial"/>
              <a:buNone/>
            </a:pPr>
            <a:endParaRPr sz="4000" b="1"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sz="4000" b="1" i="0" u="none" strike="noStrike" cap="none"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69120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Module 2</a:t>
            </a:r>
            <a:br>
              <a:rPr lang="en-GB" sz="3200" b="1" i="0" u="none" strike="noStrike" cap="none">
                <a:solidFill>
                  <a:srgbClr val="0070C0"/>
                </a:solidFill>
                <a:latin typeface="Arial"/>
                <a:ea typeface="Arial"/>
                <a:cs typeface="Arial"/>
                <a:sym typeface="Arial"/>
              </a:rPr>
            </a:br>
            <a:r>
              <a:rPr lang="en-GB" sz="3200" b="1" i="0" u="none" strike="noStrike" cap="none">
                <a:solidFill>
                  <a:srgbClr val="0070C0"/>
                </a:solidFill>
                <a:latin typeface="Arial"/>
                <a:ea typeface="Arial"/>
                <a:cs typeface="Arial"/>
                <a:sym typeface="Arial"/>
              </a:rPr>
              <a:t>Preparation</a:t>
            </a:r>
          </a:p>
        </p:txBody>
      </p:sp>
      <p:sp>
        <p:nvSpPr>
          <p:cNvPr id="317" name="Shape 317"/>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3" name="Shape 323"/>
          <p:cNvGrpSpPr/>
          <p:nvPr/>
        </p:nvGrpSpPr>
        <p:grpSpPr>
          <a:xfrm>
            <a:off x="3131824" y="1200755"/>
            <a:ext cx="2592299" cy="5464612"/>
            <a:chOff x="2088216" y="4004"/>
            <a:chExt cx="2592299" cy="5464612"/>
          </a:xfrm>
        </p:grpSpPr>
        <p:sp>
          <p:nvSpPr>
            <p:cNvPr id="324" name="Shape 324"/>
            <p:cNvSpPr/>
            <p:nvPr/>
          </p:nvSpPr>
          <p:spPr>
            <a:xfrm>
              <a:off x="2088216" y="400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5" name="Shape 325"/>
            <p:cNvSpPr txBox="1"/>
            <p:nvPr/>
          </p:nvSpPr>
          <p:spPr>
            <a:xfrm>
              <a:off x="2102133" y="1792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Initiate CRVS Digitisation project</a:t>
              </a:r>
            </a:p>
          </p:txBody>
        </p:sp>
        <p:sp>
          <p:nvSpPr>
            <p:cNvPr id="326" name="Shape 326"/>
            <p:cNvSpPr/>
            <p:nvPr/>
          </p:nvSpPr>
          <p:spPr>
            <a:xfrm rot="5400000">
              <a:off x="3295237" y="49103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7" name="Shape 327"/>
            <p:cNvSpPr txBox="1"/>
            <p:nvPr/>
          </p:nvSpPr>
          <p:spPr>
            <a:xfrm>
              <a:off x="3320221" y="50888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28" name="Shape 328"/>
            <p:cNvSpPr/>
            <p:nvPr/>
          </p:nvSpPr>
          <p:spPr>
            <a:xfrm>
              <a:off x="2088216" y="71677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9" name="Shape 329"/>
            <p:cNvSpPr txBox="1"/>
            <p:nvPr/>
          </p:nvSpPr>
          <p:spPr>
            <a:xfrm>
              <a:off x="2102133" y="730697"/>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Business Architecture</a:t>
              </a:r>
            </a:p>
          </p:txBody>
        </p:sp>
        <p:sp>
          <p:nvSpPr>
            <p:cNvPr id="330" name="Shape 330"/>
            <p:cNvSpPr/>
            <p:nvPr/>
          </p:nvSpPr>
          <p:spPr>
            <a:xfrm rot="5400000">
              <a:off x="3295237" y="1203808"/>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1" name="Shape 331"/>
            <p:cNvSpPr txBox="1"/>
            <p:nvPr/>
          </p:nvSpPr>
          <p:spPr>
            <a:xfrm>
              <a:off x="3320221" y="1221658"/>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32" name="Shape 332"/>
            <p:cNvSpPr/>
            <p:nvPr/>
          </p:nvSpPr>
          <p:spPr>
            <a:xfrm>
              <a:off x="2088216" y="1429553"/>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3" name="Shape 333"/>
            <p:cNvSpPr txBox="1"/>
            <p:nvPr/>
          </p:nvSpPr>
          <p:spPr>
            <a:xfrm>
              <a:off x="2102133" y="1443470"/>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Conduct As-Is Assessment of the CRVS Landscape</a:t>
              </a:r>
            </a:p>
          </p:txBody>
        </p:sp>
        <p:sp>
          <p:nvSpPr>
            <p:cNvPr id="334" name="Shape 334"/>
            <p:cNvSpPr/>
            <p:nvPr/>
          </p:nvSpPr>
          <p:spPr>
            <a:xfrm rot="5400000">
              <a:off x="3295237" y="191658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5" name="Shape 335"/>
            <p:cNvSpPr txBox="1"/>
            <p:nvPr/>
          </p:nvSpPr>
          <p:spPr>
            <a:xfrm>
              <a:off x="3320221" y="193443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36" name="Shape 336"/>
            <p:cNvSpPr/>
            <p:nvPr/>
          </p:nvSpPr>
          <p:spPr>
            <a:xfrm>
              <a:off x="2088216" y="2142325"/>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7" name="Shape 337"/>
            <p:cNvSpPr txBox="1"/>
            <p:nvPr/>
          </p:nvSpPr>
          <p:spPr>
            <a:xfrm>
              <a:off x="2102133" y="215624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Identify CRVS Digitisation Opportunities and Limitations</a:t>
              </a:r>
            </a:p>
          </p:txBody>
        </p:sp>
        <p:sp>
          <p:nvSpPr>
            <p:cNvPr id="338" name="Shape 338"/>
            <p:cNvSpPr/>
            <p:nvPr/>
          </p:nvSpPr>
          <p:spPr>
            <a:xfrm rot="5400000">
              <a:off x="3295237" y="262935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9" name="Shape 339"/>
            <p:cNvSpPr txBox="1"/>
            <p:nvPr/>
          </p:nvSpPr>
          <p:spPr>
            <a:xfrm>
              <a:off x="3320221" y="264720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40" name="Shape 340"/>
            <p:cNvSpPr/>
            <p:nvPr/>
          </p:nvSpPr>
          <p:spPr>
            <a:xfrm>
              <a:off x="2088216" y="285509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1" name="Shape 341"/>
            <p:cNvSpPr txBox="1"/>
            <p:nvPr/>
          </p:nvSpPr>
          <p:spPr>
            <a:xfrm>
              <a:off x="2102133" y="2869016"/>
              <a:ext cx="2564399" cy="447298"/>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the Target CRVS Processes</a:t>
              </a:r>
            </a:p>
          </p:txBody>
        </p:sp>
        <p:sp>
          <p:nvSpPr>
            <p:cNvPr id="342" name="Shape 342"/>
            <p:cNvSpPr/>
            <p:nvPr/>
          </p:nvSpPr>
          <p:spPr>
            <a:xfrm rot="5400000">
              <a:off x="3295237" y="3342130"/>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3" name="Shape 343"/>
            <p:cNvSpPr txBox="1"/>
            <p:nvPr/>
          </p:nvSpPr>
          <p:spPr>
            <a:xfrm>
              <a:off x="3320221" y="3359980"/>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44" name="Shape 344"/>
            <p:cNvSpPr/>
            <p:nvPr/>
          </p:nvSpPr>
          <p:spPr>
            <a:xfrm>
              <a:off x="2088216" y="3567871"/>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5" name="Shape 345"/>
            <p:cNvSpPr txBox="1"/>
            <p:nvPr/>
          </p:nvSpPr>
          <p:spPr>
            <a:xfrm>
              <a:off x="2102133" y="3581789"/>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Information Requirements</a:t>
              </a:r>
            </a:p>
          </p:txBody>
        </p:sp>
        <p:sp>
          <p:nvSpPr>
            <p:cNvPr id="346" name="Shape 346"/>
            <p:cNvSpPr/>
            <p:nvPr/>
          </p:nvSpPr>
          <p:spPr>
            <a:xfrm rot="5400000">
              <a:off x="3295237" y="405490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7" name="Shape 347"/>
            <p:cNvSpPr txBox="1"/>
            <p:nvPr/>
          </p:nvSpPr>
          <p:spPr>
            <a:xfrm>
              <a:off x="3320221" y="407275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48" name="Shape 348"/>
            <p:cNvSpPr/>
            <p:nvPr/>
          </p:nvSpPr>
          <p:spPr>
            <a:xfrm>
              <a:off x="2088216" y="428064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9" name="Shape 349"/>
            <p:cNvSpPr txBox="1"/>
            <p:nvPr/>
          </p:nvSpPr>
          <p:spPr>
            <a:xfrm>
              <a:off x="2102133" y="429456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Target System Architecture</a:t>
              </a:r>
            </a:p>
          </p:txBody>
        </p:sp>
        <p:sp>
          <p:nvSpPr>
            <p:cNvPr id="350" name="Shape 350"/>
            <p:cNvSpPr/>
            <p:nvPr/>
          </p:nvSpPr>
          <p:spPr>
            <a:xfrm rot="5400000">
              <a:off x="3295237" y="4767676"/>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1" name="Shape 351"/>
            <p:cNvSpPr txBox="1"/>
            <p:nvPr/>
          </p:nvSpPr>
          <p:spPr>
            <a:xfrm>
              <a:off x="3320221" y="4785526"/>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52" name="Shape 352"/>
            <p:cNvSpPr/>
            <p:nvPr/>
          </p:nvSpPr>
          <p:spPr>
            <a:xfrm>
              <a:off x="2088216" y="4993417"/>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3" name="Shape 353"/>
            <p:cNvSpPr txBox="1"/>
            <p:nvPr/>
          </p:nvSpPr>
          <p:spPr>
            <a:xfrm>
              <a:off x="2102133" y="5007335"/>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System Requirements</a:t>
              </a:r>
            </a:p>
          </p:txBody>
        </p:sp>
      </p:grpSp>
      <p:grpSp>
        <p:nvGrpSpPr>
          <p:cNvPr id="354" name="Shape 354"/>
          <p:cNvGrpSpPr/>
          <p:nvPr/>
        </p:nvGrpSpPr>
        <p:grpSpPr>
          <a:xfrm>
            <a:off x="251518" y="332656"/>
            <a:ext cx="8566394" cy="591900"/>
            <a:chOff x="0" y="0"/>
            <a:chExt cx="8566394" cy="591900"/>
          </a:xfrm>
        </p:grpSpPr>
        <p:sp>
          <p:nvSpPr>
            <p:cNvPr id="355" name="Shape 355"/>
            <p:cNvSpPr/>
            <p:nvPr/>
          </p:nvSpPr>
          <p:spPr>
            <a:xfrm>
              <a:off x="0" y="0"/>
              <a:ext cx="3058500" cy="591900"/>
            </a:xfrm>
            <a:prstGeom prst="chevron">
              <a:avLst>
                <a:gd name="adj" fmla="val 5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6" name="Shape 356"/>
            <p:cNvSpPr txBox="1"/>
            <p:nvPr/>
          </p:nvSpPr>
          <p:spPr>
            <a:xfrm>
              <a:off x="295918"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Preparation</a:t>
              </a:r>
            </a:p>
          </p:txBody>
        </p:sp>
        <p:sp>
          <p:nvSpPr>
            <p:cNvPr id="357" name="Shape 357"/>
            <p:cNvSpPr/>
            <p:nvPr/>
          </p:nvSpPr>
          <p:spPr>
            <a:xfrm>
              <a:off x="2755200" y="0"/>
              <a:ext cx="3058500" cy="591900"/>
            </a:xfrm>
            <a:prstGeom prst="chevron">
              <a:avLst>
                <a:gd name="adj" fmla="val 5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8" name="Shape 358"/>
            <p:cNvSpPr txBox="1"/>
            <p:nvPr/>
          </p:nvSpPr>
          <p:spPr>
            <a:xfrm>
              <a:off x="3051122"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Analysis and Design</a:t>
              </a:r>
            </a:p>
          </p:txBody>
        </p:sp>
        <p:sp>
          <p:nvSpPr>
            <p:cNvPr id="359" name="Shape 359"/>
            <p:cNvSpPr/>
            <p:nvPr/>
          </p:nvSpPr>
          <p:spPr>
            <a:xfrm>
              <a:off x="5507894" y="0"/>
              <a:ext cx="3058500" cy="591900"/>
            </a:xfrm>
            <a:prstGeom prst="chevron">
              <a:avLst>
                <a:gd name="adj" fmla="val 5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0" name="Shape 360"/>
            <p:cNvSpPr txBox="1"/>
            <p:nvPr/>
          </p:nvSpPr>
          <p:spPr>
            <a:xfrm>
              <a:off x="5803814"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Implementation Planning</a:t>
              </a:r>
            </a:p>
          </p:txBody>
        </p:sp>
      </p:grpSp>
      <p:grpSp>
        <p:nvGrpSpPr>
          <p:cNvPr id="361" name="Shape 361"/>
          <p:cNvGrpSpPr/>
          <p:nvPr/>
        </p:nvGrpSpPr>
        <p:grpSpPr>
          <a:xfrm>
            <a:off x="323528" y="1197453"/>
            <a:ext cx="2664300" cy="1150632"/>
            <a:chOff x="0" y="703"/>
            <a:chExt cx="2664300" cy="1150632"/>
          </a:xfrm>
        </p:grpSpPr>
        <p:sp>
          <p:nvSpPr>
            <p:cNvPr id="362" name="Shape 362"/>
            <p:cNvSpPr/>
            <p:nvPr/>
          </p:nvSpPr>
          <p:spPr>
            <a:xfrm>
              <a:off x="0" y="703"/>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3" name="Shape 363"/>
            <p:cNvSpPr txBox="1"/>
            <p:nvPr/>
          </p:nvSpPr>
          <p:spPr>
            <a:xfrm>
              <a:off x="13480" y="14183"/>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a Long-Term Vision for CRVS Digitisation</a:t>
              </a:r>
            </a:p>
          </p:txBody>
        </p:sp>
        <p:sp>
          <p:nvSpPr>
            <p:cNvPr id="364" name="Shape 364"/>
            <p:cNvSpPr/>
            <p:nvPr/>
          </p:nvSpPr>
          <p:spPr>
            <a:xfrm rot="5400000">
              <a:off x="1245961" y="472508"/>
              <a:ext cx="172500" cy="206999"/>
            </a:xfrm>
            <a:prstGeom prst="rightArrow">
              <a:avLst>
                <a:gd name="adj1" fmla="val 60000"/>
                <a:gd name="adj2" fmla="val 50000"/>
              </a:avLst>
            </a:prstGeom>
            <a:solidFill>
              <a:srgbClr val="02585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5" name="Shape 365"/>
            <p:cNvSpPr txBox="1"/>
            <p:nvPr/>
          </p:nvSpPr>
          <p:spPr>
            <a:xfrm>
              <a:off x="1270008" y="489758"/>
              <a:ext cx="124200" cy="1209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366" name="Shape 366"/>
            <p:cNvSpPr/>
            <p:nvPr/>
          </p:nvSpPr>
          <p:spPr>
            <a:xfrm>
              <a:off x="0" y="691135"/>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7" name="Shape 367"/>
            <p:cNvSpPr txBox="1"/>
            <p:nvPr/>
          </p:nvSpPr>
          <p:spPr>
            <a:xfrm>
              <a:off x="13480" y="704616"/>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Develop a Business Case for CRVS Digitisation</a:t>
              </a:r>
            </a:p>
          </p:txBody>
        </p:sp>
      </p:grpSp>
      <p:grpSp>
        <p:nvGrpSpPr>
          <p:cNvPr id="368" name="Shape 368"/>
          <p:cNvGrpSpPr/>
          <p:nvPr/>
        </p:nvGrpSpPr>
        <p:grpSpPr>
          <a:xfrm>
            <a:off x="5913006" y="1199650"/>
            <a:ext cx="2589600" cy="4746655"/>
            <a:chOff x="2089221" y="2900"/>
            <a:chExt cx="2589600" cy="4746655"/>
          </a:xfrm>
        </p:grpSpPr>
        <p:sp>
          <p:nvSpPr>
            <p:cNvPr id="369" name="Shape 369"/>
            <p:cNvSpPr/>
            <p:nvPr/>
          </p:nvSpPr>
          <p:spPr>
            <a:xfrm>
              <a:off x="2089221" y="2900"/>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0" name="Shape 370"/>
            <p:cNvSpPr txBox="1"/>
            <p:nvPr/>
          </p:nvSpPr>
          <p:spPr>
            <a:xfrm>
              <a:off x="2103124" y="1680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CRVS Digitisation Implementation Plan</a:t>
              </a:r>
            </a:p>
          </p:txBody>
        </p:sp>
        <p:sp>
          <p:nvSpPr>
            <p:cNvPr id="371" name="Shape 371"/>
            <p:cNvSpPr/>
            <p:nvPr/>
          </p:nvSpPr>
          <p:spPr>
            <a:xfrm rot="5400000">
              <a:off x="3295035" y="489389"/>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2" name="Shape 372"/>
            <p:cNvSpPr txBox="1"/>
            <p:nvPr/>
          </p:nvSpPr>
          <p:spPr>
            <a:xfrm>
              <a:off x="3319905" y="507239"/>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73" name="Shape 373"/>
            <p:cNvSpPr/>
            <p:nvPr/>
          </p:nvSpPr>
          <p:spPr>
            <a:xfrm>
              <a:off x="2089221" y="714908"/>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4" name="Shape 374"/>
            <p:cNvSpPr txBox="1"/>
            <p:nvPr/>
          </p:nvSpPr>
          <p:spPr>
            <a:xfrm>
              <a:off x="2103124" y="72881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Procure the Digital CRVS System</a:t>
              </a:r>
            </a:p>
          </p:txBody>
        </p:sp>
        <p:sp>
          <p:nvSpPr>
            <p:cNvPr id="375" name="Shape 375"/>
            <p:cNvSpPr/>
            <p:nvPr/>
          </p:nvSpPr>
          <p:spPr>
            <a:xfrm rot="5400000">
              <a:off x="3295035" y="120139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6" name="Shape 376"/>
            <p:cNvSpPr txBox="1"/>
            <p:nvPr/>
          </p:nvSpPr>
          <p:spPr>
            <a:xfrm>
              <a:off x="3319905" y="121924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77" name="Shape 377"/>
            <p:cNvSpPr/>
            <p:nvPr/>
          </p:nvSpPr>
          <p:spPr>
            <a:xfrm>
              <a:off x="2089221" y="1426916"/>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8" name="Shape 378"/>
            <p:cNvSpPr txBox="1"/>
            <p:nvPr/>
          </p:nvSpPr>
          <p:spPr>
            <a:xfrm>
              <a:off x="2103124" y="144082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Change Management Approach and Plan</a:t>
              </a:r>
            </a:p>
          </p:txBody>
        </p:sp>
        <p:sp>
          <p:nvSpPr>
            <p:cNvPr id="379" name="Shape 379"/>
            <p:cNvSpPr/>
            <p:nvPr/>
          </p:nvSpPr>
          <p:spPr>
            <a:xfrm rot="5400000">
              <a:off x="3295035" y="191340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0" name="Shape 380"/>
            <p:cNvSpPr txBox="1"/>
            <p:nvPr/>
          </p:nvSpPr>
          <p:spPr>
            <a:xfrm>
              <a:off x="3319905" y="193125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81" name="Shape 381"/>
            <p:cNvSpPr/>
            <p:nvPr/>
          </p:nvSpPr>
          <p:spPr>
            <a:xfrm>
              <a:off x="2089221" y="213892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2" name="Shape 382"/>
            <p:cNvSpPr txBox="1"/>
            <p:nvPr/>
          </p:nvSpPr>
          <p:spPr>
            <a:xfrm>
              <a:off x="2103124" y="215283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Deployment Approach and Plan</a:t>
              </a:r>
            </a:p>
          </p:txBody>
        </p:sp>
        <p:sp>
          <p:nvSpPr>
            <p:cNvPr id="383" name="Shape 383"/>
            <p:cNvSpPr/>
            <p:nvPr/>
          </p:nvSpPr>
          <p:spPr>
            <a:xfrm rot="5382609">
              <a:off x="3296736" y="2625364"/>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4" name="Shape 384"/>
            <p:cNvSpPr txBox="1"/>
            <p:nvPr/>
          </p:nvSpPr>
          <p:spPr>
            <a:xfrm rot="-16102">
              <a:off x="3321456" y="2643265"/>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85" name="Shape 385"/>
            <p:cNvSpPr/>
            <p:nvPr/>
          </p:nvSpPr>
          <p:spPr>
            <a:xfrm>
              <a:off x="2112233" y="2850934"/>
              <a:ext cx="2550299"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6" name="Shape 386"/>
            <p:cNvSpPr txBox="1"/>
            <p:nvPr/>
          </p:nvSpPr>
          <p:spPr>
            <a:xfrm>
              <a:off x="2126134" y="2864839"/>
              <a:ext cx="2522399"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Training Approach and Plan</a:t>
              </a:r>
            </a:p>
          </p:txBody>
        </p:sp>
        <p:sp>
          <p:nvSpPr>
            <p:cNvPr id="387" name="Shape 387"/>
            <p:cNvSpPr/>
            <p:nvPr/>
          </p:nvSpPr>
          <p:spPr>
            <a:xfrm rot="5417391">
              <a:off x="3296672" y="3337475"/>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88" name="Shape 388"/>
            <p:cNvSpPr txBox="1"/>
            <p:nvPr/>
          </p:nvSpPr>
          <p:spPr>
            <a:xfrm rot="16102">
              <a:off x="3321692" y="3355273"/>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389" name="Shape 389"/>
            <p:cNvSpPr/>
            <p:nvPr/>
          </p:nvSpPr>
          <p:spPr>
            <a:xfrm>
              <a:off x="2089221" y="3562944"/>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0" name="Shape 390"/>
            <p:cNvSpPr txBox="1"/>
            <p:nvPr/>
          </p:nvSpPr>
          <p:spPr>
            <a:xfrm>
              <a:off x="2103124" y="3576848"/>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Testing Approach and Plan</a:t>
              </a:r>
            </a:p>
          </p:txBody>
        </p:sp>
        <p:sp>
          <p:nvSpPr>
            <p:cNvPr id="391" name="Shape 391"/>
            <p:cNvSpPr/>
            <p:nvPr/>
          </p:nvSpPr>
          <p:spPr>
            <a:xfrm rot="5400000">
              <a:off x="3295035" y="4049435"/>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2" name="Shape 392"/>
            <p:cNvSpPr txBox="1"/>
            <p:nvPr/>
          </p:nvSpPr>
          <p:spPr>
            <a:xfrm>
              <a:off x="3319905" y="4067285"/>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393" name="Shape 393"/>
            <p:cNvSpPr/>
            <p:nvPr/>
          </p:nvSpPr>
          <p:spPr>
            <a:xfrm>
              <a:off x="2089221" y="427495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4" name="Shape 394"/>
            <p:cNvSpPr txBox="1"/>
            <p:nvPr/>
          </p:nvSpPr>
          <p:spPr>
            <a:xfrm>
              <a:off x="2103124" y="4288857"/>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Operations Approach and Plan</a:t>
              </a:r>
            </a:p>
          </p:txBody>
        </p:sp>
      </p:grpSp>
      <p:sp>
        <p:nvSpPr>
          <p:cNvPr id="395" name="Shape 395"/>
          <p:cNvSpPr/>
          <p:nvPr/>
        </p:nvSpPr>
        <p:spPr>
          <a:xfrm>
            <a:off x="142925" y="153900"/>
            <a:ext cx="3025499" cy="65501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6" name="Shape 39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a Long-Term Vision for CRVS Digitisation</a:t>
            </a:r>
          </a:p>
        </p:txBody>
      </p:sp>
      <p:sp>
        <p:nvSpPr>
          <p:cNvPr id="402" name="Shape 40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rotWithShape="1">
          <a:blip r:embed="rId3">
            <a:alphaModFix/>
          </a:blip>
          <a:srcRect/>
          <a:stretch/>
        </p:blipFill>
        <p:spPr>
          <a:xfrm>
            <a:off x="0" y="116631"/>
            <a:ext cx="9148788" cy="6741368"/>
          </a:xfrm>
          <a:prstGeom prst="rect">
            <a:avLst/>
          </a:prstGeom>
          <a:noFill/>
          <a:ln>
            <a:noFill/>
          </a:ln>
        </p:spPr>
      </p:pic>
      <p:sp>
        <p:nvSpPr>
          <p:cNvPr id="409" name="Shape 409"/>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10" name="Shape 410"/>
          <p:cNvSpPr/>
          <p:nvPr/>
        </p:nvSpPr>
        <p:spPr>
          <a:xfrm>
            <a:off x="123291" y="4305651"/>
            <a:ext cx="3010327" cy="1715784"/>
          </a:xfrm>
          <a:prstGeom prst="cloudCallout">
            <a:avLst>
              <a:gd name="adj1" fmla="val -20833"/>
              <a:gd name="adj2" fmla="val 625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400" b="1" i="0" u="none" strike="noStrike" cap="none">
                <a:solidFill>
                  <a:srgbClr val="0070C0"/>
                </a:solidFill>
                <a:latin typeface="Arial"/>
                <a:ea typeface="Arial"/>
                <a:cs typeface="Arial"/>
                <a:sym typeface="Arial"/>
              </a:rPr>
              <a:t>…I could view vital event registration performance on my mobile phone?</a:t>
            </a:r>
          </a:p>
        </p:txBody>
      </p:sp>
      <p:sp>
        <p:nvSpPr>
          <p:cNvPr id="411" name="Shape 411"/>
          <p:cNvSpPr/>
          <p:nvPr/>
        </p:nvSpPr>
        <p:spPr>
          <a:xfrm>
            <a:off x="296238" y="341244"/>
            <a:ext cx="3010327" cy="1715784"/>
          </a:xfrm>
          <a:prstGeom prst="cloudCallout">
            <a:avLst>
              <a:gd name="adj1" fmla="val -20833"/>
              <a:gd name="adj2" fmla="val 625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400" b="1" i="0" u="none" strike="noStrike" cap="none">
                <a:solidFill>
                  <a:srgbClr val="0070C0"/>
                </a:solidFill>
                <a:latin typeface="Arial"/>
                <a:ea typeface="Arial"/>
                <a:cs typeface="Arial"/>
                <a:sym typeface="Arial"/>
              </a:rPr>
              <a:t>…birth registration could be fun?</a:t>
            </a:r>
          </a:p>
        </p:txBody>
      </p:sp>
      <p:sp>
        <p:nvSpPr>
          <p:cNvPr id="412" name="Shape 412"/>
          <p:cNvSpPr/>
          <p:nvPr/>
        </p:nvSpPr>
        <p:spPr>
          <a:xfrm>
            <a:off x="5902839" y="4305651"/>
            <a:ext cx="3010327" cy="1715784"/>
          </a:xfrm>
          <a:prstGeom prst="cloudCallout">
            <a:avLst>
              <a:gd name="adj1" fmla="val -20833"/>
              <a:gd name="adj2" fmla="val 625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400" b="1" i="0" u="none" strike="noStrike" cap="none">
                <a:solidFill>
                  <a:srgbClr val="0070C0"/>
                </a:solidFill>
                <a:latin typeface="Arial"/>
                <a:ea typeface="Arial"/>
                <a:cs typeface="Arial"/>
                <a:sym typeface="Arial"/>
              </a:rPr>
              <a:t>…we could use health data for civil registration purposes?  </a:t>
            </a:r>
          </a:p>
        </p:txBody>
      </p:sp>
      <p:sp>
        <p:nvSpPr>
          <p:cNvPr id="7" name="Shape 412"/>
          <p:cNvSpPr/>
          <p:nvPr/>
        </p:nvSpPr>
        <p:spPr>
          <a:xfrm>
            <a:off x="5902838" y="495357"/>
            <a:ext cx="3010327" cy="1715784"/>
          </a:xfrm>
          <a:prstGeom prst="cloudCallout">
            <a:avLst>
              <a:gd name="adj1" fmla="val -20833"/>
              <a:gd name="adj2" fmla="val 625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400" b="1" i="0" u="none" strike="noStrike" cap="none" dirty="0">
                <a:solidFill>
                  <a:srgbClr val="0070C0"/>
                </a:solidFill>
                <a:latin typeface="Arial"/>
                <a:ea typeface="Arial"/>
                <a:cs typeface="Arial"/>
                <a:sym typeface="Arial"/>
              </a:rPr>
              <a:t>…civil registration could be conducted cross-borders?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19" name="Shape 41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What enabling factors are needed for CRVS Digitisation to be successful?</a:t>
            </a:r>
          </a:p>
          <a:p>
            <a:pPr marL="0" marR="0" lvl="0" indent="0" algn="ctr" rtl="0">
              <a:lnSpc>
                <a:spcPct val="100000"/>
              </a:lnSpc>
              <a:spcBef>
                <a:spcPts val="0"/>
              </a:spcBef>
              <a:spcAft>
                <a:spcPts val="0"/>
              </a:spcAft>
              <a:buClr>
                <a:srgbClr val="0070C0"/>
              </a:buClr>
              <a:buSzPct val="25000"/>
              <a:buFont typeface="Arial"/>
              <a:buNone/>
            </a:pPr>
            <a:endParaRPr sz="20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p:txBody>
      </p:sp>
      <p:sp>
        <p:nvSpPr>
          <p:cNvPr id="420" name="Shape 420"/>
          <p:cNvSpPr txBox="1"/>
          <p:nvPr/>
        </p:nvSpPr>
        <p:spPr>
          <a:xfrm>
            <a:off x="683568" y="1460291"/>
            <a:ext cx="8229600" cy="413399"/>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Clr>
                <a:srgbClr val="0070C0"/>
              </a:buClr>
              <a:buFont typeface="Arial"/>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80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421" name="Shape 421"/>
          <p:cNvSpPr/>
          <p:nvPr/>
        </p:nvSpPr>
        <p:spPr>
          <a:xfrm>
            <a:off x="690390" y="5273455"/>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Infrastructure</a:t>
            </a:r>
          </a:p>
        </p:txBody>
      </p:sp>
      <p:sp>
        <p:nvSpPr>
          <p:cNvPr id="422" name="Shape 422"/>
          <p:cNvSpPr/>
          <p:nvPr/>
        </p:nvSpPr>
        <p:spPr>
          <a:xfrm>
            <a:off x="3639294" y="5273455"/>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Demand for services &amp; Awareness</a:t>
            </a:r>
          </a:p>
        </p:txBody>
      </p:sp>
      <p:sp>
        <p:nvSpPr>
          <p:cNvPr id="423" name="Shape 423"/>
          <p:cNvSpPr/>
          <p:nvPr/>
        </p:nvSpPr>
        <p:spPr>
          <a:xfrm>
            <a:off x="690390" y="6051588"/>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Coordination &amp; Governance</a:t>
            </a:r>
          </a:p>
        </p:txBody>
      </p:sp>
      <p:sp>
        <p:nvSpPr>
          <p:cNvPr id="424" name="Shape 424"/>
          <p:cNvSpPr/>
          <p:nvPr/>
        </p:nvSpPr>
        <p:spPr>
          <a:xfrm>
            <a:off x="3639294" y="6051588"/>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Interoperability</a:t>
            </a:r>
          </a:p>
        </p:txBody>
      </p:sp>
      <p:sp>
        <p:nvSpPr>
          <p:cNvPr id="425" name="Shape 425"/>
          <p:cNvSpPr/>
          <p:nvPr/>
        </p:nvSpPr>
        <p:spPr>
          <a:xfrm>
            <a:off x="6558349" y="5273455"/>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Legal &amp; Policy Framework</a:t>
            </a:r>
          </a:p>
        </p:txBody>
      </p:sp>
      <p:sp>
        <p:nvSpPr>
          <p:cNvPr id="426" name="Shape 426"/>
          <p:cNvSpPr/>
          <p:nvPr/>
        </p:nvSpPr>
        <p:spPr>
          <a:xfrm>
            <a:off x="6558349" y="6051588"/>
            <a:ext cx="2042785" cy="704257"/>
          </a:xfrm>
          <a:prstGeom prst="roundRect">
            <a:avLst>
              <a:gd name="adj" fmla="val 16667"/>
            </a:avLst>
          </a:prstGeom>
          <a:solidFill>
            <a:srgbClr val="5DE8D6"/>
          </a:solidFill>
          <a:ln w="28575"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192E"/>
              </a:buClr>
              <a:buSzPct val="25000"/>
              <a:buFont typeface="Arial"/>
              <a:buNone/>
            </a:pPr>
            <a:r>
              <a:rPr lang="en-GB" b="1" i="0" u="none" strike="noStrike" cap="none">
                <a:solidFill>
                  <a:srgbClr val="00192E"/>
                </a:solidFill>
                <a:latin typeface="Arial"/>
                <a:ea typeface="Arial"/>
                <a:cs typeface="Arial"/>
                <a:sym typeface="Arial"/>
              </a:rPr>
              <a:t>Resources &amp; Prioritisation</a:t>
            </a:r>
          </a:p>
        </p:txBody>
      </p:sp>
      <p:sp>
        <p:nvSpPr>
          <p:cNvPr id="427" name="Shape 427"/>
          <p:cNvSpPr/>
          <p:nvPr/>
        </p:nvSpPr>
        <p:spPr>
          <a:xfrm>
            <a:off x="560358" y="1522989"/>
            <a:ext cx="8126441"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800" b="1" i="0" u="none" strike="noStrike" cap="none" dirty="0">
                <a:solidFill>
                  <a:srgbClr val="0070C0"/>
                </a:solidFill>
                <a:latin typeface="Arial"/>
                <a:ea typeface="Arial"/>
                <a:cs typeface="Arial"/>
                <a:sym typeface="Arial"/>
              </a:rPr>
              <a:t>Enabling Factor: </a:t>
            </a:r>
            <a:r>
              <a:rPr lang="en-GB" sz="1800" i="0" u="none" strike="noStrike" cap="none" dirty="0">
                <a:solidFill>
                  <a:schemeClr val="tx1"/>
                </a:solidFill>
                <a:latin typeface="Arial"/>
                <a:ea typeface="Arial"/>
                <a:cs typeface="Arial"/>
                <a:sym typeface="Arial"/>
              </a:rPr>
              <a:t>something that needs to be in place to facilitate / enable CRVS digitisation to be possible. </a:t>
            </a:r>
          </a:p>
          <a:p>
            <a:pPr>
              <a:buClr>
                <a:srgbClr val="0070C0"/>
              </a:buClr>
              <a:buSzPct val="25000"/>
            </a:pPr>
            <a:r>
              <a:rPr lang="en-GB" sz="1800" b="1" dirty="0">
                <a:solidFill>
                  <a:srgbClr val="0070C0"/>
                </a:solidFill>
              </a:rPr>
              <a:t>A dependency: </a:t>
            </a:r>
            <a:r>
              <a:rPr lang="en-GB" sz="1800" dirty="0"/>
              <a:t>The relationship that defines the order in which tasks are carried out i.e. the relationship of the preceding task with the succeeding task e.g. I need money before I can buy a car.</a:t>
            </a:r>
            <a:endParaRPr lang="en-GB" sz="180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lang="en-GB" sz="1800" b="1" i="0"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r>
              <a:rPr lang="en-GB" sz="1800" b="1" i="0" u="none" strike="noStrike" cap="none" dirty="0">
                <a:solidFill>
                  <a:srgbClr val="0070C0"/>
                </a:solidFill>
                <a:latin typeface="Arial"/>
                <a:ea typeface="Arial"/>
                <a:cs typeface="Arial"/>
                <a:sym typeface="Arial"/>
              </a:rPr>
              <a:t>In mixed groups:</a:t>
            </a:r>
          </a:p>
          <a:p>
            <a:pPr marL="285750" marR="0" lvl="0" indent="-285750" algn="l" rtl="0">
              <a:lnSpc>
                <a:spcPct val="100000"/>
              </a:lnSpc>
              <a:spcBef>
                <a:spcPts val="0"/>
              </a:spcBef>
              <a:spcAft>
                <a:spcPts val="0"/>
              </a:spcAft>
              <a:buClr>
                <a:schemeClr val="dk1"/>
              </a:buClr>
              <a:buSzPct val="100000"/>
              <a:buFont typeface="Noto Sans Symbols"/>
              <a:buChar char="▪"/>
            </a:pPr>
            <a:r>
              <a:rPr lang="en-GB" sz="1800" b="0" i="0" u="none" strike="noStrike" cap="none" dirty="0">
                <a:solidFill>
                  <a:schemeClr val="dk1"/>
                </a:solidFill>
                <a:latin typeface="Arial"/>
                <a:ea typeface="Arial"/>
                <a:cs typeface="Arial"/>
                <a:sym typeface="Arial"/>
              </a:rPr>
              <a:t>Identify all the enabling factors and critical dependencies required for CRVS digitisation to take place (25 mins)</a:t>
            </a:r>
          </a:p>
          <a:p>
            <a:pPr marL="285750" marR="0" lvl="0" indent="-285750" algn="l" rtl="0">
              <a:lnSpc>
                <a:spcPct val="100000"/>
              </a:lnSpc>
              <a:spcBef>
                <a:spcPts val="0"/>
              </a:spcBef>
              <a:spcAft>
                <a:spcPts val="0"/>
              </a:spcAft>
              <a:buClr>
                <a:schemeClr val="dk1"/>
              </a:buClr>
              <a:buSzPct val="100000"/>
              <a:buFont typeface="Noto Sans Symbols"/>
              <a:buChar char="▪"/>
            </a:pPr>
            <a:r>
              <a:rPr lang="en-GB" sz="1800" b="0" i="0" u="none" strike="noStrike" cap="none" dirty="0">
                <a:solidFill>
                  <a:schemeClr val="dk1"/>
                </a:solidFill>
                <a:latin typeface="Arial"/>
                <a:ea typeface="Arial"/>
                <a:cs typeface="Arial"/>
                <a:sym typeface="Arial"/>
              </a:rPr>
              <a:t>Present back the top 3 priority areas that will help you move forward with CRVS digitisation</a:t>
            </a:r>
          </a:p>
          <a:p>
            <a:pPr marL="285750" marR="0" lvl="0" indent="-285750" algn="l" rtl="0">
              <a:lnSpc>
                <a:spcPct val="100000"/>
              </a:lnSpc>
              <a:spcBef>
                <a:spcPts val="0"/>
              </a:spcBef>
              <a:spcAft>
                <a:spcPts val="0"/>
              </a:spcAft>
              <a:buClr>
                <a:schemeClr val="dk1"/>
              </a:buClr>
              <a:buSzPct val="100000"/>
              <a:buFont typeface="Noto Sans Symbols"/>
              <a:buChar char="▪"/>
            </a:pPr>
            <a:endParaRPr lang="en-GB" sz="1800" dirty="0">
              <a:solidFill>
                <a:schemeClr val="dk1"/>
              </a:solidFill>
            </a:endParaRPr>
          </a:p>
          <a:p>
            <a:pPr marR="0" lvl="0" algn="l" rtl="0">
              <a:lnSpc>
                <a:spcPct val="100000"/>
              </a:lnSpc>
              <a:spcBef>
                <a:spcPts val="0"/>
              </a:spcBef>
              <a:spcAft>
                <a:spcPts val="0"/>
              </a:spcAft>
              <a:buClr>
                <a:schemeClr val="dk1"/>
              </a:buClr>
              <a:buSzPct val="100000"/>
            </a:pPr>
            <a:r>
              <a:rPr lang="en-GB" sz="1800" b="1" i="0" u="none" strike="noStrike" cap="none" dirty="0">
                <a:solidFill>
                  <a:srgbClr val="0070C0"/>
                </a:solidFill>
                <a:latin typeface="Arial"/>
                <a:ea typeface="Arial"/>
                <a:cs typeface="Arial"/>
                <a:sym typeface="Arial"/>
              </a:rPr>
              <a:t>Consider: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34" name="Shape 434"/>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When will these enabling factors be in place in your country? 2, 5 or 10 years?</a:t>
            </a:r>
          </a:p>
          <a:p>
            <a:pPr marL="0" marR="0" lvl="0" indent="0" algn="ctr"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p:txBody>
      </p:sp>
      <p:sp>
        <p:nvSpPr>
          <p:cNvPr id="435" name="Shape 435"/>
          <p:cNvSpPr txBox="1"/>
          <p:nvPr/>
        </p:nvSpPr>
        <p:spPr>
          <a:xfrm>
            <a:off x="457200" y="1575574"/>
            <a:ext cx="8229600" cy="413399"/>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Clr>
                <a:srgbClr val="0070C0"/>
              </a:buClr>
              <a:buFont typeface="Arial"/>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80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436" name="Shape 436"/>
          <p:cNvSpPr/>
          <p:nvPr/>
        </p:nvSpPr>
        <p:spPr>
          <a:xfrm>
            <a:off x="457200" y="5589262"/>
            <a:ext cx="8229600" cy="923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800" b="0" i="0" u="none" strike="noStrike" cap="none">
                <a:solidFill>
                  <a:schemeClr val="dk1"/>
                </a:solidFill>
                <a:latin typeface="Arial"/>
                <a:ea typeface="Arial"/>
                <a:cs typeface="Arial"/>
                <a:sym typeface="Arial"/>
              </a:rPr>
              <a:t>In: Country Groups</a:t>
            </a:r>
          </a:p>
          <a:p>
            <a:pPr marL="285750" marR="0" lvl="0" indent="-285750" algn="l" rtl="0">
              <a:lnSpc>
                <a:spcPct val="100000"/>
              </a:lnSpc>
              <a:spcBef>
                <a:spcPts val="0"/>
              </a:spcBef>
              <a:spcAft>
                <a:spcPts val="0"/>
              </a:spcAft>
              <a:buClr>
                <a:schemeClr val="dk1"/>
              </a:buClr>
              <a:buSzPct val="100000"/>
              <a:buFont typeface="Noto Sans Symbols"/>
              <a:buChar char="▪"/>
            </a:pPr>
            <a:r>
              <a:rPr lang="en-GB" sz="1800" b="0" i="0" u="none" strike="noStrike" cap="none">
                <a:solidFill>
                  <a:schemeClr val="dk1"/>
                </a:solidFill>
                <a:latin typeface="Arial"/>
                <a:ea typeface="Arial"/>
                <a:cs typeface="Arial"/>
                <a:sym typeface="Arial"/>
              </a:rPr>
              <a:t>For each of the enabling factors you identified, decide whether it will take 2, 5 or 10 years to achieve this (15mins)</a:t>
            </a:r>
          </a:p>
        </p:txBody>
      </p:sp>
      <p:pic>
        <p:nvPicPr>
          <p:cNvPr id="437" name="Shape 437"/>
          <p:cNvPicPr preferRelativeResize="0"/>
          <p:nvPr/>
        </p:nvPicPr>
        <p:blipFill rotWithShape="1">
          <a:blip r:embed="rId3">
            <a:alphaModFix/>
          </a:blip>
          <a:srcRect/>
          <a:stretch/>
        </p:blipFill>
        <p:spPr>
          <a:xfrm>
            <a:off x="1598945" y="1575574"/>
            <a:ext cx="5764380" cy="3925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44" name="Shape 444"/>
          <p:cNvSpPr txBox="1">
            <a:spLocks noGrp="1"/>
          </p:cNvSpPr>
          <p:nvPr>
            <p:ph type="title"/>
          </p:nvPr>
        </p:nvSpPr>
        <p:spPr>
          <a:xfrm>
            <a:off x="457200" y="3022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How Low Can You Go?</a:t>
            </a:r>
          </a:p>
          <a:p>
            <a:pPr marL="0" marR="0" lvl="0" indent="0" algn="ctr" rtl="0">
              <a:lnSpc>
                <a:spcPct val="100000"/>
              </a:lnSpc>
              <a:spcBef>
                <a:spcPts val="0"/>
              </a:spcBef>
              <a:spcAft>
                <a:spcPts val="0"/>
              </a:spcAft>
              <a:buClr>
                <a:srgbClr val="0070C0"/>
              </a:buClr>
              <a:buSzPct val="25000"/>
              <a:buFont typeface="Arial"/>
              <a:buNone/>
            </a:pPr>
            <a:r>
              <a:rPr lang="en-GB" sz="3200" b="1" i="1" u="none" strike="noStrike" cap="none">
                <a:solidFill>
                  <a:srgbClr val="0070C0"/>
                </a:solidFill>
                <a:latin typeface="Arial"/>
                <a:ea typeface="Arial"/>
                <a:cs typeface="Arial"/>
                <a:sym typeface="Arial"/>
              </a:rPr>
              <a:t>Automation to what level?</a:t>
            </a:r>
          </a:p>
          <a:p>
            <a:pPr marL="0" marR="0" lvl="0" indent="0" algn="l" rtl="0">
              <a:lnSpc>
                <a:spcPct val="100000"/>
              </a:lnSpc>
              <a:spcBef>
                <a:spcPts val="0"/>
              </a:spcBef>
              <a:spcAft>
                <a:spcPts val="0"/>
              </a:spcAft>
              <a:buClr>
                <a:srgbClr val="0070C0"/>
              </a:buClr>
              <a:buSzPct val="25000"/>
              <a:buFont typeface="Arial"/>
              <a:buNone/>
            </a:pPr>
            <a:endParaRPr sz="3200" b="1" i="0" u="none" strike="noStrike" cap="none">
              <a:solidFill>
                <a:srgbClr val="0070C0"/>
              </a:solidFill>
              <a:latin typeface="Arial"/>
              <a:ea typeface="Arial"/>
              <a:cs typeface="Arial"/>
              <a:sym typeface="Arial"/>
            </a:endParaRPr>
          </a:p>
        </p:txBody>
      </p:sp>
      <p:pic>
        <p:nvPicPr>
          <p:cNvPr id="445" name="Shape 445"/>
          <p:cNvPicPr preferRelativeResize="0"/>
          <p:nvPr/>
        </p:nvPicPr>
        <p:blipFill rotWithShape="1">
          <a:blip r:embed="rId3">
            <a:alphaModFix/>
          </a:blip>
          <a:srcRect/>
          <a:stretch/>
        </p:blipFill>
        <p:spPr>
          <a:xfrm>
            <a:off x="1724025" y="1387800"/>
            <a:ext cx="5494922" cy="54581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dirty="0">
                <a:solidFill>
                  <a:srgbClr val="0070C0"/>
                </a:solidFill>
                <a:latin typeface="Arial"/>
                <a:ea typeface="Arial"/>
                <a:cs typeface="Arial"/>
                <a:sym typeface="Arial"/>
              </a:rPr>
              <a:t>COUNTRY EXAMPLES</a:t>
            </a:r>
          </a:p>
        </p:txBody>
      </p:sp>
      <p:sp>
        <p:nvSpPr>
          <p:cNvPr id="452" name="Shape 45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Shifo</a:t>
            </a:r>
          </a:p>
        </p:txBody>
      </p:sp>
      <p:sp>
        <p:nvSpPr>
          <p:cNvPr id="473" name="Shape 473"/>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474" name="Shape 474" descr="2481A648-CCA2-4ABA-AB79-829965CD4AEB@c"/>
          <p:cNvPicPr preferRelativeResize="0"/>
          <p:nvPr/>
        </p:nvPicPr>
        <p:blipFill rotWithShape="1">
          <a:blip r:embed="rId3">
            <a:alphaModFix/>
          </a:blip>
          <a:srcRect/>
          <a:stretch/>
        </p:blipFill>
        <p:spPr>
          <a:xfrm>
            <a:off x="354451" y="1174916"/>
            <a:ext cx="8609076" cy="55507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Exercise: How low can you go?</a:t>
            </a:r>
          </a:p>
        </p:txBody>
      </p:sp>
      <p:sp>
        <p:nvSpPr>
          <p:cNvPr id="481" name="Shape 481"/>
          <p:cNvSpPr txBox="1"/>
          <p:nvPr/>
        </p:nvSpPr>
        <p:spPr>
          <a:xfrm>
            <a:off x="673768" y="1708483"/>
            <a:ext cx="8013032" cy="34163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2400" b="1" i="0" u="none" strike="noStrike" cap="none" dirty="0">
                <a:solidFill>
                  <a:srgbClr val="0070C0"/>
                </a:solidFill>
                <a:latin typeface="+mn-lt"/>
                <a:sym typeface="Arial"/>
              </a:rPr>
              <a:t>In country teams:</a:t>
            </a:r>
          </a:p>
          <a:p>
            <a:pPr marL="0" marR="0" lvl="0" indent="0" algn="l" rtl="0">
              <a:lnSpc>
                <a:spcPct val="100000"/>
              </a:lnSpc>
              <a:spcBef>
                <a:spcPts val="0"/>
              </a:spcBef>
              <a:spcAft>
                <a:spcPts val="0"/>
              </a:spcAft>
              <a:buClr>
                <a:srgbClr val="000000"/>
              </a:buClr>
              <a:buSzPct val="25000"/>
              <a:buFont typeface="Arial"/>
              <a:buNone/>
            </a:pPr>
            <a:r>
              <a:rPr lang="en-GB" sz="2400" b="0" i="0" u="none" strike="noStrike" cap="none" dirty="0">
                <a:solidFill>
                  <a:srgbClr val="000000"/>
                </a:solidFill>
                <a:latin typeface="+mn-lt"/>
                <a:sym typeface="Arial"/>
              </a:rPr>
              <a:t>…you have </a:t>
            </a:r>
            <a:r>
              <a:rPr lang="en-GB" sz="2400" dirty="0">
                <a:latin typeface="+mn-lt"/>
              </a:rPr>
              <a:t>25 </a:t>
            </a:r>
            <a:r>
              <a:rPr lang="en-GB" sz="2400" b="0" i="0" u="none" strike="noStrike" cap="none" dirty="0">
                <a:solidFill>
                  <a:srgbClr val="000000"/>
                </a:solidFill>
                <a:latin typeface="+mn-lt"/>
                <a:sym typeface="Arial"/>
              </a:rPr>
              <a:t>minutes to discuss and identify: </a:t>
            </a:r>
          </a:p>
          <a:p>
            <a:pPr lvl="0" rtl="0">
              <a:lnSpc>
                <a:spcPct val="115000"/>
              </a:lnSpc>
              <a:spcBef>
                <a:spcPts val="0"/>
              </a:spcBef>
              <a:spcAft>
                <a:spcPts val="800"/>
              </a:spcAft>
              <a:buClr>
                <a:srgbClr val="000000"/>
              </a:buClr>
              <a:buSzPct val="100000"/>
            </a:pPr>
            <a:endParaRPr lang="en-GB" sz="2400" b="0" i="0" u="none" strike="noStrike" cap="none" dirty="0">
              <a:solidFill>
                <a:schemeClr val="dk1"/>
              </a:solidFill>
              <a:latin typeface="+mn-lt"/>
              <a:cs typeface="Calibri"/>
              <a:sym typeface="Calibri"/>
            </a:endParaRPr>
          </a:p>
          <a:p>
            <a:pPr marL="342900" lvl="0" indent="-342900" rtl="0">
              <a:lnSpc>
                <a:spcPct val="115000"/>
              </a:lnSpc>
              <a:spcBef>
                <a:spcPts val="0"/>
              </a:spcBef>
              <a:spcAft>
                <a:spcPts val="800"/>
              </a:spcAft>
              <a:buClr>
                <a:srgbClr val="000000"/>
              </a:buClr>
              <a:buSzPct val="100000"/>
              <a:buFont typeface="Arial"/>
              <a:buAutoNum type="arabicPeriod"/>
            </a:pPr>
            <a:r>
              <a:rPr lang="en-GB" sz="2400" b="0" i="0" u="none" strike="noStrike" cap="none" dirty="0">
                <a:solidFill>
                  <a:srgbClr val="000000"/>
                </a:solidFill>
                <a:latin typeface="+mn-lt"/>
                <a:sym typeface="Arial"/>
              </a:rPr>
              <a:t>What 5 factors / constraints will affect or have affected the level to which you can automate?</a:t>
            </a:r>
          </a:p>
          <a:p>
            <a:pPr marL="342900" lvl="0" indent="-342900" rtl="0">
              <a:lnSpc>
                <a:spcPct val="115000"/>
              </a:lnSpc>
              <a:spcBef>
                <a:spcPts val="0"/>
              </a:spcBef>
              <a:spcAft>
                <a:spcPts val="800"/>
              </a:spcAft>
              <a:buClr>
                <a:srgbClr val="000000"/>
              </a:buClr>
              <a:buSzPct val="100000"/>
              <a:buFont typeface="Arial"/>
              <a:buAutoNum type="arabicPeriod"/>
            </a:pPr>
            <a:endParaRPr lang="en-GB" sz="2400" dirty="0">
              <a:latin typeface="+mn-lt"/>
            </a:endParaRPr>
          </a:p>
          <a:p>
            <a:pPr marL="342900" lvl="0" indent="-342900" rtl="0">
              <a:lnSpc>
                <a:spcPct val="115000"/>
              </a:lnSpc>
              <a:spcBef>
                <a:spcPts val="0"/>
              </a:spcBef>
              <a:spcAft>
                <a:spcPts val="800"/>
              </a:spcAft>
              <a:buClr>
                <a:srgbClr val="000000"/>
              </a:buClr>
              <a:buSzPct val="100000"/>
              <a:buFont typeface="Arial"/>
              <a:buAutoNum type="arabicPeriod"/>
            </a:pPr>
            <a:r>
              <a:rPr lang="en-GB" sz="2400" b="0" i="0" u="none" strike="noStrike" cap="none" dirty="0">
                <a:solidFill>
                  <a:srgbClr val="000000"/>
                </a:solidFill>
                <a:latin typeface="+mn-lt"/>
                <a:sym typeface="Arial"/>
              </a:rPr>
              <a:t>What level do you currently automate to? </a:t>
            </a:r>
          </a:p>
          <a:p>
            <a:pPr marL="342900" lvl="0" indent="-342900" rtl="0">
              <a:lnSpc>
                <a:spcPct val="115000"/>
              </a:lnSpc>
              <a:spcBef>
                <a:spcPts val="0"/>
              </a:spcBef>
              <a:spcAft>
                <a:spcPts val="800"/>
              </a:spcAft>
              <a:buClr>
                <a:srgbClr val="000000"/>
              </a:buClr>
              <a:buSzPct val="100000"/>
              <a:buFont typeface="Arial"/>
              <a:buAutoNum type="arabicPeriod"/>
            </a:pPr>
            <a:endParaRPr lang="en-GB" sz="2400" dirty="0">
              <a:latin typeface="+mn-lt"/>
            </a:endParaRPr>
          </a:p>
          <a:p>
            <a:pPr marL="342900" lvl="0" indent="-342900" rtl="0">
              <a:lnSpc>
                <a:spcPct val="115000"/>
              </a:lnSpc>
              <a:spcBef>
                <a:spcPts val="0"/>
              </a:spcBef>
              <a:spcAft>
                <a:spcPts val="800"/>
              </a:spcAft>
              <a:buClr>
                <a:srgbClr val="000000"/>
              </a:buClr>
              <a:buSzPct val="100000"/>
              <a:buFont typeface="Arial"/>
              <a:buAutoNum type="arabicPeriod"/>
            </a:pPr>
            <a:r>
              <a:rPr lang="en-GB" sz="2400" b="0" i="0" u="none" strike="noStrike" cap="none" dirty="0">
                <a:solidFill>
                  <a:srgbClr val="000000"/>
                </a:solidFill>
                <a:latin typeface="+mn-lt"/>
                <a:sym typeface="Arial"/>
              </a:rPr>
              <a:t>What level do you want to automate to?</a:t>
            </a:r>
          </a:p>
          <a:p>
            <a:pPr marL="342900" marR="0" lvl="0" indent="-342900" algn="l" rtl="0">
              <a:lnSpc>
                <a:spcPct val="100000"/>
              </a:lnSpc>
              <a:spcBef>
                <a:spcPts val="0"/>
              </a:spcBef>
              <a:spcAft>
                <a:spcPts val="0"/>
              </a:spcAft>
              <a:buClr>
                <a:srgbClr val="000000"/>
              </a:buClr>
              <a:buFont typeface="Arial"/>
              <a:buNone/>
            </a:pPr>
            <a:endParaRPr sz="2400" b="0" i="0" u="none" strike="noStrike" cap="none" dirty="0">
              <a:solidFill>
                <a:srgbClr val="000000"/>
              </a:solidFill>
              <a:latin typeface="+mn-lt"/>
              <a:sym typeface="Arial"/>
            </a:endParaRPr>
          </a:p>
        </p:txBody>
      </p:sp>
      <p:sp>
        <p:nvSpPr>
          <p:cNvPr id="482" name="Shape 48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3" name="Shape 193"/>
          <p:cNvSpPr txBox="1">
            <a:spLocks noGrp="1"/>
          </p:cNvSpPr>
          <p:nvPr>
            <p:ph type="title"/>
          </p:nvPr>
        </p:nvSpPr>
        <p:spPr>
          <a:xfrm>
            <a:off x="457200" y="338335"/>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4000" b="1" i="0" u="none" strike="noStrike" cap="none">
                <a:solidFill>
                  <a:srgbClr val="0070C0"/>
                </a:solidFill>
                <a:latin typeface="Arial"/>
                <a:ea typeface="Arial"/>
                <a:cs typeface="Arial"/>
                <a:sym typeface="Arial"/>
              </a:rPr>
              <a:t>Introductions</a:t>
            </a:r>
          </a:p>
          <a:p>
            <a:pPr marL="0" marR="0" lvl="0" indent="0" algn="l" rtl="0">
              <a:lnSpc>
                <a:spcPct val="100000"/>
              </a:lnSpc>
              <a:spcBef>
                <a:spcPts val="0"/>
              </a:spcBef>
              <a:spcAft>
                <a:spcPts val="0"/>
              </a:spcAft>
              <a:buClr>
                <a:srgbClr val="0070C0"/>
              </a:buClr>
              <a:buSzPct val="25000"/>
              <a:buFont typeface="Arial"/>
              <a:buNone/>
            </a:pPr>
            <a:endParaRPr sz="4000" b="1" i="0" u="none" strike="noStrike" cap="none">
              <a:solidFill>
                <a:srgbClr val="0070C0"/>
              </a:solidFill>
              <a:latin typeface="Arial"/>
              <a:ea typeface="Arial"/>
              <a:cs typeface="Arial"/>
              <a:sym typeface="Arial"/>
            </a:endParaRPr>
          </a:p>
        </p:txBody>
      </p:sp>
      <p:pic>
        <p:nvPicPr>
          <p:cNvPr id="194" name="Shape 194" descr="picasso.PNG"/>
          <p:cNvPicPr preferRelativeResize="0"/>
          <p:nvPr/>
        </p:nvPicPr>
        <p:blipFill rotWithShape="1">
          <a:blip r:embed="rId3">
            <a:alphaModFix/>
          </a:blip>
          <a:srcRect/>
          <a:stretch/>
        </p:blipFill>
        <p:spPr>
          <a:xfrm>
            <a:off x="457200" y="1420923"/>
            <a:ext cx="4039425" cy="4872049"/>
          </a:xfrm>
          <a:prstGeom prst="rect">
            <a:avLst/>
          </a:prstGeom>
          <a:noFill/>
          <a:ln>
            <a:noFill/>
          </a:ln>
        </p:spPr>
      </p:pic>
      <p:sp>
        <p:nvSpPr>
          <p:cNvPr id="195" name="Shape 195"/>
          <p:cNvSpPr txBox="1"/>
          <p:nvPr/>
        </p:nvSpPr>
        <p:spPr>
          <a:xfrm>
            <a:off x="4867825" y="1425400"/>
            <a:ext cx="3819000" cy="4871999"/>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000000"/>
              </a:buClr>
              <a:buSzPct val="100000"/>
              <a:buFont typeface="Arial"/>
              <a:buAutoNum type="arabicPeriod"/>
            </a:pPr>
            <a:r>
              <a:rPr lang="en-GB" sz="1800" b="0" i="0" u="none" strike="noStrike" cap="none" dirty="0">
                <a:solidFill>
                  <a:srgbClr val="000000"/>
                </a:solidFill>
                <a:latin typeface="Arial"/>
                <a:ea typeface="Arial"/>
                <a:cs typeface="Arial"/>
                <a:sym typeface="Arial"/>
              </a:rPr>
              <a:t>Name </a:t>
            </a:r>
          </a:p>
          <a:p>
            <a:pPr marL="457200" marR="0" lvl="0" indent="-342900" algn="l" rtl="0">
              <a:lnSpc>
                <a:spcPct val="100000"/>
              </a:lnSpc>
              <a:spcBef>
                <a:spcPts val="0"/>
              </a:spcBef>
              <a:spcAft>
                <a:spcPts val="0"/>
              </a:spcAft>
              <a:buClr>
                <a:srgbClr val="000000"/>
              </a:buClr>
              <a:buSzPct val="100000"/>
              <a:buFont typeface="Arial"/>
              <a:buAutoNum type="arabicPeriod"/>
            </a:pPr>
            <a:r>
              <a:rPr lang="en-GB" sz="1800" b="0" i="0" u="none" strike="noStrike" cap="none" dirty="0">
                <a:solidFill>
                  <a:srgbClr val="000000"/>
                </a:solidFill>
                <a:latin typeface="Arial"/>
                <a:ea typeface="Arial"/>
                <a:cs typeface="Arial"/>
                <a:sym typeface="Arial"/>
              </a:rPr>
              <a:t>Role</a:t>
            </a:r>
          </a:p>
          <a:p>
            <a:pPr marL="457200" marR="0" lvl="0" indent="-342900" algn="l" rtl="0">
              <a:lnSpc>
                <a:spcPct val="100000"/>
              </a:lnSpc>
              <a:spcBef>
                <a:spcPts val="0"/>
              </a:spcBef>
              <a:spcAft>
                <a:spcPts val="0"/>
              </a:spcAft>
              <a:buClr>
                <a:srgbClr val="000000"/>
              </a:buClr>
              <a:buSzPct val="100000"/>
              <a:buFont typeface="Arial"/>
              <a:buAutoNum type="arabicPeriod"/>
            </a:pPr>
            <a:r>
              <a:rPr lang="en-GB" sz="1800" b="0" i="0" u="none" strike="noStrike" cap="none" dirty="0">
                <a:solidFill>
                  <a:srgbClr val="000000"/>
                </a:solidFill>
                <a:latin typeface="Arial"/>
                <a:ea typeface="Arial"/>
                <a:cs typeface="Arial"/>
                <a:sym typeface="Arial"/>
              </a:rPr>
              <a:t>What is your department / authority responsible for in relation to CRVS?</a:t>
            </a:r>
          </a:p>
          <a:p>
            <a:pPr marL="457200" marR="0" lvl="0" indent="-342900" algn="l" rtl="0">
              <a:lnSpc>
                <a:spcPct val="100000"/>
              </a:lnSpc>
              <a:spcBef>
                <a:spcPts val="0"/>
              </a:spcBef>
              <a:spcAft>
                <a:spcPts val="0"/>
              </a:spcAft>
              <a:buClr>
                <a:srgbClr val="000000"/>
              </a:buClr>
              <a:buSzPct val="100000"/>
              <a:buFont typeface="Arial"/>
              <a:buAutoNum type="arabicPeriod"/>
            </a:pPr>
            <a:r>
              <a:rPr lang="en-GB" sz="1800" b="0" i="0" u="none" strike="noStrike" cap="none" dirty="0">
                <a:solidFill>
                  <a:srgbClr val="000000"/>
                </a:solidFill>
                <a:latin typeface="Arial"/>
                <a:ea typeface="Arial"/>
                <a:cs typeface="Arial"/>
                <a:sym typeface="Arial"/>
              </a:rPr>
              <a:t>What are your expectations of this training?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a:stretch/>
        </p:blipFill>
        <p:spPr>
          <a:xfrm>
            <a:off x="0" y="0"/>
            <a:ext cx="9159775" cy="6858000"/>
          </a:xfrm>
          <a:prstGeom prst="rect">
            <a:avLst/>
          </a:prstGeom>
          <a:noFill/>
          <a:ln>
            <a:noFill/>
          </a:ln>
        </p:spPr>
      </p:pic>
      <p:sp>
        <p:nvSpPr>
          <p:cNvPr id="489" name="Shape 489"/>
          <p:cNvSpPr txBox="1">
            <a:spLocks noGrp="1"/>
          </p:cNvSpPr>
          <p:nvPr>
            <p:ph type="title"/>
          </p:nvPr>
        </p:nvSpPr>
        <p:spPr>
          <a:xfrm>
            <a:off x="465087" y="521961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4400" b="1" i="0" u="none" strike="noStrike" cap="none">
                <a:solidFill>
                  <a:schemeClr val="lt1"/>
                </a:solidFill>
                <a:latin typeface="Calibri"/>
                <a:ea typeface="Calibri"/>
                <a:cs typeface="Calibri"/>
                <a:sym typeface="Calibri"/>
              </a:rPr>
              <a:t>A Window on the World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96" name="Shape 496"/>
          <p:cNvSpPr txBox="1">
            <a:spLocks noGrp="1"/>
          </p:cNvSpPr>
          <p:nvPr>
            <p:ph type="title"/>
          </p:nvPr>
        </p:nvSpPr>
        <p:spPr>
          <a:xfrm>
            <a:off x="4174957" y="4624494"/>
            <a:ext cx="4515017"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3200" b="1" i="0" u="none" strike="noStrike" cap="none">
                <a:solidFill>
                  <a:srgbClr val="003E75"/>
                </a:solidFill>
                <a:latin typeface="Arial"/>
                <a:ea typeface="Arial"/>
                <a:cs typeface="Arial"/>
                <a:sym typeface="Arial"/>
              </a:rPr>
              <a:t>for CRVS Digitisation</a:t>
            </a:r>
          </a:p>
        </p:txBody>
      </p:sp>
      <p:sp>
        <p:nvSpPr>
          <p:cNvPr id="497" name="Shape 497"/>
          <p:cNvSpPr txBox="1"/>
          <p:nvPr/>
        </p:nvSpPr>
        <p:spPr>
          <a:xfrm>
            <a:off x="683568" y="146029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498" name="Shape 498" descr="Bizagi - The Digital Business Platform"/>
          <p:cNvSpPr/>
          <p:nvPr/>
        </p:nvSpPr>
        <p:spPr>
          <a:xfrm>
            <a:off x="155575" y="-144463"/>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99" name="Shape 499"/>
          <p:cNvSpPr txBox="1"/>
          <p:nvPr/>
        </p:nvSpPr>
        <p:spPr>
          <a:xfrm>
            <a:off x="460375" y="446770"/>
            <a:ext cx="8229600" cy="3283015"/>
          </a:xfrm>
          <a:prstGeom prst="rect">
            <a:avLst/>
          </a:prstGeom>
          <a:noFill/>
          <a:ln>
            <a:noFill/>
          </a:ln>
        </p:spPr>
        <p:txBody>
          <a:bodyPr lIns="91425" tIns="45700" rIns="91425" bIns="45700" anchor="t" anchorCtr="0">
            <a:noAutofit/>
          </a:bodyPr>
          <a:lstStyle/>
          <a:p>
            <a:pPr marL="7620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Do you have enough resources in your country to complete the full scope of CRVS digitisation work you want to achieve?</a:t>
            </a:r>
          </a:p>
          <a:p>
            <a:pPr marL="7620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7620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What systems is your government investing heavily in?</a:t>
            </a:r>
          </a:p>
          <a:p>
            <a:pPr marL="7620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7620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Does your government fully understand the potential benefits of a robust CRVS system?</a:t>
            </a:r>
          </a:p>
          <a:p>
            <a:pPr marL="457200" marR="0" lvl="0" indent="-381000" algn="l" rtl="0">
              <a:lnSpc>
                <a:spcPct val="100000"/>
              </a:lnSpc>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pic>
        <p:nvPicPr>
          <p:cNvPr id="500" name="Shape 500"/>
          <p:cNvPicPr preferRelativeResize="0"/>
          <p:nvPr/>
        </p:nvPicPr>
        <p:blipFill rotWithShape="1">
          <a:blip r:embed="rId3">
            <a:alphaModFix/>
          </a:blip>
          <a:srcRect/>
          <a:stretch/>
        </p:blipFill>
        <p:spPr>
          <a:xfrm>
            <a:off x="1155030" y="4081812"/>
            <a:ext cx="2899109" cy="22283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Module 3</a:t>
            </a:r>
            <a:br>
              <a:rPr lang="en-GB" sz="3200" b="1" i="0" u="none" strike="noStrike" cap="none">
                <a:solidFill>
                  <a:srgbClr val="0070C0"/>
                </a:solidFill>
                <a:latin typeface="Arial"/>
                <a:ea typeface="Arial"/>
                <a:cs typeface="Arial"/>
                <a:sym typeface="Arial"/>
              </a:rPr>
            </a:br>
            <a:r>
              <a:rPr lang="en-GB" sz="3200" b="1" i="0" u="none" strike="noStrike" cap="none">
                <a:solidFill>
                  <a:srgbClr val="0070C0"/>
                </a:solidFill>
                <a:latin typeface="Arial"/>
                <a:ea typeface="Arial"/>
                <a:cs typeface="Arial"/>
                <a:sym typeface="Arial"/>
              </a:rPr>
              <a:t>Analysis &amp; Design</a:t>
            </a:r>
          </a:p>
        </p:txBody>
      </p:sp>
      <p:sp>
        <p:nvSpPr>
          <p:cNvPr id="506" name="Shape 50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2" name="Shape 512"/>
          <p:cNvGrpSpPr/>
          <p:nvPr/>
        </p:nvGrpSpPr>
        <p:grpSpPr>
          <a:xfrm>
            <a:off x="3131824" y="1200755"/>
            <a:ext cx="2592299" cy="5464612"/>
            <a:chOff x="2088216" y="4004"/>
            <a:chExt cx="2592299" cy="5464612"/>
          </a:xfrm>
        </p:grpSpPr>
        <p:sp>
          <p:nvSpPr>
            <p:cNvPr id="513" name="Shape 513"/>
            <p:cNvSpPr/>
            <p:nvPr/>
          </p:nvSpPr>
          <p:spPr>
            <a:xfrm>
              <a:off x="2088216" y="400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4" name="Shape 514"/>
            <p:cNvSpPr txBox="1"/>
            <p:nvPr/>
          </p:nvSpPr>
          <p:spPr>
            <a:xfrm>
              <a:off x="2102133" y="1792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Initiate CRVS Digitisation project</a:t>
              </a:r>
            </a:p>
          </p:txBody>
        </p:sp>
        <p:sp>
          <p:nvSpPr>
            <p:cNvPr id="515" name="Shape 515"/>
            <p:cNvSpPr/>
            <p:nvPr/>
          </p:nvSpPr>
          <p:spPr>
            <a:xfrm rot="5400000">
              <a:off x="3295237" y="49103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6" name="Shape 516"/>
            <p:cNvSpPr txBox="1"/>
            <p:nvPr/>
          </p:nvSpPr>
          <p:spPr>
            <a:xfrm>
              <a:off x="3320221" y="50888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17" name="Shape 517"/>
            <p:cNvSpPr/>
            <p:nvPr/>
          </p:nvSpPr>
          <p:spPr>
            <a:xfrm>
              <a:off x="2088216" y="71677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8" name="Shape 518"/>
            <p:cNvSpPr txBox="1"/>
            <p:nvPr/>
          </p:nvSpPr>
          <p:spPr>
            <a:xfrm>
              <a:off x="2102133" y="730697"/>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Business Architecture</a:t>
              </a:r>
            </a:p>
          </p:txBody>
        </p:sp>
        <p:sp>
          <p:nvSpPr>
            <p:cNvPr id="519" name="Shape 519"/>
            <p:cNvSpPr/>
            <p:nvPr/>
          </p:nvSpPr>
          <p:spPr>
            <a:xfrm rot="5400000">
              <a:off x="3295237" y="1203808"/>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0" name="Shape 520"/>
            <p:cNvSpPr txBox="1"/>
            <p:nvPr/>
          </p:nvSpPr>
          <p:spPr>
            <a:xfrm>
              <a:off x="3320221" y="1221658"/>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21" name="Shape 521"/>
            <p:cNvSpPr/>
            <p:nvPr/>
          </p:nvSpPr>
          <p:spPr>
            <a:xfrm>
              <a:off x="2088216" y="1429553"/>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2" name="Shape 522"/>
            <p:cNvSpPr txBox="1"/>
            <p:nvPr/>
          </p:nvSpPr>
          <p:spPr>
            <a:xfrm>
              <a:off x="2102133" y="1443470"/>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Conduct As-Is Assessment of the CRVS Landscape</a:t>
              </a:r>
            </a:p>
          </p:txBody>
        </p:sp>
        <p:sp>
          <p:nvSpPr>
            <p:cNvPr id="523" name="Shape 523"/>
            <p:cNvSpPr/>
            <p:nvPr/>
          </p:nvSpPr>
          <p:spPr>
            <a:xfrm rot="5400000">
              <a:off x="3295237" y="191658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4" name="Shape 524"/>
            <p:cNvSpPr txBox="1"/>
            <p:nvPr/>
          </p:nvSpPr>
          <p:spPr>
            <a:xfrm>
              <a:off x="3320221" y="193443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25" name="Shape 525"/>
            <p:cNvSpPr/>
            <p:nvPr/>
          </p:nvSpPr>
          <p:spPr>
            <a:xfrm>
              <a:off x="2088216" y="2142325"/>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6" name="Shape 526"/>
            <p:cNvSpPr txBox="1"/>
            <p:nvPr/>
          </p:nvSpPr>
          <p:spPr>
            <a:xfrm>
              <a:off x="2102133" y="215624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Identify CRVS Digitisation Opportunities and Limitations</a:t>
              </a:r>
            </a:p>
          </p:txBody>
        </p:sp>
        <p:sp>
          <p:nvSpPr>
            <p:cNvPr id="527" name="Shape 527"/>
            <p:cNvSpPr/>
            <p:nvPr/>
          </p:nvSpPr>
          <p:spPr>
            <a:xfrm rot="5400000">
              <a:off x="3295237" y="2629357"/>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8" name="Shape 528"/>
            <p:cNvSpPr txBox="1"/>
            <p:nvPr/>
          </p:nvSpPr>
          <p:spPr>
            <a:xfrm>
              <a:off x="3320221" y="2647207"/>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29" name="Shape 529"/>
            <p:cNvSpPr/>
            <p:nvPr/>
          </p:nvSpPr>
          <p:spPr>
            <a:xfrm>
              <a:off x="2088216" y="2855099"/>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0" name="Shape 530"/>
            <p:cNvSpPr txBox="1"/>
            <p:nvPr/>
          </p:nvSpPr>
          <p:spPr>
            <a:xfrm>
              <a:off x="2102133" y="2869016"/>
              <a:ext cx="2564399" cy="447298"/>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the Target CRVS Processes</a:t>
              </a:r>
            </a:p>
          </p:txBody>
        </p:sp>
        <p:sp>
          <p:nvSpPr>
            <p:cNvPr id="531" name="Shape 531"/>
            <p:cNvSpPr/>
            <p:nvPr/>
          </p:nvSpPr>
          <p:spPr>
            <a:xfrm rot="5400000">
              <a:off x="3295237" y="3342130"/>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2" name="Shape 532"/>
            <p:cNvSpPr txBox="1"/>
            <p:nvPr/>
          </p:nvSpPr>
          <p:spPr>
            <a:xfrm>
              <a:off x="3320221" y="3359980"/>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33" name="Shape 533"/>
            <p:cNvSpPr/>
            <p:nvPr/>
          </p:nvSpPr>
          <p:spPr>
            <a:xfrm>
              <a:off x="2088216" y="3567871"/>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4" name="Shape 534"/>
            <p:cNvSpPr txBox="1"/>
            <p:nvPr/>
          </p:nvSpPr>
          <p:spPr>
            <a:xfrm>
              <a:off x="2102133" y="3581789"/>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CRVS Information Requirements</a:t>
              </a:r>
            </a:p>
          </p:txBody>
        </p:sp>
        <p:sp>
          <p:nvSpPr>
            <p:cNvPr id="535" name="Shape 535"/>
            <p:cNvSpPr/>
            <p:nvPr/>
          </p:nvSpPr>
          <p:spPr>
            <a:xfrm rot="5400000">
              <a:off x="3295237" y="4054903"/>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6" name="Shape 536"/>
            <p:cNvSpPr txBox="1"/>
            <p:nvPr/>
          </p:nvSpPr>
          <p:spPr>
            <a:xfrm>
              <a:off x="3320221" y="4072753"/>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37" name="Shape 537"/>
            <p:cNvSpPr/>
            <p:nvPr/>
          </p:nvSpPr>
          <p:spPr>
            <a:xfrm>
              <a:off x="2088216" y="4280644"/>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8" name="Shape 538"/>
            <p:cNvSpPr txBox="1"/>
            <p:nvPr/>
          </p:nvSpPr>
          <p:spPr>
            <a:xfrm>
              <a:off x="2102133" y="4294562"/>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Target System Architecture</a:t>
              </a:r>
            </a:p>
          </p:txBody>
        </p:sp>
        <p:sp>
          <p:nvSpPr>
            <p:cNvPr id="539" name="Shape 539"/>
            <p:cNvSpPr/>
            <p:nvPr/>
          </p:nvSpPr>
          <p:spPr>
            <a:xfrm rot="5400000">
              <a:off x="3295237" y="4767676"/>
              <a:ext cx="178199" cy="213899"/>
            </a:xfrm>
            <a:prstGeom prst="rightArrow">
              <a:avLst>
                <a:gd name="adj1" fmla="val 60000"/>
                <a:gd name="adj2" fmla="val 50000"/>
              </a:avLst>
            </a:prstGeom>
            <a:solidFill>
              <a:srgbClr val="478B9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0" name="Shape 540"/>
            <p:cNvSpPr txBox="1"/>
            <p:nvPr/>
          </p:nvSpPr>
          <p:spPr>
            <a:xfrm>
              <a:off x="3320221" y="4785526"/>
              <a:ext cx="128400" cy="1248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41" name="Shape 541"/>
            <p:cNvSpPr/>
            <p:nvPr/>
          </p:nvSpPr>
          <p:spPr>
            <a:xfrm>
              <a:off x="2088216" y="4993417"/>
              <a:ext cx="2592299" cy="475199"/>
            </a:xfrm>
            <a:prstGeom prst="roundRect">
              <a:avLst>
                <a:gd name="adj" fmla="val 1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2" name="Shape 542"/>
            <p:cNvSpPr txBox="1"/>
            <p:nvPr/>
          </p:nvSpPr>
          <p:spPr>
            <a:xfrm>
              <a:off x="2102133" y="5007335"/>
              <a:ext cx="2564399" cy="4473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System Requirements</a:t>
              </a:r>
            </a:p>
          </p:txBody>
        </p:sp>
      </p:grpSp>
      <p:grpSp>
        <p:nvGrpSpPr>
          <p:cNvPr id="543" name="Shape 543"/>
          <p:cNvGrpSpPr/>
          <p:nvPr/>
        </p:nvGrpSpPr>
        <p:grpSpPr>
          <a:xfrm>
            <a:off x="251518" y="332656"/>
            <a:ext cx="8566394" cy="591900"/>
            <a:chOff x="0" y="0"/>
            <a:chExt cx="8566394" cy="591900"/>
          </a:xfrm>
        </p:grpSpPr>
        <p:sp>
          <p:nvSpPr>
            <p:cNvPr id="544" name="Shape 544"/>
            <p:cNvSpPr/>
            <p:nvPr/>
          </p:nvSpPr>
          <p:spPr>
            <a:xfrm>
              <a:off x="0" y="0"/>
              <a:ext cx="3058500" cy="591900"/>
            </a:xfrm>
            <a:prstGeom prst="chevron">
              <a:avLst>
                <a:gd name="adj" fmla="val 5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5" name="Shape 545"/>
            <p:cNvSpPr txBox="1"/>
            <p:nvPr/>
          </p:nvSpPr>
          <p:spPr>
            <a:xfrm>
              <a:off x="295918"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Preparation</a:t>
              </a:r>
            </a:p>
          </p:txBody>
        </p:sp>
        <p:sp>
          <p:nvSpPr>
            <p:cNvPr id="546" name="Shape 546"/>
            <p:cNvSpPr/>
            <p:nvPr/>
          </p:nvSpPr>
          <p:spPr>
            <a:xfrm>
              <a:off x="2755200" y="0"/>
              <a:ext cx="3058500" cy="591900"/>
            </a:xfrm>
            <a:prstGeom prst="chevron">
              <a:avLst>
                <a:gd name="adj" fmla="val 50000"/>
              </a:avLst>
            </a:prstGeom>
            <a:solidFill>
              <a:srgbClr val="478B9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7" name="Shape 547"/>
            <p:cNvSpPr txBox="1"/>
            <p:nvPr/>
          </p:nvSpPr>
          <p:spPr>
            <a:xfrm>
              <a:off x="3051122"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Analysis and Design</a:t>
              </a:r>
            </a:p>
          </p:txBody>
        </p:sp>
        <p:sp>
          <p:nvSpPr>
            <p:cNvPr id="548" name="Shape 548"/>
            <p:cNvSpPr/>
            <p:nvPr/>
          </p:nvSpPr>
          <p:spPr>
            <a:xfrm>
              <a:off x="5507894" y="0"/>
              <a:ext cx="3058500" cy="591900"/>
            </a:xfrm>
            <a:prstGeom prst="chevron">
              <a:avLst>
                <a:gd name="adj" fmla="val 5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9" name="Shape 549"/>
            <p:cNvSpPr txBox="1"/>
            <p:nvPr/>
          </p:nvSpPr>
          <p:spPr>
            <a:xfrm>
              <a:off x="5803814" y="0"/>
              <a:ext cx="2466600" cy="591900"/>
            </a:xfrm>
            <a:prstGeom prst="rect">
              <a:avLst/>
            </a:prstGeom>
            <a:noFill/>
            <a:ln>
              <a:noFill/>
            </a:ln>
          </p:spPr>
          <p:txBody>
            <a:bodyPr lIns="76000" tIns="25325" rIns="25325" bIns="25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900" b="0" i="0" u="none" strike="noStrike" cap="none">
                  <a:solidFill>
                    <a:schemeClr val="lt1"/>
                  </a:solidFill>
                  <a:latin typeface="Calibri"/>
                  <a:ea typeface="Calibri"/>
                  <a:cs typeface="Calibri"/>
                  <a:sym typeface="Calibri"/>
                </a:rPr>
                <a:t>Implementation Planning</a:t>
              </a:r>
            </a:p>
          </p:txBody>
        </p:sp>
      </p:grpSp>
      <p:grpSp>
        <p:nvGrpSpPr>
          <p:cNvPr id="550" name="Shape 550"/>
          <p:cNvGrpSpPr/>
          <p:nvPr/>
        </p:nvGrpSpPr>
        <p:grpSpPr>
          <a:xfrm>
            <a:off x="323528" y="1197453"/>
            <a:ext cx="2664300" cy="1150632"/>
            <a:chOff x="0" y="703"/>
            <a:chExt cx="2664300" cy="1150632"/>
          </a:xfrm>
        </p:grpSpPr>
        <p:sp>
          <p:nvSpPr>
            <p:cNvPr id="551" name="Shape 551"/>
            <p:cNvSpPr/>
            <p:nvPr/>
          </p:nvSpPr>
          <p:spPr>
            <a:xfrm>
              <a:off x="0" y="703"/>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2" name="Shape 552"/>
            <p:cNvSpPr txBox="1"/>
            <p:nvPr/>
          </p:nvSpPr>
          <p:spPr>
            <a:xfrm>
              <a:off x="13480" y="14183"/>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a Long-Term Vision for CRVS Digitisation</a:t>
              </a:r>
            </a:p>
          </p:txBody>
        </p:sp>
        <p:sp>
          <p:nvSpPr>
            <p:cNvPr id="553" name="Shape 553"/>
            <p:cNvSpPr/>
            <p:nvPr/>
          </p:nvSpPr>
          <p:spPr>
            <a:xfrm rot="5400000">
              <a:off x="1245961" y="472508"/>
              <a:ext cx="172500" cy="206999"/>
            </a:xfrm>
            <a:prstGeom prst="rightArrow">
              <a:avLst>
                <a:gd name="adj1" fmla="val 60000"/>
                <a:gd name="adj2" fmla="val 50000"/>
              </a:avLst>
            </a:prstGeom>
            <a:solidFill>
              <a:srgbClr val="02585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4" name="Shape 554"/>
            <p:cNvSpPr txBox="1"/>
            <p:nvPr/>
          </p:nvSpPr>
          <p:spPr>
            <a:xfrm>
              <a:off x="1270008" y="489758"/>
              <a:ext cx="124200" cy="120900"/>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555" name="Shape 555"/>
            <p:cNvSpPr/>
            <p:nvPr/>
          </p:nvSpPr>
          <p:spPr>
            <a:xfrm>
              <a:off x="0" y="691135"/>
              <a:ext cx="2664300" cy="460200"/>
            </a:xfrm>
            <a:prstGeom prst="roundRect">
              <a:avLst>
                <a:gd name="adj" fmla="val 10000"/>
              </a:avLst>
            </a:prstGeom>
            <a:solidFill>
              <a:srgbClr val="0258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6" name="Shape 556"/>
            <p:cNvSpPr txBox="1"/>
            <p:nvPr/>
          </p:nvSpPr>
          <p:spPr>
            <a:xfrm>
              <a:off x="13480" y="704616"/>
              <a:ext cx="2637300" cy="4332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Develop a Business Case for CRVS Digitisation</a:t>
              </a:r>
            </a:p>
          </p:txBody>
        </p:sp>
      </p:grpSp>
      <p:grpSp>
        <p:nvGrpSpPr>
          <p:cNvPr id="557" name="Shape 557"/>
          <p:cNvGrpSpPr/>
          <p:nvPr/>
        </p:nvGrpSpPr>
        <p:grpSpPr>
          <a:xfrm>
            <a:off x="5913006" y="1199650"/>
            <a:ext cx="2589600" cy="4746655"/>
            <a:chOff x="2089221" y="2900"/>
            <a:chExt cx="2589600" cy="4746655"/>
          </a:xfrm>
        </p:grpSpPr>
        <p:sp>
          <p:nvSpPr>
            <p:cNvPr id="558" name="Shape 558"/>
            <p:cNvSpPr/>
            <p:nvPr/>
          </p:nvSpPr>
          <p:spPr>
            <a:xfrm>
              <a:off x="2089221" y="2900"/>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9" name="Shape 559"/>
            <p:cNvSpPr txBox="1"/>
            <p:nvPr/>
          </p:nvSpPr>
          <p:spPr>
            <a:xfrm>
              <a:off x="2103124" y="1680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Document CRVS Digitisation Implementation Plan</a:t>
              </a:r>
            </a:p>
          </p:txBody>
        </p:sp>
        <p:sp>
          <p:nvSpPr>
            <p:cNvPr id="560" name="Shape 560"/>
            <p:cNvSpPr/>
            <p:nvPr/>
          </p:nvSpPr>
          <p:spPr>
            <a:xfrm rot="5400000">
              <a:off x="3295035" y="489389"/>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1" name="Shape 561"/>
            <p:cNvSpPr txBox="1"/>
            <p:nvPr/>
          </p:nvSpPr>
          <p:spPr>
            <a:xfrm>
              <a:off x="3319905" y="507239"/>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62" name="Shape 562"/>
            <p:cNvSpPr/>
            <p:nvPr/>
          </p:nvSpPr>
          <p:spPr>
            <a:xfrm>
              <a:off x="2089221" y="714908"/>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3" name="Shape 563"/>
            <p:cNvSpPr txBox="1"/>
            <p:nvPr/>
          </p:nvSpPr>
          <p:spPr>
            <a:xfrm>
              <a:off x="2103124" y="728812"/>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Procure the Digital CRVS System</a:t>
              </a:r>
            </a:p>
          </p:txBody>
        </p:sp>
        <p:sp>
          <p:nvSpPr>
            <p:cNvPr id="564" name="Shape 564"/>
            <p:cNvSpPr/>
            <p:nvPr/>
          </p:nvSpPr>
          <p:spPr>
            <a:xfrm rot="5400000">
              <a:off x="3295035" y="120139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5" name="Shape 565"/>
            <p:cNvSpPr txBox="1"/>
            <p:nvPr/>
          </p:nvSpPr>
          <p:spPr>
            <a:xfrm>
              <a:off x="3319905" y="121924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66" name="Shape 566"/>
            <p:cNvSpPr/>
            <p:nvPr/>
          </p:nvSpPr>
          <p:spPr>
            <a:xfrm>
              <a:off x="2089221" y="1426916"/>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7" name="Shape 567"/>
            <p:cNvSpPr txBox="1"/>
            <p:nvPr/>
          </p:nvSpPr>
          <p:spPr>
            <a:xfrm>
              <a:off x="2103124" y="144082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Change Management Approach and Plan</a:t>
              </a:r>
            </a:p>
          </p:txBody>
        </p:sp>
        <p:sp>
          <p:nvSpPr>
            <p:cNvPr id="568" name="Shape 568"/>
            <p:cNvSpPr/>
            <p:nvPr/>
          </p:nvSpPr>
          <p:spPr>
            <a:xfrm rot="5400000">
              <a:off x="3295035" y="1913408"/>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9" name="Shape 569"/>
            <p:cNvSpPr txBox="1"/>
            <p:nvPr/>
          </p:nvSpPr>
          <p:spPr>
            <a:xfrm>
              <a:off x="3319905" y="1931258"/>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70" name="Shape 570"/>
            <p:cNvSpPr/>
            <p:nvPr/>
          </p:nvSpPr>
          <p:spPr>
            <a:xfrm>
              <a:off x="2089221" y="213892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1" name="Shape 571"/>
            <p:cNvSpPr txBox="1"/>
            <p:nvPr/>
          </p:nvSpPr>
          <p:spPr>
            <a:xfrm>
              <a:off x="2103124" y="2152830"/>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Deployment Approach and Plan</a:t>
              </a:r>
            </a:p>
          </p:txBody>
        </p:sp>
        <p:sp>
          <p:nvSpPr>
            <p:cNvPr id="572" name="Shape 572"/>
            <p:cNvSpPr/>
            <p:nvPr/>
          </p:nvSpPr>
          <p:spPr>
            <a:xfrm rot="5382609">
              <a:off x="3296736" y="2625364"/>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3" name="Shape 573"/>
            <p:cNvSpPr txBox="1"/>
            <p:nvPr/>
          </p:nvSpPr>
          <p:spPr>
            <a:xfrm rot="-16102">
              <a:off x="3321456" y="2643265"/>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74" name="Shape 574"/>
            <p:cNvSpPr/>
            <p:nvPr/>
          </p:nvSpPr>
          <p:spPr>
            <a:xfrm>
              <a:off x="2112233" y="2850934"/>
              <a:ext cx="2550299"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5" name="Shape 575"/>
            <p:cNvSpPr txBox="1"/>
            <p:nvPr/>
          </p:nvSpPr>
          <p:spPr>
            <a:xfrm>
              <a:off x="2126134" y="2864839"/>
              <a:ext cx="2522399"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Training Approach and Plan</a:t>
              </a:r>
            </a:p>
          </p:txBody>
        </p:sp>
        <p:sp>
          <p:nvSpPr>
            <p:cNvPr id="576" name="Shape 576"/>
            <p:cNvSpPr/>
            <p:nvPr/>
          </p:nvSpPr>
          <p:spPr>
            <a:xfrm rot="5417391">
              <a:off x="3296672" y="3337475"/>
              <a:ext cx="177902" cy="213601"/>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7" name="Shape 577"/>
            <p:cNvSpPr txBox="1"/>
            <p:nvPr/>
          </p:nvSpPr>
          <p:spPr>
            <a:xfrm rot="16102">
              <a:off x="3321692" y="3355273"/>
              <a:ext cx="128101" cy="12450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800" b="0" i="0" u="none" strike="noStrike" cap="none">
                <a:solidFill>
                  <a:schemeClr val="lt1"/>
                </a:solidFill>
                <a:latin typeface="Calibri"/>
                <a:ea typeface="Calibri"/>
                <a:cs typeface="Calibri"/>
                <a:sym typeface="Calibri"/>
              </a:endParaRPr>
            </a:p>
          </p:txBody>
        </p:sp>
        <p:sp>
          <p:nvSpPr>
            <p:cNvPr id="578" name="Shape 578"/>
            <p:cNvSpPr/>
            <p:nvPr/>
          </p:nvSpPr>
          <p:spPr>
            <a:xfrm>
              <a:off x="2089221" y="3562944"/>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9" name="Shape 579"/>
            <p:cNvSpPr txBox="1"/>
            <p:nvPr/>
          </p:nvSpPr>
          <p:spPr>
            <a:xfrm>
              <a:off x="2103124" y="3576848"/>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the Testing Approach and Plan</a:t>
              </a:r>
            </a:p>
          </p:txBody>
        </p:sp>
        <p:sp>
          <p:nvSpPr>
            <p:cNvPr id="580" name="Shape 580"/>
            <p:cNvSpPr/>
            <p:nvPr/>
          </p:nvSpPr>
          <p:spPr>
            <a:xfrm rot="5400000">
              <a:off x="3295035" y="4049435"/>
              <a:ext cx="177900" cy="213599"/>
            </a:xfrm>
            <a:prstGeom prst="rightArrow">
              <a:avLst>
                <a:gd name="adj1" fmla="val 60000"/>
                <a:gd name="adj2" fmla="val 50000"/>
              </a:avLst>
            </a:prstGeom>
            <a:solidFill>
              <a:srgbClr val="2C3E4C"/>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1" name="Shape 581"/>
            <p:cNvSpPr txBox="1"/>
            <p:nvPr/>
          </p:nvSpPr>
          <p:spPr>
            <a:xfrm>
              <a:off x="3319905" y="4067285"/>
              <a:ext cx="128100" cy="124499"/>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Clr>
                  <a:srgbClr val="000000"/>
                </a:buClr>
                <a:buFont typeface="Arial"/>
                <a:buNone/>
              </a:pPr>
              <a:endParaRPr sz="1200" b="0" i="0" u="none" strike="noStrike" cap="none">
                <a:solidFill>
                  <a:schemeClr val="lt1"/>
                </a:solidFill>
                <a:latin typeface="Calibri"/>
                <a:ea typeface="Calibri"/>
                <a:cs typeface="Calibri"/>
                <a:sym typeface="Calibri"/>
              </a:endParaRPr>
            </a:p>
          </p:txBody>
        </p:sp>
        <p:sp>
          <p:nvSpPr>
            <p:cNvPr id="582" name="Shape 582"/>
            <p:cNvSpPr/>
            <p:nvPr/>
          </p:nvSpPr>
          <p:spPr>
            <a:xfrm>
              <a:off x="2089221" y="4274955"/>
              <a:ext cx="2589600" cy="474599"/>
            </a:xfrm>
            <a:prstGeom prst="roundRect">
              <a:avLst>
                <a:gd name="adj" fmla="val 10000"/>
              </a:avLst>
            </a:prstGeom>
            <a:solidFill>
              <a:srgbClr val="2C3E4C"/>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3" name="Shape 583"/>
            <p:cNvSpPr txBox="1"/>
            <p:nvPr/>
          </p:nvSpPr>
          <p:spPr>
            <a:xfrm>
              <a:off x="2103124" y="4288857"/>
              <a:ext cx="2561700" cy="4470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GB" sz="1400" b="0" i="0" u="none" strike="noStrike" cap="none">
                  <a:solidFill>
                    <a:schemeClr val="lt1"/>
                  </a:solidFill>
                  <a:latin typeface="Calibri"/>
                  <a:ea typeface="Calibri"/>
                  <a:cs typeface="Calibri"/>
                  <a:sym typeface="Calibri"/>
                </a:rPr>
                <a:t>Define Operations Approach and Plan</a:t>
              </a:r>
            </a:p>
          </p:txBody>
        </p:sp>
      </p:grpSp>
      <p:sp>
        <p:nvSpPr>
          <p:cNvPr id="584" name="Shape 584"/>
          <p:cNvSpPr/>
          <p:nvPr/>
        </p:nvSpPr>
        <p:spPr>
          <a:xfrm>
            <a:off x="2951275" y="213600"/>
            <a:ext cx="3025499" cy="65501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91" name="Shape 59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The importance of planning a project properly</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pic>
        <p:nvPicPr>
          <p:cNvPr id="592" name="Shape 592"/>
          <p:cNvPicPr preferRelativeResize="0"/>
          <p:nvPr/>
        </p:nvPicPr>
        <p:blipFill rotWithShape="1">
          <a:blip r:embed="rId3">
            <a:alphaModFix/>
          </a:blip>
          <a:srcRect/>
          <a:stretch/>
        </p:blipFill>
        <p:spPr>
          <a:xfrm>
            <a:off x="457200" y="1045242"/>
            <a:ext cx="7934324" cy="56578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99" name="Shape 59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Tool: CRVS-Project-Initiation-Document-PID-Template</a:t>
            </a:r>
          </a:p>
        </p:txBody>
      </p:sp>
      <p:pic>
        <p:nvPicPr>
          <p:cNvPr id="600" name="Shape 600"/>
          <p:cNvPicPr preferRelativeResize="0"/>
          <p:nvPr/>
        </p:nvPicPr>
        <p:blipFill rotWithShape="1">
          <a:blip r:embed="rId3">
            <a:alphaModFix/>
          </a:blip>
          <a:srcRect l="29918" t="29700" r="29919" b="14301"/>
          <a:stretch/>
        </p:blipFill>
        <p:spPr>
          <a:xfrm>
            <a:off x="1619670" y="1576490"/>
            <a:ext cx="5976664" cy="46875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15" name="Shape 61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Project Management &amp; Governance Structure</a:t>
            </a:r>
          </a:p>
        </p:txBody>
      </p:sp>
      <p:sp>
        <p:nvSpPr>
          <p:cNvPr id="616" name="Shape 616"/>
          <p:cNvSpPr txBox="1"/>
          <p:nvPr/>
        </p:nvSpPr>
        <p:spPr>
          <a:xfrm>
            <a:off x="683568" y="1460291"/>
            <a:ext cx="8229600" cy="4134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617" name="Shape 617"/>
          <p:cNvSpPr txBox="1"/>
          <p:nvPr/>
        </p:nvSpPr>
        <p:spPr>
          <a:xfrm>
            <a:off x="298557" y="1449962"/>
            <a:ext cx="8484495" cy="4674111"/>
          </a:xfrm>
          <a:prstGeom prst="rect">
            <a:avLst/>
          </a:prstGeom>
          <a:noFill/>
          <a:ln>
            <a:noFill/>
          </a:ln>
        </p:spPr>
        <p:txBody>
          <a:bodyPr lIns="91425" tIns="45700" rIns="91425" bIns="45700" anchor="t" anchorCtr="0">
            <a:noAutofit/>
          </a:bodyPr>
          <a:lstStyle/>
          <a:p>
            <a:pPr marL="76200" marR="0" lvl="0" indent="0" algn="l" rtl="0">
              <a:lnSpc>
                <a:spcPct val="100000"/>
              </a:lnSpc>
              <a:spcBef>
                <a:spcPts val="0"/>
              </a:spcBef>
              <a:spcAft>
                <a:spcPts val="0"/>
              </a:spcAft>
              <a:buClr>
                <a:srgbClr val="0070C0"/>
              </a:buClr>
              <a:buSzPct val="25000"/>
              <a:buFont typeface="Arial"/>
              <a:buNone/>
            </a:pPr>
            <a:r>
              <a:rPr lang="en-GB" sz="2000" b="1" i="0" u="none" strike="noStrike" cap="none" dirty="0">
                <a:solidFill>
                  <a:srgbClr val="0070C0"/>
                </a:solidFill>
                <a:sym typeface="Arial"/>
              </a:rPr>
              <a:t>I</a:t>
            </a:r>
            <a:r>
              <a:rPr lang="en-GB" sz="2000" b="1" dirty="0">
                <a:solidFill>
                  <a:srgbClr val="0070C0"/>
                </a:solidFill>
              </a:rPr>
              <a:t>n country groups:</a:t>
            </a:r>
          </a:p>
          <a:p>
            <a:pPr marL="76200" marR="0" lvl="0" indent="0" algn="l" rtl="0">
              <a:lnSpc>
                <a:spcPct val="100000"/>
              </a:lnSpc>
              <a:spcBef>
                <a:spcPts val="0"/>
              </a:spcBef>
              <a:spcAft>
                <a:spcPts val="0"/>
              </a:spcAft>
              <a:buClr>
                <a:srgbClr val="0070C0"/>
              </a:buClr>
              <a:buFont typeface="Arial"/>
              <a:buNone/>
            </a:pPr>
            <a:endParaRPr sz="2000" dirty="0">
              <a:solidFill>
                <a:schemeClr val="dk1"/>
              </a:solidFill>
            </a:endParaRPr>
          </a:p>
          <a:p>
            <a:pPr lvl="0" rtl="0">
              <a:lnSpc>
                <a:spcPct val="115000"/>
              </a:lnSpc>
              <a:spcBef>
                <a:spcPts val="0"/>
              </a:spcBef>
              <a:buClr>
                <a:schemeClr val="dk1"/>
              </a:buClr>
              <a:buSzPct val="55000"/>
              <a:buFont typeface="Arial"/>
              <a:buNone/>
            </a:pPr>
            <a:r>
              <a:rPr lang="en-GB" sz="2000" dirty="0">
                <a:solidFill>
                  <a:schemeClr val="dk1"/>
                </a:solidFill>
              </a:rPr>
              <a:t>1.</a:t>
            </a:r>
            <a:r>
              <a:rPr lang="en-GB" sz="2000" b="1" dirty="0">
                <a:solidFill>
                  <a:schemeClr val="dk1"/>
                </a:solidFill>
              </a:rPr>
              <a:t>20 mins: </a:t>
            </a:r>
            <a:r>
              <a:rPr lang="en-GB" sz="2000" dirty="0">
                <a:solidFill>
                  <a:schemeClr val="dk1"/>
                </a:solidFill>
              </a:rPr>
              <a:t>Match the names of each role to the function.</a:t>
            </a:r>
          </a:p>
          <a:p>
            <a:pPr lvl="0" rtl="0">
              <a:lnSpc>
                <a:spcPct val="115000"/>
              </a:lnSpc>
              <a:spcBef>
                <a:spcPts val="0"/>
              </a:spcBef>
              <a:buClr>
                <a:schemeClr val="dk1"/>
              </a:buClr>
              <a:buFont typeface="Arial"/>
              <a:buNone/>
            </a:pPr>
            <a:endParaRPr sz="2000" dirty="0">
              <a:solidFill>
                <a:schemeClr val="dk1"/>
              </a:solidFill>
            </a:endParaRPr>
          </a:p>
          <a:p>
            <a:pPr lvl="0" rtl="0">
              <a:lnSpc>
                <a:spcPct val="115000"/>
              </a:lnSpc>
              <a:spcBef>
                <a:spcPts val="0"/>
              </a:spcBef>
              <a:buClr>
                <a:schemeClr val="dk1"/>
              </a:buClr>
              <a:buSzPct val="55000"/>
              <a:buFont typeface="Arial"/>
              <a:buNone/>
            </a:pPr>
            <a:r>
              <a:rPr lang="en-GB" sz="2000" dirty="0">
                <a:solidFill>
                  <a:schemeClr val="dk1"/>
                </a:solidFill>
              </a:rPr>
              <a:t>2.</a:t>
            </a:r>
            <a:r>
              <a:rPr lang="en-GB" sz="2000" b="1" dirty="0">
                <a:solidFill>
                  <a:schemeClr val="dk1"/>
                </a:solidFill>
              </a:rPr>
              <a:t>20 mins: </a:t>
            </a:r>
            <a:r>
              <a:rPr lang="en-GB" sz="2000" dirty="0">
                <a:solidFill>
                  <a:schemeClr val="dk1"/>
                </a:solidFill>
              </a:rPr>
              <a:t>Do you have a digitisation project? If yes, draw your current project management &amp; governance structure on a flip chart.</a:t>
            </a:r>
          </a:p>
          <a:p>
            <a:pPr lvl="0" rtl="0">
              <a:lnSpc>
                <a:spcPct val="115000"/>
              </a:lnSpc>
              <a:spcBef>
                <a:spcPts val="0"/>
              </a:spcBef>
              <a:buClr>
                <a:schemeClr val="dk1"/>
              </a:buClr>
              <a:buFont typeface="Arial"/>
              <a:buNone/>
            </a:pPr>
            <a:endParaRPr sz="2000" dirty="0">
              <a:solidFill>
                <a:schemeClr val="dk1"/>
              </a:solidFill>
            </a:endParaRPr>
          </a:p>
          <a:p>
            <a:pPr lvl="0" rtl="0">
              <a:lnSpc>
                <a:spcPct val="115000"/>
              </a:lnSpc>
              <a:spcBef>
                <a:spcPts val="0"/>
              </a:spcBef>
              <a:buClr>
                <a:schemeClr val="dk1"/>
              </a:buClr>
              <a:buSzPct val="55000"/>
              <a:buFont typeface="Arial"/>
              <a:buNone/>
            </a:pPr>
            <a:r>
              <a:rPr lang="en-GB" sz="2000" dirty="0">
                <a:solidFill>
                  <a:schemeClr val="dk1"/>
                </a:solidFill>
              </a:rPr>
              <a:t>3.</a:t>
            </a:r>
            <a:r>
              <a:rPr lang="en-GB" sz="2000" b="1" dirty="0">
                <a:solidFill>
                  <a:schemeClr val="dk1"/>
                </a:solidFill>
              </a:rPr>
              <a:t>20 mins: Reflecting on the roles defined in the guidebook, c</a:t>
            </a:r>
            <a:r>
              <a:rPr lang="en-GB" sz="2000" dirty="0">
                <a:solidFill>
                  <a:schemeClr val="dk1"/>
                </a:solidFill>
              </a:rPr>
              <a:t>reate your ideal project management &amp; governance structure. If it remains the same, please explain why.</a:t>
            </a:r>
          </a:p>
          <a:p>
            <a:pPr marL="76200" marR="0" lvl="0" indent="0" algn="l" rtl="0">
              <a:lnSpc>
                <a:spcPct val="100000"/>
              </a:lnSpc>
              <a:spcBef>
                <a:spcPts val="0"/>
              </a:spcBef>
              <a:spcAft>
                <a:spcPts val="0"/>
              </a:spcAft>
              <a:buClr>
                <a:srgbClr val="0070C0"/>
              </a:buClr>
              <a:buFont typeface="Arial"/>
              <a:buNone/>
            </a:pPr>
            <a:endParaRPr sz="2000" dirty="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p:nvPr/>
        </p:nvSpPr>
        <p:spPr>
          <a:xfrm>
            <a:off x="431812" y="363125"/>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the CRVS Business Architecture</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623" name="Shape 623"/>
          <p:cNvSpPr txBox="1"/>
          <p:nvPr/>
        </p:nvSpPr>
        <p:spPr>
          <a:xfrm>
            <a:off x="457200" y="1335963"/>
            <a:ext cx="8405382" cy="2104199"/>
          </a:xfrm>
          <a:prstGeom prst="rect">
            <a:avLst/>
          </a:prstGeom>
          <a:noFill/>
          <a:ln>
            <a:noFill/>
          </a:ln>
        </p:spPr>
        <p:txBody>
          <a:bodyPr lIns="91425" tIns="45700" rIns="91425" bIns="45700" anchor="t" anchorCtr="0">
            <a:noAutofit/>
          </a:bodyPr>
          <a:lstStyle/>
          <a:p>
            <a:pPr marL="76200" marR="0" lvl="0" indent="0" algn="l" rtl="0">
              <a:lnSpc>
                <a:spcPct val="100000"/>
              </a:lnSpc>
              <a:spcBef>
                <a:spcPts val="0"/>
              </a:spcBef>
              <a:spcAft>
                <a:spcPts val="0"/>
              </a:spcAft>
              <a:buClr>
                <a:srgbClr val="0070C0"/>
              </a:buClr>
              <a:buSzPct val="25000"/>
              <a:buFont typeface="Arial"/>
              <a:buNone/>
            </a:pPr>
            <a:r>
              <a:rPr lang="en-GB" sz="1800" b="1" i="0" u="none" strike="noStrike" cap="none">
                <a:solidFill>
                  <a:srgbClr val="0070C0"/>
                </a:solidFill>
                <a:latin typeface="Arial"/>
                <a:ea typeface="Arial"/>
                <a:cs typeface="Arial"/>
                <a:sym typeface="Arial"/>
              </a:rPr>
              <a:t>Business Architecture: </a:t>
            </a:r>
            <a:r>
              <a:rPr lang="en-GB" sz="1800" b="0" i="0" u="none" strike="noStrike" cap="none">
                <a:solidFill>
                  <a:srgbClr val="000000"/>
                </a:solidFill>
                <a:latin typeface="Arial"/>
                <a:ea typeface="Arial"/>
                <a:cs typeface="Arial"/>
                <a:sym typeface="Arial"/>
              </a:rPr>
              <a:t>to build a common understanding of the organisation’s purpose, functions and needs in order to guide and manage organisational activities and change.</a:t>
            </a:r>
          </a:p>
        </p:txBody>
      </p:sp>
      <p:pic>
        <p:nvPicPr>
          <p:cNvPr id="624" name="Shape 624"/>
          <p:cNvPicPr preferRelativeResize="0"/>
          <p:nvPr/>
        </p:nvPicPr>
        <p:blipFill rotWithShape="1">
          <a:blip r:embed="rId3">
            <a:alphaModFix/>
          </a:blip>
          <a:srcRect/>
          <a:stretch/>
        </p:blipFill>
        <p:spPr>
          <a:xfrm>
            <a:off x="1968488" y="2388064"/>
            <a:ext cx="4800600" cy="2981325"/>
          </a:xfrm>
          <a:prstGeom prst="rect">
            <a:avLst/>
          </a:prstGeom>
          <a:noFill/>
          <a:ln>
            <a:noFill/>
          </a:ln>
        </p:spPr>
      </p:pic>
      <p:sp>
        <p:nvSpPr>
          <p:cNvPr id="625" name="Shape 625"/>
          <p:cNvSpPr/>
          <p:nvPr/>
        </p:nvSpPr>
        <p:spPr>
          <a:xfrm>
            <a:off x="431812" y="5587989"/>
            <a:ext cx="8229600" cy="923329"/>
          </a:xfrm>
          <a:prstGeom prst="rect">
            <a:avLst/>
          </a:prstGeom>
          <a:noFill/>
          <a:ln>
            <a:noFill/>
          </a:ln>
        </p:spPr>
        <p:txBody>
          <a:bodyPr lIns="91425" tIns="45700" rIns="91425" bIns="45700" anchor="t" anchorCtr="0">
            <a:noAutofit/>
          </a:bodyPr>
          <a:lstStyle/>
          <a:p>
            <a:pPr marL="361950" marR="0" lvl="0" indent="-285750" algn="l" rtl="0">
              <a:lnSpc>
                <a:spcPct val="100000"/>
              </a:lnSpc>
              <a:spcBef>
                <a:spcPts val="0"/>
              </a:spcBef>
              <a:spcAft>
                <a:spcPts val="0"/>
              </a:spcAft>
              <a:buClr>
                <a:schemeClr val="dk1"/>
              </a:buClr>
              <a:buSzPct val="100000"/>
              <a:buFont typeface="Noto Sans Symbols"/>
              <a:buChar char="▪"/>
            </a:pPr>
            <a:r>
              <a:rPr lang="en-GB" sz="1800" b="0" i="0" u="none" strike="noStrike" cap="none">
                <a:solidFill>
                  <a:schemeClr val="dk1"/>
                </a:solidFill>
                <a:latin typeface="Arial"/>
                <a:ea typeface="Arial"/>
                <a:cs typeface="Arial"/>
                <a:sym typeface="Arial"/>
              </a:rPr>
              <a:t>In this context, the “organisation” comprises those responsible for CRVS.</a:t>
            </a:r>
          </a:p>
          <a:p>
            <a:pPr marL="457200" marR="0" lvl="0" indent="-381000" algn="l" rtl="0">
              <a:lnSpc>
                <a:spcPct val="100000"/>
              </a:lnSpc>
              <a:spcBef>
                <a:spcPts val="0"/>
              </a:spcBef>
              <a:spcAft>
                <a:spcPts val="0"/>
              </a:spcAft>
              <a:buClr>
                <a:srgbClr val="000000"/>
              </a:buClr>
              <a:buFont typeface="Noto Sans Symbols"/>
              <a:buNone/>
            </a:pPr>
            <a:endParaRPr sz="18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1800" b="0" i="0" u="none" strike="noStrike" cap="none">
                <a:solidFill>
                  <a:schemeClr val="dk1"/>
                </a:solidFill>
                <a:latin typeface="Arial"/>
                <a:ea typeface="Arial"/>
                <a:cs typeface="Arial"/>
                <a:sym typeface="Arial"/>
              </a:rPr>
              <a:t>Foundation of next steps and system architecture.</a:t>
            </a:r>
          </a:p>
        </p:txBody>
      </p:sp>
      <p:sp>
        <p:nvSpPr>
          <p:cNvPr id="626" name="Shape 62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Shape 631"/>
          <p:cNvPicPr preferRelativeResize="0"/>
          <p:nvPr/>
        </p:nvPicPr>
        <p:blipFill rotWithShape="1">
          <a:blip r:embed="rId3">
            <a:alphaModFix/>
          </a:blip>
          <a:srcRect l="27950" t="25500" r="30313" b="23401"/>
          <a:stretch/>
        </p:blipFill>
        <p:spPr>
          <a:xfrm>
            <a:off x="1115615" y="1268758"/>
            <a:ext cx="7423727" cy="5112566"/>
          </a:xfrm>
          <a:prstGeom prst="rect">
            <a:avLst/>
          </a:prstGeom>
          <a:noFill/>
          <a:ln>
            <a:noFill/>
          </a:ln>
        </p:spPr>
      </p:pic>
      <p:sp>
        <p:nvSpPr>
          <p:cNvPr id="632" name="Shape 632"/>
          <p:cNvSpPr txBox="1"/>
          <p:nvPr/>
        </p:nvSpPr>
        <p:spPr>
          <a:xfrm>
            <a:off x="683568" y="1460291"/>
            <a:ext cx="8229600" cy="4134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633" name="Shape 633"/>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An example from Ghana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0" name="Shape 64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Tool: CRVS-Business-Architecture-Template</a:t>
            </a:r>
          </a:p>
        </p:txBody>
      </p:sp>
      <p:pic>
        <p:nvPicPr>
          <p:cNvPr id="641" name="Shape 641"/>
          <p:cNvPicPr preferRelativeResize="0"/>
          <p:nvPr/>
        </p:nvPicPr>
        <p:blipFill rotWithShape="1">
          <a:blip r:embed="rId3">
            <a:alphaModFix/>
          </a:blip>
          <a:srcRect l="25194" t="23400" r="25980" b="10100"/>
          <a:stretch/>
        </p:blipFill>
        <p:spPr>
          <a:xfrm>
            <a:off x="1547662" y="1382825"/>
            <a:ext cx="6297288" cy="48245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2" name="Shape 202"/>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Agenda</a:t>
            </a:r>
          </a:p>
        </p:txBody>
      </p:sp>
      <p:sp>
        <p:nvSpPr>
          <p:cNvPr id="203" name="Shape 203"/>
          <p:cNvSpPr txBox="1"/>
          <p:nvPr/>
        </p:nvSpPr>
        <p:spPr>
          <a:xfrm>
            <a:off x="119076" y="1042327"/>
            <a:ext cx="8633520" cy="59887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1400" b="1" i="0" u="none" strike="noStrike" cap="none" dirty="0">
                <a:solidFill>
                  <a:schemeClr val="dk1"/>
                </a:solidFill>
                <a:latin typeface="Arial"/>
                <a:ea typeface="Arial"/>
                <a:cs typeface="Arial"/>
                <a:sym typeface="Arial"/>
              </a:rPr>
              <a:t>Monday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Introduction to CRVS Digitisation and the Guidebook</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Look ahead: what does the future hold for CRVS Digitisation in your country?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Digitisation inspiration</a:t>
            </a:r>
          </a:p>
          <a:p>
            <a:pPr marL="0" marR="0" lvl="0" indent="0" algn="l" rtl="0">
              <a:lnSpc>
                <a:spcPct val="100000"/>
              </a:lnSpc>
              <a:spcBef>
                <a:spcPts val="600"/>
              </a:spcBef>
              <a:spcAft>
                <a:spcPts val="0"/>
              </a:spcAft>
              <a:buClr>
                <a:schemeClr val="dk1"/>
              </a:buClr>
              <a:buSzPct val="25000"/>
              <a:buFont typeface="Arial"/>
              <a:buNone/>
            </a:pPr>
            <a:r>
              <a:rPr lang="en-GB" sz="1400" b="1" i="0" u="none" strike="noStrike" cap="none" dirty="0">
                <a:solidFill>
                  <a:schemeClr val="dk1"/>
                </a:solidFill>
                <a:latin typeface="Arial"/>
                <a:ea typeface="Arial"/>
                <a:cs typeface="Arial"/>
                <a:sym typeface="Arial"/>
              </a:rPr>
              <a:t>Tuesday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How to: effectively prepare for a CRVS Digitisation project</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The CRVS Ecosystem: an enterprise architecture approach</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Business Process Analysis: Why and how to analyse CRVS processes</a:t>
            </a:r>
          </a:p>
          <a:p>
            <a:pPr marL="0" marR="0" lvl="0" indent="0" algn="l" rtl="0">
              <a:lnSpc>
                <a:spcPct val="100000"/>
              </a:lnSpc>
              <a:spcBef>
                <a:spcPts val="600"/>
              </a:spcBef>
              <a:spcAft>
                <a:spcPts val="0"/>
              </a:spcAft>
              <a:buClr>
                <a:schemeClr val="dk1"/>
              </a:buClr>
              <a:buSzPct val="25000"/>
              <a:buFont typeface="Arial"/>
              <a:buNone/>
            </a:pPr>
            <a:r>
              <a:rPr lang="en-GB" sz="1400" b="1" i="0" u="none" strike="noStrike" cap="none" dirty="0">
                <a:solidFill>
                  <a:schemeClr val="dk1"/>
                </a:solidFill>
                <a:latin typeface="Arial"/>
                <a:ea typeface="Arial"/>
                <a:cs typeface="Arial"/>
                <a:sym typeface="Arial"/>
              </a:rPr>
              <a:t>Wednesday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What opportunities and limitations exist that will inform CRVS Digitisation plans?</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CRVS innovations: a design-thinking session</a:t>
            </a:r>
          </a:p>
          <a:p>
            <a:pPr marL="457200" indent="-228600">
              <a:spcBef>
                <a:spcPts val="600"/>
              </a:spcBef>
              <a:buClr>
                <a:schemeClr val="dk1"/>
              </a:buClr>
              <a:buSzPct val="100000"/>
              <a:buFont typeface="Arial"/>
              <a:buChar char="●"/>
            </a:pPr>
            <a:r>
              <a:rPr lang="en-GB" dirty="0">
                <a:solidFill>
                  <a:schemeClr val="dk1"/>
                </a:solidFill>
              </a:rPr>
              <a:t>Developing target CRVS processes</a:t>
            </a:r>
          </a:p>
          <a:p>
            <a:pPr marL="0" marR="0" lvl="0" indent="0" algn="l" rtl="0">
              <a:lnSpc>
                <a:spcPct val="100000"/>
              </a:lnSpc>
              <a:spcBef>
                <a:spcPts val="600"/>
              </a:spcBef>
              <a:spcAft>
                <a:spcPts val="0"/>
              </a:spcAft>
              <a:buClr>
                <a:schemeClr val="dk1"/>
              </a:buClr>
              <a:buSzPct val="25000"/>
              <a:buFont typeface="Arial"/>
              <a:buNone/>
            </a:pPr>
            <a:r>
              <a:rPr lang="en-GB" sz="1400" b="1" i="0" u="none" strike="noStrike" cap="none" dirty="0">
                <a:solidFill>
                  <a:schemeClr val="dk1"/>
                </a:solidFill>
                <a:latin typeface="Arial"/>
                <a:ea typeface="Arial"/>
                <a:cs typeface="Arial"/>
                <a:sym typeface="Arial"/>
              </a:rPr>
              <a:t>Thursday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How to: Develop useful information requirements</a:t>
            </a:r>
          </a:p>
          <a:p>
            <a:pPr marL="457200" indent="-228600">
              <a:spcBef>
                <a:spcPts val="600"/>
              </a:spcBef>
              <a:buClr>
                <a:schemeClr val="dk1"/>
              </a:buClr>
              <a:buSzPct val="100000"/>
              <a:buFont typeface="Arial"/>
              <a:buChar char="●"/>
            </a:pPr>
            <a:r>
              <a:rPr lang="en-GB" dirty="0">
                <a:solidFill>
                  <a:schemeClr val="dk1"/>
                </a:solidFill>
              </a:rPr>
              <a:t>How to: Develop a future state system architecture</a:t>
            </a:r>
            <a:endParaRPr lang="en-GB" sz="1400" b="0" i="0" u="none" strike="noStrike" cap="none" dirty="0">
              <a:solidFill>
                <a:schemeClr val="dk1"/>
              </a:solidFill>
              <a:latin typeface="Arial"/>
              <a:ea typeface="Arial"/>
              <a:cs typeface="Arial"/>
              <a:sym typeface="Arial"/>
            </a:endParaRP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System requirements: a user-centred approach to developing digital CRVS system requirements</a:t>
            </a:r>
          </a:p>
          <a:p>
            <a:pPr marL="0" marR="0" lvl="0" indent="0" algn="l" rtl="0">
              <a:lnSpc>
                <a:spcPct val="100000"/>
              </a:lnSpc>
              <a:spcBef>
                <a:spcPts val="600"/>
              </a:spcBef>
              <a:spcAft>
                <a:spcPts val="0"/>
              </a:spcAft>
              <a:buClr>
                <a:schemeClr val="dk1"/>
              </a:buClr>
              <a:buSzPct val="25000"/>
              <a:buFont typeface="Arial"/>
              <a:buNone/>
            </a:pPr>
            <a:r>
              <a:rPr lang="en-GB" sz="1400" b="1" i="0" u="none" strike="noStrike" cap="none" dirty="0">
                <a:solidFill>
                  <a:schemeClr val="dk1"/>
                </a:solidFill>
                <a:latin typeface="Arial"/>
                <a:ea typeface="Arial"/>
                <a:cs typeface="Arial"/>
                <a:sym typeface="Arial"/>
              </a:rPr>
              <a:t>Friday</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Fail to prepare, prepare to fail: effective implementation planning</a:t>
            </a:r>
          </a:p>
          <a:p>
            <a:pPr marL="457200" marR="0" lvl="0" indent="-228600" algn="l" rtl="0">
              <a:lnSpc>
                <a:spcPct val="100000"/>
              </a:lnSpc>
              <a:spcBef>
                <a:spcPts val="600"/>
              </a:spcBef>
              <a:spcAft>
                <a:spcPts val="0"/>
              </a:spcAft>
              <a:buClr>
                <a:schemeClr val="dk1"/>
              </a:buClr>
              <a:buSzPct val="100000"/>
              <a:buFont typeface="Arial"/>
              <a:buChar char="●"/>
            </a:pPr>
            <a:r>
              <a:rPr lang="en-GB" sz="1400" b="0" i="0" u="none" strike="noStrike" cap="none" dirty="0">
                <a:solidFill>
                  <a:schemeClr val="dk1"/>
                </a:solidFill>
                <a:latin typeface="Arial"/>
                <a:ea typeface="Arial"/>
                <a:cs typeface="Arial"/>
                <a:sym typeface="Arial"/>
              </a:rPr>
              <a:t>Making the case for CRVS Digitisation</a:t>
            </a:r>
            <a:endParaRPr sz="1400" b="0" i="0" u="none" strike="noStrike" cap="none" dirty="0">
              <a:solidFill>
                <a:schemeClr val="dk1"/>
              </a:solidFill>
              <a:latin typeface="Arial"/>
              <a:ea typeface="Arial"/>
              <a:cs typeface="Arial"/>
              <a:sym typeface="Arial"/>
            </a:endParaRPr>
          </a:p>
        </p:txBody>
      </p:sp>
      <p:sp>
        <p:nvSpPr>
          <p:cNvPr id="204" name="Shape 204"/>
          <p:cNvSpPr txBox="1"/>
          <p:nvPr/>
        </p:nvSpPr>
        <p:spPr>
          <a:xfrm>
            <a:off x="7064679" y="1141549"/>
            <a:ext cx="2007123" cy="3004565"/>
          </a:xfrm>
          <a:prstGeom prst="rect">
            <a:avLst/>
          </a:prstGeom>
          <a:noFill/>
          <a:ln w="28575" cap="flat" cmpd="sng">
            <a:solidFill>
              <a:schemeClr val="accent6"/>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1200" b="1" i="0" u="sng" strike="noStrike" cap="none" dirty="0">
                <a:solidFill>
                  <a:srgbClr val="000000"/>
                </a:solidFill>
                <a:latin typeface="Arial"/>
                <a:ea typeface="Arial"/>
                <a:cs typeface="Arial"/>
                <a:sym typeface="Arial"/>
              </a:rPr>
              <a:t>Special Topics</a:t>
            </a: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a:solidFill>
                  <a:srgbClr val="000000"/>
                </a:solidFill>
                <a:latin typeface="Arial"/>
                <a:ea typeface="Arial"/>
                <a:cs typeface="Arial"/>
                <a:sym typeface="Arial"/>
              </a:rPr>
              <a:t>Automation to what level?</a:t>
            </a: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err="1">
                <a:solidFill>
                  <a:srgbClr val="000000"/>
                </a:solidFill>
                <a:latin typeface="Arial"/>
                <a:ea typeface="Arial"/>
                <a:cs typeface="Arial"/>
                <a:sym typeface="Arial"/>
              </a:rPr>
              <a:t>OpenCRVS</a:t>
            </a:r>
            <a:r>
              <a:rPr lang="en-GB" sz="1200" b="0" i="0" u="none" strike="noStrike" cap="none" dirty="0">
                <a:solidFill>
                  <a:srgbClr val="000000"/>
                </a:solidFill>
                <a:latin typeface="Arial"/>
                <a:ea typeface="Arial"/>
                <a:cs typeface="Arial"/>
                <a:sym typeface="Arial"/>
              </a:rPr>
              <a:t> demo</a:t>
            </a: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a:solidFill>
                  <a:srgbClr val="000000"/>
                </a:solidFill>
                <a:latin typeface="Arial"/>
                <a:ea typeface="Arial"/>
                <a:cs typeface="Arial"/>
                <a:sym typeface="Arial"/>
              </a:rPr>
              <a:t>System integration &amp; interoperability</a:t>
            </a: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a:solidFill>
                  <a:srgbClr val="000000"/>
                </a:solidFill>
                <a:latin typeface="Arial"/>
                <a:ea typeface="Arial"/>
                <a:cs typeface="Arial"/>
                <a:sym typeface="Arial"/>
              </a:rPr>
              <a:t>Open source vs. proprietary software</a:t>
            </a:r>
          </a:p>
          <a:p>
            <a:pPr marL="457200" marR="0" lvl="0" indent="-304800" algn="l" rtl="0">
              <a:lnSpc>
                <a:spcPct val="100000"/>
              </a:lnSpc>
              <a:spcBef>
                <a:spcPts val="0"/>
              </a:spcBef>
              <a:spcAft>
                <a:spcPts val="0"/>
              </a:spcAft>
              <a:buClr>
                <a:srgbClr val="000000"/>
              </a:buClr>
              <a:buSzPct val="100000"/>
              <a:buFont typeface="Arial"/>
              <a:buChar char="●"/>
            </a:pPr>
            <a:r>
              <a:rPr lang="en-GB" sz="1200" dirty="0"/>
              <a:t>Principles for Digital Development</a:t>
            </a:r>
            <a:endParaRPr lang="en-GB"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a:solidFill>
                  <a:srgbClr val="000000"/>
                </a:solidFill>
                <a:latin typeface="Arial"/>
                <a:ea typeface="Arial"/>
                <a:cs typeface="Arial"/>
                <a:sym typeface="Arial"/>
              </a:rPr>
              <a:t>Solutions for Death Reg. &amp; Verbal Authority</a:t>
            </a:r>
          </a:p>
          <a:p>
            <a:pPr marL="457200" marR="0" lvl="0" indent="-304800" algn="l" rtl="0">
              <a:lnSpc>
                <a:spcPct val="100000"/>
              </a:lnSpc>
              <a:spcBef>
                <a:spcPts val="0"/>
              </a:spcBef>
              <a:spcAft>
                <a:spcPts val="0"/>
              </a:spcAft>
              <a:buClr>
                <a:srgbClr val="000000"/>
              </a:buClr>
              <a:buFont typeface="Arial"/>
              <a:buNone/>
            </a:pP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ct val="100000"/>
              <a:buFont typeface="Arial"/>
              <a:buChar char="●"/>
            </a:pPr>
            <a:r>
              <a:rPr lang="en-GB" sz="1200" b="0" i="0" u="none" strike="noStrike" cap="none" dirty="0">
                <a:solidFill>
                  <a:srgbClr val="000000"/>
                </a:solidFill>
                <a:latin typeface="Arial"/>
                <a:ea typeface="Arial"/>
                <a:cs typeface="Arial"/>
                <a:sym typeface="Arial"/>
              </a:rPr>
              <a:t>Country break-out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8" name="Shape 64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CRVS Business Context</a:t>
            </a:r>
          </a:p>
        </p:txBody>
      </p:sp>
      <p:sp>
        <p:nvSpPr>
          <p:cNvPr id="649" name="Shape 649"/>
          <p:cNvSpPr txBox="1"/>
          <p:nvPr/>
        </p:nvSpPr>
        <p:spPr>
          <a:xfrm>
            <a:off x="683568" y="1460291"/>
            <a:ext cx="8229600" cy="4134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650" name="Shape 650"/>
          <p:cNvSpPr txBox="1"/>
          <p:nvPr/>
        </p:nvSpPr>
        <p:spPr>
          <a:xfrm>
            <a:off x="457200" y="1232263"/>
            <a:ext cx="8229600" cy="413399"/>
          </a:xfrm>
          <a:prstGeom prst="rect">
            <a:avLst/>
          </a:prstGeom>
          <a:noFill/>
          <a:ln>
            <a:noFill/>
          </a:ln>
        </p:spPr>
        <p:txBody>
          <a:bodyPr lIns="91425" tIns="45700" rIns="91425" bIns="45700" anchor="t" anchorCtr="0">
            <a:noAutofit/>
          </a:bodyPr>
          <a:lstStyle/>
          <a:p>
            <a:pPr lvl="0" rtl="0">
              <a:lnSpc>
                <a:spcPct val="107000"/>
              </a:lnSpc>
              <a:spcBef>
                <a:spcPts val="0"/>
              </a:spcBef>
              <a:buNone/>
            </a:pPr>
            <a:r>
              <a:rPr lang="en-GB" sz="2400">
                <a:solidFill>
                  <a:schemeClr val="dk1"/>
                </a:solidFill>
              </a:rPr>
              <a:t>In country groups, answer the following questions:</a:t>
            </a:r>
          </a:p>
          <a:p>
            <a:pPr marL="342900" lvl="0" indent="-342900" rtl="0">
              <a:lnSpc>
                <a:spcPct val="115000"/>
              </a:lnSpc>
              <a:spcBef>
                <a:spcPts val="800"/>
              </a:spcBef>
              <a:buClr>
                <a:schemeClr val="dk1"/>
              </a:buClr>
              <a:buSzPct val="100000"/>
              <a:buFont typeface="Calibri"/>
              <a:buAutoNum type="arabicPeriod"/>
            </a:pPr>
            <a:r>
              <a:rPr lang="en-GB" sz="2400">
                <a:solidFill>
                  <a:schemeClr val="dk1"/>
                </a:solidFill>
              </a:rPr>
              <a:t>Who are the different CRVS actors and stakeholders in your country?</a:t>
            </a:r>
          </a:p>
          <a:p>
            <a:pPr marL="342900" lvl="0" indent="-342900" rtl="0">
              <a:lnSpc>
                <a:spcPct val="115000"/>
              </a:lnSpc>
              <a:spcBef>
                <a:spcPts val="800"/>
              </a:spcBef>
              <a:buClr>
                <a:schemeClr val="dk1"/>
              </a:buClr>
              <a:buSzPct val="100000"/>
              <a:buFont typeface="Calibri"/>
              <a:buAutoNum type="arabicPeriod"/>
            </a:pPr>
            <a:r>
              <a:rPr lang="en-GB" sz="2400">
                <a:solidFill>
                  <a:schemeClr val="dk1"/>
                </a:solidFill>
              </a:rPr>
              <a:t>What is each organisation’s role in CRVS?</a:t>
            </a:r>
          </a:p>
          <a:p>
            <a:pPr marL="342900" lvl="0" indent="-342900" rtl="0">
              <a:lnSpc>
                <a:spcPct val="115000"/>
              </a:lnSpc>
              <a:spcBef>
                <a:spcPts val="800"/>
              </a:spcBef>
              <a:buClr>
                <a:schemeClr val="dk1"/>
              </a:buClr>
              <a:buSzPct val="100000"/>
              <a:buFont typeface="Calibri"/>
              <a:buAutoNum type="arabicPeriod"/>
            </a:pPr>
            <a:r>
              <a:rPr lang="en-GB" sz="2400">
                <a:solidFill>
                  <a:schemeClr val="dk1"/>
                </a:solidFill>
              </a:rPr>
              <a:t>What are the specific motivations of each of these organisations regarding CRVS?</a:t>
            </a:r>
          </a:p>
          <a:p>
            <a:pPr marL="342900" lvl="0" indent="-342900" rtl="0">
              <a:lnSpc>
                <a:spcPct val="115000"/>
              </a:lnSpc>
              <a:spcBef>
                <a:spcPts val="800"/>
              </a:spcBef>
              <a:buClr>
                <a:schemeClr val="dk1"/>
              </a:buClr>
              <a:buSzPct val="100000"/>
              <a:buFont typeface="Calibri"/>
              <a:buAutoNum type="arabicPeriod"/>
            </a:pPr>
            <a:r>
              <a:rPr lang="en-GB" sz="2400">
                <a:solidFill>
                  <a:schemeClr val="dk1"/>
                </a:solidFill>
              </a:rPr>
              <a:t>What are each of these organisations’ operational drivers e.g. cost reduction, improved service delivery etc.?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Conduct an As-Is Assessment of the CRVS Landscape</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656" name="Shape 65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63" name="Shape 663"/>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As-Is Assessment of the CRVS Landscape</a:t>
            </a:r>
          </a:p>
        </p:txBody>
      </p:sp>
      <p:sp>
        <p:nvSpPr>
          <p:cNvPr id="664" name="Shape 664"/>
          <p:cNvSpPr txBox="1"/>
          <p:nvPr/>
        </p:nvSpPr>
        <p:spPr>
          <a:xfrm>
            <a:off x="683568" y="146029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665" name="Shape 665" descr="Bizagi - The Digital Business Platform"/>
          <p:cNvSpPr/>
          <p:nvPr/>
        </p:nvSpPr>
        <p:spPr>
          <a:xfrm>
            <a:off x="155575" y="-144463"/>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66" name="Shape 666"/>
          <p:cNvSpPr txBox="1"/>
          <p:nvPr/>
        </p:nvSpPr>
        <p:spPr>
          <a:xfrm>
            <a:off x="457200" y="1646243"/>
            <a:ext cx="8229600" cy="4742527"/>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Build a comprehensive understanding of the current situation in order to respond in a relevant manner.</a:t>
            </a:r>
          </a:p>
          <a:p>
            <a:pPr marL="457200" marR="0" lvl="0" indent="-3810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The as-is assessment includes:</a:t>
            </a:r>
          </a:p>
          <a:p>
            <a:pPr marL="419100" marR="0" lvl="0" indent="-342900" algn="l" rtl="0">
              <a:lnSpc>
                <a:spcPct val="100000"/>
              </a:lnSpc>
              <a:spcBef>
                <a:spcPts val="0"/>
              </a:spcBef>
              <a:spcAft>
                <a:spcPts val="0"/>
              </a:spcAft>
              <a:buClr>
                <a:schemeClr val="dk1"/>
              </a:buClr>
              <a:buSzPct val="100000"/>
              <a:buFont typeface="Arial"/>
              <a:buChar char="-"/>
            </a:pPr>
            <a:r>
              <a:rPr lang="en-GB" sz="2400" b="0" i="0" u="none" strike="noStrike" cap="none">
                <a:solidFill>
                  <a:schemeClr val="dk1"/>
                </a:solidFill>
                <a:latin typeface="Arial"/>
                <a:ea typeface="Arial"/>
                <a:cs typeface="Arial"/>
                <a:sym typeface="Arial"/>
              </a:rPr>
              <a:t>Documentation of existing CRVS processes and systems</a:t>
            </a:r>
          </a:p>
          <a:p>
            <a:pPr marL="419100" marR="0" lvl="0" indent="-342900" algn="l" rtl="0">
              <a:lnSpc>
                <a:spcPct val="100000"/>
              </a:lnSpc>
              <a:spcBef>
                <a:spcPts val="0"/>
              </a:spcBef>
              <a:spcAft>
                <a:spcPts val="0"/>
              </a:spcAft>
              <a:buClr>
                <a:schemeClr val="dk1"/>
              </a:buClr>
              <a:buSzPct val="100000"/>
              <a:buFont typeface="Arial"/>
              <a:buChar char="-"/>
            </a:pPr>
            <a:r>
              <a:rPr lang="en-GB" sz="2400" b="0" i="0" u="none" strike="noStrike" cap="none">
                <a:solidFill>
                  <a:schemeClr val="dk1"/>
                </a:solidFill>
                <a:latin typeface="Arial"/>
                <a:ea typeface="Arial"/>
                <a:cs typeface="Arial"/>
                <a:sym typeface="Arial"/>
              </a:rPr>
              <a:t>Identification of process bottlenecks, barriers, and informal practices.</a:t>
            </a:r>
          </a:p>
          <a:p>
            <a:pPr marL="419100" marR="0" lvl="0" indent="-342900" algn="l" rtl="0">
              <a:lnSpc>
                <a:spcPct val="100000"/>
              </a:lnSpc>
              <a:spcBef>
                <a:spcPts val="0"/>
              </a:spcBef>
              <a:spcAft>
                <a:spcPts val="0"/>
              </a:spcAft>
              <a:buClr>
                <a:schemeClr val="dk1"/>
              </a:buClr>
              <a:buSzPct val="100000"/>
              <a:buFont typeface="Arial"/>
              <a:buChar char="-"/>
            </a:pPr>
            <a:r>
              <a:rPr lang="en-GB" sz="2400" b="0" i="0" u="none" strike="noStrike" cap="none">
                <a:solidFill>
                  <a:schemeClr val="dk1"/>
                </a:solidFill>
                <a:latin typeface="Arial"/>
                <a:ea typeface="Arial"/>
                <a:cs typeface="Arial"/>
                <a:sym typeface="Arial"/>
              </a:rPr>
              <a:t>Identification of system strengths and weaknesses</a:t>
            </a:r>
          </a:p>
          <a:p>
            <a:pPr marL="419100" marR="0" lvl="0" indent="-342900" algn="l" rtl="0">
              <a:lnSpc>
                <a:spcPct val="100000"/>
              </a:lnSpc>
              <a:spcBef>
                <a:spcPts val="0"/>
              </a:spcBef>
              <a:spcAft>
                <a:spcPts val="0"/>
              </a:spcAft>
              <a:buClr>
                <a:schemeClr val="dk1"/>
              </a:buClr>
              <a:buSzPct val="100000"/>
              <a:buFont typeface="Arial"/>
              <a:buChar char="-"/>
            </a:pPr>
            <a:r>
              <a:rPr lang="en-GB" sz="2400" b="0" i="0" u="none" strike="noStrike" cap="none">
                <a:solidFill>
                  <a:schemeClr val="dk1"/>
                </a:solidFill>
                <a:latin typeface="Arial"/>
                <a:ea typeface="Arial"/>
                <a:cs typeface="Arial"/>
                <a:sym typeface="Arial"/>
              </a:rPr>
              <a:t>Identification of opportunities and limitations incl. infrastructure and resource capacity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73" name="Shape 673"/>
          <p:cNvSpPr txBox="1">
            <a:spLocks noGrp="1"/>
          </p:cNvSpPr>
          <p:nvPr>
            <p:ph type="title"/>
          </p:nvPr>
        </p:nvSpPr>
        <p:spPr>
          <a:xfrm>
            <a:off x="307975" y="260632"/>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Process Modelling</a:t>
            </a:r>
          </a:p>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p:txBody>
      </p:sp>
      <p:sp>
        <p:nvSpPr>
          <p:cNvPr id="674" name="Shape 674"/>
          <p:cNvSpPr txBox="1"/>
          <p:nvPr/>
        </p:nvSpPr>
        <p:spPr>
          <a:xfrm>
            <a:off x="683568" y="146029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675" name="Shape 675" descr="Bizagi - The Digital Business Platform"/>
          <p:cNvSpPr/>
          <p:nvPr/>
        </p:nvSpPr>
        <p:spPr>
          <a:xfrm>
            <a:off x="155575" y="-144463"/>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676" name="Shape 676"/>
          <p:cNvSpPr txBox="1"/>
          <p:nvPr/>
        </p:nvSpPr>
        <p:spPr>
          <a:xfrm>
            <a:off x="307975" y="1195080"/>
            <a:ext cx="8229600" cy="4618577"/>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Process models are a </a:t>
            </a:r>
            <a:r>
              <a:rPr lang="en-GB" sz="2400" b="1" i="0" u="none" strike="noStrike" cap="none">
                <a:solidFill>
                  <a:srgbClr val="0070C0"/>
                </a:solidFill>
                <a:latin typeface="Arial"/>
                <a:ea typeface="Arial"/>
                <a:cs typeface="Arial"/>
                <a:sym typeface="Arial"/>
              </a:rPr>
              <a:t>communication tool</a:t>
            </a:r>
          </a:p>
          <a:p>
            <a:pPr marL="0" marR="0" lvl="0" indent="0" algn="l" rtl="0">
              <a:lnSpc>
                <a:spcPct val="115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15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Diagrams that represent a real-world process with the aim of:</a:t>
            </a:r>
          </a:p>
          <a:p>
            <a:pPr marL="914400" marR="0" lvl="1" indent="-381000" algn="l" rtl="0">
              <a:lnSpc>
                <a:spcPct val="115000"/>
              </a:lnSpc>
              <a:spcBef>
                <a:spcPts val="0"/>
              </a:spcBef>
              <a:spcAft>
                <a:spcPts val="0"/>
              </a:spcAft>
              <a:buClr>
                <a:srgbClr val="0070C0"/>
              </a:buClr>
              <a:buSzPct val="100000"/>
              <a:buFont typeface="Arial"/>
              <a:buChar char="○"/>
            </a:pPr>
            <a:r>
              <a:rPr lang="en-GB" sz="2400" b="1" i="0" u="none" strike="noStrike" cap="none">
                <a:solidFill>
                  <a:srgbClr val="0070C0"/>
                </a:solidFill>
                <a:latin typeface="Arial"/>
                <a:ea typeface="Arial"/>
                <a:cs typeface="Arial"/>
                <a:sym typeface="Arial"/>
              </a:rPr>
              <a:t>Understanding</a:t>
            </a:r>
            <a:r>
              <a:rPr lang="en-GB" sz="2400" b="0" i="0" u="none" strike="noStrike" cap="none">
                <a:solidFill>
                  <a:srgbClr val="0070C0"/>
                </a:solidFill>
                <a:latin typeface="Arial"/>
                <a:ea typeface="Arial"/>
                <a:cs typeface="Arial"/>
                <a:sym typeface="Arial"/>
              </a:rPr>
              <a:t> the AS-IS business process </a:t>
            </a:r>
          </a:p>
          <a:p>
            <a:pPr marL="914400" marR="0" lvl="1" indent="-381000" algn="l" rtl="0">
              <a:lnSpc>
                <a:spcPct val="115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Establishing a </a:t>
            </a:r>
            <a:r>
              <a:rPr lang="en-GB" sz="2400" b="1" i="0" u="none" strike="noStrike" cap="none">
                <a:solidFill>
                  <a:srgbClr val="0070C0"/>
                </a:solidFill>
                <a:latin typeface="Arial"/>
                <a:ea typeface="Arial"/>
                <a:cs typeface="Arial"/>
                <a:sym typeface="Arial"/>
              </a:rPr>
              <a:t>commonly shared perspective</a:t>
            </a:r>
          </a:p>
          <a:p>
            <a:pPr marL="914400" marR="0" lvl="1" indent="-381000" algn="l" rtl="0">
              <a:lnSpc>
                <a:spcPct val="115000"/>
              </a:lnSpc>
              <a:spcBef>
                <a:spcPts val="0"/>
              </a:spcBef>
              <a:spcAft>
                <a:spcPts val="0"/>
              </a:spcAft>
              <a:buClr>
                <a:srgbClr val="0070C0"/>
              </a:buClr>
              <a:buSzPct val="100000"/>
              <a:buFont typeface="Arial"/>
              <a:buChar char="○"/>
            </a:pPr>
            <a:r>
              <a:rPr lang="en-GB" sz="2400" b="1" i="0" u="none" strike="noStrike" cap="none">
                <a:solidFill>
                  <a:srgbClr val="0070C0"/>
                </a:solidFill>
                <a:latin typeface="Arial"/>
                <a:ea typeface="Arial"/>
                <a:cs typeface="Arial"/>
                <a:sym typeface="Arial"/>
              </a:rPr>
              <a:t>Analysing</a:t>
            </a:r>
            <a:r>
              <a:rPr lang="en-GB" sz="2400" b="0" i="0" u="none" strike="noStrike" cap="none">
                <a:solidFill>
                  <a:srgbClr val="0070C0"/>
                </a:solidFill>
                <a:latin typeface="Arial"/>
                <a:ea typeface="Arial"/>
                <a:cs typeface="Arial"/>
                <a:sym typeface="Arial"/>
              </a:rPr>
              <a:t> the process to see where the problems are and where improvements can be made </a:t>
            </a:r>
          </a:p>
          <a:p>
            <a:pPr marL="914400" marR="0" lvl="1" indent="-381000" algn="l" rtl="0">
              <a:lnSpc>
                <a:spcPct val="115000"/>
              </a:lnSpc>
              <a:spcBef>
                <a:spcPts val="0"/>
              </a:spcBef>
              <a:spcAft>
                <a:spcPts val="0"/>
              </a:spcAft>
              <a:buClr>
                <a:srgbClr val="0070C0"/>
              </a:buClr>
              <a:buSzPct val="100000"/>
              <a:buFont typeface="Arial"/>
              <a:buChar char="○"/>
            </a:pPr>
            <a:r>
              <a:rPr lang="en-GB" sz="2400" b="1" i="0" u="none" strike="noStrike" cap="none">
                <a:solidFill>
                  <a:srgbClr val="0070C0"/>
                </a:solidFill>
                <a:latin typeface="Arial"/>
                <a:ea typeface="Arial"/>
                <a:cs typeface="Arial"/>
                <a:sym typeface="Arial"/>
              </a:rPr>
              <a:t>Representing</a:t>
            </a:r>
            <a:r>
              <a:rPr lang="en-GB" sz="2400" b="0" i="0" u="none" strike="noStrike" cap="none">
                <a:solidFill>
                  <a:srgbClr val="0070C0"/>
                </a:solidFill>
                <a:latin typeface="Arial"/>
                <a:ea typeface="Arial"/>
                <a:cs typeface="Arial"/>
                <a:sym typeface="Arial"/>
              </a:rPr>
              <a:t> the TO-BE process</a:t>
            </a:r>
          </a:p>
          <a:p>
            <a:pPr marL="0" marR="0" lvl="0" indent="0" algn="l" rtl="0">
              <a:lnSpc>
                <a:spcPct val="115000"/>
              </a:lnSpc>
              <a:spcBef>
                <a:spcPts val="0"/>
              </a:spcBef>
              <a:spcAft>
                <a:spcPts val="0"/>
              </a:spcAft>
              <a:buClr>
                <a:srgbClr val="000000"/>
              </a:buClr>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1200" b="0" i="0" u="none" strike="noStrike" cap="none">
              <a:solidFill>
                <a:schemeClr val="dk1"/>
              </a:solidFill>
              <a:latin typeface="Cambria"/>
              <a:ea typeface="Cambria"/>
              <a:cs typeface="Cambria"/>
              <a:sym typeface="Cambria"/>
            </a:endParaRPr>
          </a:p>
          <a:p>
            <a:pPr marL="0" marR="0" lvl="0" indent="0" algn="l" rtl="0">
              <a:lnSpc>
                <a:spcPct val="115000"/>
              </a:lnSpc>
              <a:spcBef>
                <a:spcPts val="0"/>
              </a:spcBef>
              <a:spcAft>
                <a:spcPts val="0"/>
              </a:spcAft>
              <a:buClr>
                <a:srgbClr val="000000"/>
              </a:buClr>
              <a:buFont typeface="Arial"/>
              <a:buNone/>
            </a:pPr>
            <a:endParaRPr sz="1200" b="0" i="0" u="none" strike="noStrike" cap="none">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Shape 691" descr="CARTOON-Customer-process-design.jpg"/>
          <p:cNvPicPr preferRelativeResize="0"/>
          <p:nvPr/>
        </p:nvPicPr>
        <p:blipFill rotWithShape="1">
          <a:blip r:embed="rId3">
            <a:alphaModFix/>
          </a:blip>
          <a:srcRect l="4914" r="4914"/>
          <a:stretch/>
        </p:blipFill>
        <p:spPr>
          <a:xfrm>
            <a:off x="1511262" y="86628"/>
            <a:ext cx="6382200" cy="6111900"/>
          </a:xfrm>
          <a:prstGeom prst="rect">
            <a:avLst/>
          </a:prstGeom>
          <a:noFill/>
          <a:ln>
            <a:noFill/>
          </a:ln>
        </p:spPr>
      </p:pic>
    </p:spTree>
    <p:extLst>
      <p:ext uri="{BB962C8B-B14F-4D97-AF65-F5344CB8AC3E}">
        <p14:creationId xmlns:p14="http://schemas.microsoft.com/office/powerpoint/2010/main" val="567969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714500" y="343225"/>
            <a:ext cx="5715000" cy="629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Business Process Modelling</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pic>
        <p:nvPicPr>
          <p:cNvPr id="697" name="Shape 697"/>
          <p:cNvPicPr preferRelativeResize="0"/>
          <p:nvPr/>
        </p:nvPicPr>
        <p:blipFill rotWithShape="1">
          <a:blip r:embed="rId3">
            <a:alphaModFix/>
          </a:blip>
          <a:srcRect/>
          <a:stretch/>
        </p:blipFill>
        <p:spPr>
          <a:xfrm>
            <a:off x="822900" y="1152649"/>
            <a:ext cx="7498200" cy="5058300"/>
          </a:xfrm>
          <a:prstGeom prst="rect">
            <a:avLst/>
          </a:prstGeom>
          <a:noFill/>
          <a:ln>
            <a:noFill/>
          </a:ln>
        </p:spPr>
      </p:pic>
    </p:spTree>
    <p:extLst>
      <p:ext uri="{BB962C8B-B14F-4D97-AF65-F5344CB8AC3E}">
        <p14:creationId xmlns:p14="http://schemas.microsoft.com/office/powerpoint/2010/main" val="810161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Business Process Modelling – How To </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703" name="Shape 703"/>
          <p:cNvSpPr txBox="1"/>
          <p:nvPr/>
        </p:nvSpPr>
        <p:spPr>
          <a:xfrm>
            <a:off x="385280" y="1720894"/>
            <a:ext cx="8229600" cy="3354540"/>
          </a:xfrm>
          <a:prstGeom prst="rect">
            <a:avLst/>
          </a:prstGeom>
          <a:noFill/>
          <a:ln>
            <a:noFill/>
          </a:ln>
        </p:spPr>
        <p:txBody>
          <a:bodyPr wrap="square" lIns="91425" tIns="45700" rIns="91425" bIns="45700" anchor="t" anchorCtr="0">
            <a:noAutofit/>
          </a:bodyPr>
          <a:lstStyle/>
          <a:p>
            <a:pPr marL="457200" marR="0" lvl="0" indent="-457200" algn="l" rtl="0">
              <a:lnSpc>
                <a:spcPct val="115000"/>
              </a:lnSpc>
              <a:spcBef>
                <a:spcPts val="0"/>
              </a:spcBef>
              <a:spcAft>
                <a:spcPts val="0"/>
              </a:spcAft>
              <a:buClr>
                <a:srgbClr val="0070C0"/>
              </a:buClr>
              <a:buSzPct val="100000"/>
              <a:buFont typeface="Arial"/>
              <a:buAutoNum type="arabicPeriod"/>
            </a:pPr>
            <a:r>
              <a:rPr lang="en-GB" sz="2400" b="0" i="0" u="none" strike="noStrike" cap="none">
                <a:solidFill>
                  <a:srgbClr val="0070C0"/>
                </a:solidFill>
                <a:latin typeface="Arial"/>
                <a:ea typeface="Arial"/>
                <a:cs typeface="Arial"/>
                <a:sym typeface="Arial"/>
              </a:rPr>
              <a:t>Define boundaries – the start and end point/s</a:t>
            </a:r>
          </a:p>
          <a:p>
            <a:pPr marL="457200" marR="0" lvl="0" indent="-457200" algn="l" rtl="0">
              <a:lnSpc>
                <a:spcPct val="115000"/>
              </a:lnSpc>
              <a:spcBef>
                <a:spcPts val="0"/>
              </a:spcBef>
              <a:spcAft>
                <a:spcPts val="0"/>
              </a:spcAft>
              <a:buClr>
                <a:srgbClr val="0070C0"/>
              </a:buClr>
              <a:buSzPct val="100000"/>
              <a:buFont typeface="Arial"/>
              <a:buAutoNum type="arabicPeriod"/>
            </a:pPr>
            <a:r>
              <a:rPr lang="en-GB" sz="2400" b="0" i="0" u="none" strike="noStrike" cap="none">
                <a:solidFill>
                  <a:srgbClr val="0070C0"/>
                </a:solidFill>
                <a:latin typeface="Arial"/>
                <a:ea typeface="Arial"/>
                <a:cs typeface="Arial"/>
                <a:sym typeface="Arial"/>
              </a:rPr>
              <a:t>List the steps in between </a:t>
            </a:r>
          </a:p>
          <a:p>
            <a:pPr marL="457200" marR="0" lvl="0" indent="-457200" algn="l" rtl="0">
              <a:lnSpc>
                <a:spcPct val="115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Use a verb / action to describe </a:t>
            </a:r>
          </a:p>
          <a:p>
            <a:pPr marL="457200" marR="0" lvl="0" indent="-457200" algn="l" rtl="0">
              <a:lnSpc>
                <a:spcPct val="115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Start with high level first</a:t>
            </a:r>
          </a:p>
          <a:p>
            <a:pPr marL="457200" marR="0" lvl="0" indent="-457200" algn="l" rtl="0">
              <a:lnSpc>
                <a:spcPct val="115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Put steps in order</a:t>
            </a:r>
          </a:p>
          <a:p>
            <a:pPr marL="457200" marR="0" lvl="0" indent="-457200" algn="l" rtl="0">
              <a:lnSpc>
                <a:spcPct val="115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Use appropriate symbols </a:t>
            </a:r>
          </a:p>
          <a:p>
            <a:pPr marL="0" marR="0" lvl="0" indent="0" algn="l" rtl="0">
              <a:lnSpc>
                <a:spcPct val="115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3. Check the whole process  </a:t>
            </a:r>
          </a:p>
          <a:p>
            <a:pPr marL="457200" marR="0" lvl="3" indent="-457200" algn="l" rtl="0">
              <a:lnSpc>
                <a:spcPct val="115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1200" b="0" i="0" u="none" strike="noStrike" cap="none">
              <a:solidFill>
                <a:schemeClr val="dk1"/>
              </a:solidFill>
              <a:latin typeface="Cambria"/>
              <a:ea typeface="Cambria"/>
              <a:cs typeface="Cambria"/>
              <a:sym typeface="Cambria"/>
            </a:endParaRPr>
          </a:p>
          <a:p>
            <a:pPr marL="0" marR="0" lvl="0" indent="0" algn="l" rtl="0">
              <a:lnSpc>
                <a:spcPct val="115000"/>
              </a:lnSpc>
              <a:spcBef>
                <a:spcPts val="0"/>
              </a:spcBef>
              <a:spcAft>
                <a:spcPts val="0"/>
              </a:spcAft>
              <a:buClr>
                <a:srgbClr val="000000"/>
              </a:buClr>
              <a:buFont typeface="Arial"/>
              <a:buNone/>
            </a:pPr>
            <a:endParaRPr sz="1200" b="0" i="0" u="none" strike="noStrike" cap="none">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3254563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10" name="Shape 710"/>
          <p:cNvSpPr txBox="1">
            <a:spLocks noGrp="1"/>
          </p:cNvSpPr>
          <p:nvPr>
            <p:ph type="title"/>
          </p:nvPr>
        </p:nvSpPr>
        <p:spPr>
          <a:xfrm>
            <a:off x="457200" y="699102"/>
            <a:ext cx="8229600"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Tool | </a:t>
            </a:r>
            <a:r>
              <a:rPr lang="en-GB" sz="2800" b="0" i="0" u="none" strike="noStrike" cap="none">
                <a:solidFill>
                  <a:srgbClr val="0070C0"/>
                </a:solidFill>
                <a:latin typeface="Arial"/>
                <a:ea typeface="Arial"/>
                <a:cs typeface="Arial"/>
                <a:sym typeface="Arial"/>
              </a:rPr>
              <a:t>Using Bizagi</a:t>
            </a:r>
          </a:p>
        </p:txBody>
      </p:sp>
      <p:sp>
        <p:nvSpPr>
          <p:cNvPr id="711" name="Shape 711" descr="Bizagi - The Digital Business Platform"/>
          <p:cNvSpPr/>
          <p:nvPr/>
        </p:nvSpPr>
        <p:spPr>
          <a:xfrm>
            <a:off x="155575" y="-144463"/>
            <a:ext cx="304799" cy="3047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712" name="Shape 712" descr="Image result for bizagi"/>
          <p:cNvPicPr preferRelativeResize="0"/>
          <p:nvPr/>
        </p:nvPicPr>
        <p:blipFill rotWithShape="1">
          <a:blip r:embed="rId3">
            <a:alphaModFix/>
          </a:blip>
          <a:srcRect/>
          <a:stretch/>
        </p:blipFill>
        <p:spPr>
          <a:xfrm>
            <a:off x="5815198" y="701679"/>
            <a:ext cx="1819200" cy="976199"/>
          </a:xfrm>
          <a:prstGeom prst="rect">
            <a:avLst/>
          </a:prstGeom>
          <a:noFill/>
          <a:ln>
            <a:noFill/>
          </a:ln>
        </p:spPr>
      </p:pic>
      <p:sp>
        <p:nvSpPr>
          <p:cNvPr id="713" name="Shape 713"/>
          <p:cNvSpPr txBox="1"/>
          <p:nvPr/>
        </p:nvSpPr>
        <p:spPr>
          <a:xfrm>
            <a:off x="457200" y="2424505"/>
            <a:ext cx="8229600" cy="385268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1: Go to  </a:t>
            </a:r>
            <a:r>
              <a:rPr lang="en-GB" sz="1800" b="1" i="0" u="sng" strike="noStrike" cap="none">
                <a:solidFill>
                  <a:schemeClr val="hlink"/>
                </a:solidFill>
                <a:latin typeface="Arial"/>
                <a:ea typeface="Arial"/>
                <a:cs typeface="Arial"/>
                <a:sym typeface="Arial"/>
                <a:hlinkClick r:id="rId4"/>
              </a:rPr>
              <a:t>https://www.bizagi.com/en/how-we-help/process-modeling</a:t>
            </a:r>
          </a:p>
          <a:p>
            <a:pPr marL="0" marR="0" lvl="0" indent="0" algn="l" rtl="0">
              <a:lnSpc>
                <a:spcPct val="100000"/>
              </a:lnSpc>
              <a:spcBef>
                <a:spcPts val="0"/>
              </a:spcBef>
              <a:spcAft>
                <a:spcPts val="0"/>
              </a:spcAft>
              <a:buClr>
                <a:schemeClr val="dk1"/>
              </a:buClr>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2: Download the free software</a:t>
            </a: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3: Open up the program</a:t>
            </a: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4: Go to “File” &gt; “New” &gt; “Blank model” </a:t>
            </a: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5: Go to “Save as” &gt; “Computer” &gt; “Save” &gt; Select a location on your laptop to save the file</a:t>
            </a: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a:solidFill>
                  <a:srgbClr val="0070C0"/>
                </a:solidFill>
                <a:latin typeface="Arial"/>
                <a:ea typeface="Arial"/>
                <a:cs typeface="Arial"/>
                <a:sym typeface="Arial"/>
              </a:rPr>
              <a:t>Step 6: Continuously save the file as you are working in it during the next session.</a:t>
            </a:r>
          </a:p>
          <a:p>
            <a:pPr marL="0" marR="0" lvl="0" indent="0" algn="l" rtl="0">
              <a:lnSpc>
                <a:spcPct val="100000"/>
              </a:lnSpc>
              <a:spcBef>
                <a:spcPts val="0"/>
              </a:spcBef>
              <a:spcAft>
                <a:spcPts val="0"/>
              </a:spcAft>
              <a:buClr>
                <a:schemeClr val="dk1"/>
              </a:buClr>
              <a:buFont typeface="Calibri"/>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207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74637"/>
            <a:ext cx="8229600" cy="63976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Business Process Modelling Notation | BPMN</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719" name="Shape 719"/>
          <p:cNvSpPr txBox="1"/>
          <p:nvPr/>
        </p:nvSpPr>
        <p:spPr>
          <a:xfrm>
            <a:off x="2208943" y="2970166"/>
            <a:ext cx="6688475" cy="3702829"/>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Start Event </a:t>
            </a:r>
            <a:r>
              <a:rPr lang="en-GB" sz="1800" b="0" i="0" u="none" strike="noStrike" cap="none">
                <a:solidFill>
                  <a:srgbClr val="0070C0"/>
                </a:solidFill>
                <a:latin typeface="Arial"/>
                <a:ea typeface="Arial"/>
                <a:cs typeface="Arial"/>
                <a:sym typeface="Arial"/>
              </a:rPr>
              <a:t>indicates the beginning or initiation of a process</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An </a:t>
            </a:r>
            <a:r>
              <a:rPr lang="en-GB" sz="1800" b="1" i="0" u="none" strike="noStrike" cap="none">
                <a:solidFill>
                  <a:srgbClr val="0070C0"/>
                </a:solidFill>
                <a:latin typeface="Arial"/>
                <a:ea typeface="Arial"/>
                <a:cs typeface="Arial"/>
                <a:sym typeface="Arial"/>
              </a:rPr>
              <a:t>Intermediate Event </a:t>
            </a:r>
            <a:r>
              <a:rPr lang="en-GB" sz="1800" b="0" i="0" u="none" strike="noStrike" cap="none">
                <a:solidFill>
                  <a:srgbClr val="0070C0"/>
                </a:solidFill>
                <a:latin typeface="Arial"/>
                <a:ea typeface="Arial"/>
                <a:cs typeface="Arial"/>
                <a:sym typeface="Arial"/>
              </a:rPr>
              <a:t>indicates something that occur or may occur during the course of a process between the start and the end</a:t>
            </a:r>
          </a:p>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An </a:t>
            </a:r>
            <a:r>
              <a:rPr lang="en-GB" sz="1800" b="1" i="0" u="none" strike="noStrike" cap="none">
                <a:solidFill>
                  <a:srgbClr val="0070C0"/>
                </a:solidFill>
                <a:latin typeface="Arial"/>
                <a:ea typeface="Arial"/>
                <a:cs typeface="Arial"/>
                <a:sym typeface="Arial"/>
              </a:rPr>
              <a:t>End Event  </a:t>
            </a:r>
            <a:r>
              <a:rPr lang="en-GB" sz="1800" b="0" i="0" u="none" strike="noStrike" cap="none">
                <a:solidFill>
                  <a:srgbClr val="0070C0"/>
                </a:solidFill>
                <a:latin typeface="Arial"/>
                <a:ea typeface="Arial"/>
                <a:cs typeface="Arial"/>
                <a:sym typeface="Arial"/>
              </a:rPr>
              <a:t>indicates where a process will end</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Task</a:t>
            </a:r>
            <a:r>
              <a:rPr lang="en-GB" sz="1800" b="0" i="0" u="none" strike="noStrike" cap="none">
                <a:solidFill>
                  <a:srgbClr val="0070C0"/>
                </a:solidFill>
                <a:latin typeface="Arial"/>
                <a:ea typeface="Arial"/>
                <a:cs typeface="Arial"/>
                <a:sym typeface="Arial"/>
              </a:rPr>
              <a:t> is a simple activity </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Sequence Flow </a:t>
            </a:r>
            <a:r>
              <a:rPr lang="en-GB" sz="1800" b="0" i="0" u="none" strike="noStrike" cap="none">
                <a:solidFill>
                  <a:srgbClr val="0070C0"/>
                </a:solidFill>
                <a:latin typeface="Arial"/>
                <a:ea typeface="Arial"/>
                <a:cs typeface="Arial"/>
                <a:sym typeface="Arial"/>
              </a:rPr>
              <a:t>shows the order that tasks will be performed</a:t>
            </a:r>
          </a:p>
          <a:p>
            <a:pPr marL="0" marR="0" lvl="0" indent="0" algn="l" rtl="0">
              <a:lnSpc>
                <a:spcPct val="120000"/>
              </a:lnSpc>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p:txBody>
      </p:sp>
      <p:sp>
        <p:nvSpPr>
          <p:cNvPr id="720" name="Shape 720"/>
          <p:cNvSpPr txBox="1"/>
          <p:nvPr/>
        </p:nvSpPr>
        <p:spPr>
          <a:xfrm>
            <a:off x="2208943" y="1167361"/>
            <a:ext cx="5824112" cy="1849107"/>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Pool</a:t>
            </a:r>
            <a:r>
              <a:rPr lang="en-GB" sz="1800" b="0" i="0" u="none" strike="noStrike" cap="none">
                <a:solidFill>
                  <a:srgbClr val="0070C0"/>
                </a:solidFill>
                <a:latin typeface="Arial"/>
                <a:ea typeface="Arial"/>
                <a:cs typeface="Arial"/>
                <a:sym typeface="Arial"/>
              </a:rPr>
              <a:t> is a container of a single process </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Swim Lane </a:t>
            </a:r>
            <a:r>
              <a:rPr lang="en-GB" sz="1800" b="0" i="0" u="none" strike="noStrike" cap="none">
                <a:solidFill>
                  <a:srgbClr val="0070C0"/>
                </a:solidFill>
                <a:latin typeface="Arial"/>
                <a:ea typeface="Arial"/>
                <a:cs typeface="Arial"/>
                <a:sym typeface="Arial"/>
              </a:rPr>
              <a:t>represents responsibilities: to distinguish which departments or employees are responsible for each set of tasks</a:t>
            </a:r>
          </a:p>
          <a:p>
            <a:pPr marL="0" marR="0" lvl="0" indent="0" algn="l" rtl="0">
              <a:lnSpc>
                <a:spcPct val="120000"/>
              </a:lnSpc>
              <a:spcBef>
                <a:spcPts val="0"/>
              </a:spcBef>
              <a:spcAft>
                <a:spcPts val="0"/>
              </a:spcAft>
              <a:buClr>
                <a:schemeClr val="dk1"/>
              </a:buClr>
              <a:buFont typeface="Arial"/>
              <a:buNone/>
            </a:pPr>
            <a:endParaRPr sz="1800" b="0" i="0" u="none" strike="noStrike" cap="none">
              <a:solidFill>
                <a:schemeClr val="dk1"/>
              </a:solidFill>
              <a:latin typeface="Calibri"/>
              <a:ea typeface="Calibri"/>
              <a:cs typeface="Calibri"/>
              <a:sym typeface="Calibri"/>
            </a:endParaRPr>
          </a:p>
        </p:txBody>
      </p:sp>
      <p:pic>
        <p:nvPicPr>
          <p:cNvPr id="721" name="Shape 721"/>
          <p:cNvPicPr preferRelativeResize="0"/>
          <p:nvPr/>
        </p:nvPicPr>
        <p:blipFill rotWithShape="1">
          <a:blip r:embed="rId3">
            <a:alphaModFix/>
          </a:blip>
          <a:srcRect/>
          <a:stretch/>
        </p:blipFill>
        <p:spPr>
          <a:xfrm>
            <a:off x="410541" y="1871316"/>
            <a:ext cx="1129912" cy="715266"/>
          </a:xfrm>
          <a:prstGeom prst="rect">
            <a:avLst/>
          </a:prstGeom>
          <a:noFill/>
          <a:ln>
            <a:noFill/>
          </a:ln>
        </p:spPr>
      </p:pic>
      <p:pic>
        <p:nvPicPr>
          <p:cNvPr id="722" name="Shape 722"/>
          <p:cNvPicPr preferRelativeResize="0"/>
          <p:nvPr/>
        </p:nvPicPr>
        <p:blipFill rotWithShape="1">
          <a:blip r:embed="rId4">
            <a:alphaModFix/>
          </a:blip>
          <a:srcRect/>
          <a:stretch/>
        </p:blipFill>
        <p:spPr>
          <a:xfrm>
            <a:off x="410541" y="1028024"/>
            <a:ext cx="1083254" cy="659799"/>
          </a:xfrm>
          <a:prstGeom prst="rect">
            <a:avLst/>
          </a:prstGeom>
          <a:noFill/>
          <a:ln>
            <a:noFill/>
          </a:ln>
        </p:spPr>
      </p:pic>
      <p:pic>
        <p:nvPicPr>
          <p:cNvPr id="723" name="Shape 723"/>
          <p:cNvPicPr preferRelativeResize="0"/>
          <p:nvPr/>
        </p:nvPicPr>
        <p:blipFill rotWithShape="1">
          <a:blip r:embed="rId5">
            <a:alphaModFix/>
          </a:blip>
          <a:srcRect/>
          <a:stretch/>
        </p:blipFill>
        <p:spPr>
          <a:xfrm>
            <a:off x="829044" y="4621264"/>
            <a:ext cx="438172" cy="438172"/>
          </a:xfrm>
          <a:prstGeom prst="rect">
            <a:avLst/>
          </a:prstGeom>
          <a:noFill/>
          <a:ln>
            <a:noFill/>
          </a:ln>
        </p:spPr>
      </p:pic>
      <p:pic>
        <p:nvPicPr>
          <p:cNvPr id="724" name="Shape 724"/>
          <p:cNvPicPr preferRelativeResize="0"/>
          <p:nvPr/>
        </p:nvPicPr>
        <p:blipFill rotWithShape="1">
          <a:blip r:embed="rId6">
            <a:alphaModFix/>
          </a:blip>
          <a:srcRect/>
          <a:stretch/>
        </p:blipFill>
        <p:spPr>
          <a:xfrm>
            <a:off x="726029" y="3758551"/>
            <a:ext cx="552478" cy="488975"/>
          </a:xfrm>
          <a:prstGeom prst="rect">
            <a:avLst/>
          </a:prstGeom>
          <a:noFill/>
          <a:ln>
            <a:noFill/>
          </a:ln>
        </p:spPr>
      </p:pic>
      <p:pic>
        <p:nvPicPr>
          <p:cNvPr id="725" name="Shape 725"/>
          <p:cNvPicPr preferRelativeResize="0"/>
          <p:nvPr/>
        </p:nvPicPr>
        <p:blipFill rotWithShape="1">
          <a:blip r:embed="rId7">
            <a:alphaModFix/>
          </a:blip>
          <a:srcRect/>
          <a:stretch/>
        </p:blipFill>
        <p:spPr>
          <a:xfrm>
            <a:off x="711958" y="2970166"/>
            <a:ext cx="527077" cy="469924"/>
          </a:xfrm>
          <a:prstGeom prst="rect">
            <a:avLst/>
          </a:prstGeom>
          <a:noFill/>
          <a:ln>
            <a:noFill/>
          </a:ln>
        </p:spPr>
      </p:pic>
      <p:pic>
        <p:nvPicPr>
          <p:cNvPr id="726" name="Shape 726"/>
          <p:cNvPicPr preferRelativeResize="0"/>
          <p:nvPr/>
        </p:nvPicPr>
        <p:blipFill rotWithShape="1">
          <a:blip r:embed="rId8">
            <a:alphaModFix/>
          </a:blip>
          <a:srcRect/>
          <a:stretch/>
        </p:blipFill>
        <p:spPr>
          <a:xfrm>
            <a:off x="472302" y="5965673"/>
            <a:ext cx="1068152" cy="393529"/>
          </a:xfrm>
          <a:prstGeom prst="rect">
            <a:avLst/>
          </a:prstGeom>
          <a:noFill/>
          <a:ln>
            <a:noFill/>
          </a:ln>
        </p:spPr>
      </p:pic>
      <p:pic>
        <p:nvPicPr>
          <p:cNvPr id="727" name="Shape 727"/>
          <p:cNvPicPr preferRelativeResize="0"/>
          <p:nvPr/>
        </p:nvPicPr>
        <p:blipFill rotWithShape="1">
          <a:blip r:embed="rId9">
            <a:alphaModFix/>
          </a:blip>
          <a:srcRect/>
          <a:stretch/>
        </p:blipFill>
        <p:spPr>
          <a:xfrm>
            <a:off x="726029" y="5153762"/>
            <a:ext cx="609631" cy="558828"/>
          </a:xfrm>
          <a:prstGeom prst="rect">
            <a:avLst/>
          </a:prstGeom>
          <a:noFill/>
          <a:ln>
            <a:noFill/>
          </a:ln>
        </p:spPr>
      </p:pic>
    </p:spTree>
    <p:extLst>
      <p:ext uri="{BB962C8B-B14F-4D97-AF65-F5344CB8AC3E}">
        <p14:creationId xmlns:p14="http://schemas.microsoft.com/office/powerpoint/2010/main" val="893194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Shape 732"/>
          <p:cNvSpPr txBox="1">
            <a:spLocks noGrp="1"/>
          </p:cNvSpPr>
          <p:nvPr>
            <p:ph type="title"/>
          </p:nvPr>
        </p:nvSpPr>
        <p:spPr>
          <a:xfrm>
            <a:off x="457200" y="274637"/>
            <a:ext cx="8229600" cy="63976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Business Process Modelling Notation | BPMN</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pic>
        <p:nvPicPr>
          <p:cNvPr id="733" name="Shape 733"/>
          <p:cNvPicPr preferRelativeResize="0"/>
          <p:nvPr/>
        </p:nvPicPr>
        <p:blipFill rotWithShape="1">
          <a:blip r:embed="rId3">
            <a:alphaModFix/>
          </a:blip>
          <a:srcRect/>
          <a:stretch/>
        </p:blipFill>
        <p:spPr>
          <a:xfrm>
            <a:off x="754506" y="4688367"/>
            <a:ext cx="1237800" cy="562800"/>
          </a:xfrm>
          <a:prstGeom prst="rect">
            <a:avLst/>
          </a:prstGeom>
          <a:noFill/>
          <a:ln>
            <a:noFill/>
          </a:ln>
        </p:spPr>
      </p:pic>
      <p:sp>
        <p:nvSpPr>
          <p:cNvPr id="734" name="Shape 734"/>
          <p:cNvSpPr txBox="1"/>
          <p:nvPr/>
        </p:nvSpPr>
        <p:spPr>
          <a:xfrm>
            <a:off x="2598883" y="1534698"/>
            <a:ext cx="6283199" cy="2294908"/>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An</a:t>
            </a:r>
            <a:r>
              <a:rPr lang="en-GB" sz="1800" b="1" i="0" u="none" strike="noStrike" cap="none">
                <a:solidFill>
                  <a:srgbClr val="0070C0"/>
                </a:solidFill>
                <a:latin typeface="Arial"/>
                <a:ea typeface="Arial"/>
                <a:cs typeface="Arial"/>
                <a:sym typeface="Arial"/>
              </a:rPr>
              <a:t> Exclusive Gateway </a:t>
            </a:r>
            <a:r>
              <a:rPr lang="en-GB" sz="1800" b="0" i="0" u="none" strike="noStrike" cap="none">
                <a:solidFill>
                  <a:srgbClr val="0070C0"/>
                </a:solidFill>
                <a:latin typeface="Arial"/>
                <a:ea typeface="Arial"/>
                <a:cs typeface="Arial"/>
                <a:sym typeface="Arial"/>
              </a:rPr>
              <a:t>- The process has two or more sequence flows and only one can be taken (EITHER / OR ) </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r>
              <a:rPr lang="en-GB" sz="1800" b="0" i="0" u="none" strike="noStrike" cap="none">
                <a:solidFill>
                  <a:srgbClr val="0070C0"/>
                </a:solidFill>
                <a:latin typeface="Arial"/>
                <a:ea typeface="Arial"/>
                <a:cs typeface="Arial"/>
                <a:sym typeface="Arial"/>
              </a:rPr>
              <a:t>A </a:t>
            </a:r>
            <a:r>
              <a:rPr lang="en-GB" sz="1800" b="1" i="0" u="none" strike="noStrike" cap="none">
                <a:solidFill>
                  <a:srgbClr val="0070C0"/>
                </a:solidFill>
                <a:latin typeface="Arial"/>
                <a:ea typeface="Arial"/>
                <a:cs typeface="Arial"/>
                <a:sym typeface="Arial"/>
              </a:rPr>
              <a:t>Parallel Gateway </a:t>
            </a:r>
            <a:r>
              <a:rPr lang="en-GB" sz="1800" b="0" i="0" u="none" strike="noStrike" cap="none">
                <a:solidFill>
                  <a:srgbClr val="0070C0"/>
                </a:solidFill>
                <a:latin typeface="Arial"/>
                <a:ea typeface="Arial"/>
                <a:cs typeface="Arial"/>
                <a:sym typeface="Arial"/>
              </a:rPr>
              <a:t>- The process has two or more sequence flows and ALL of  them are taken  </a:t>
            </a:r>
          </a:p>
          <a:p>
            <a:pPr marL="0" marR="0" lvl="0" indent="0" algn="l" rtl="0">
              <a:lnSpc>
                <a:spcPct val="100000"/>
              </a:lnSpc>
              <a:spcBef>
                <a:spcPts val="0"/>
              </a:spcBef>
              <a:spcAft>
                <a:spcPts val="0"/>
              </a:spcAft>
              <a:buClr>
                <a:srgbClr val="0070C0"/>
              </a:buClr>
              <a:buSzPct val="25000"/>
              <a:buFont typeface="Arial"/>
              <a:buNone/>
            </a:pPr>
            <a:r>
              <a:rPr lang="en-GB" sz="1800" b="0" i="0" u="none" strike="noStrike" cap="none">
                <a:solidFill>
                  <a:srgbClr val="0070C0"/>
                </a:solidFill>
                <a:latin typeface="Arial"/>
                <a:ea typeface="Arial"/>
                <a:cs typeface="Arial"/>
                <a:sym typeface="Arial"/>
              </a:rPr>
              <a:t>Merge - the gateways waits for all incoming flows before the process continues</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Arial"/>
              <a:ea typeface="Arial"/>
              <a:cs typeface="Arial"/>
              <a:sym typeface="Arial"/>
            </a:endParaRPr>
          </a:p>
        </p:txBody>
      </p:sp>
      <p:sp>
        <p:nvSpPr>
          <p:cNvPr id="735" name="Shape 735"/>
          <p:cNvSpPr txBox="1"/>
          <p:nvPr/>
        </p:nvSpPr>
        <p:spPr>
          <a:xfrm>
            <a:off x="2598885" y="3926680"/>
            <a:ext cx="6283199" cy="489000"/>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1" i="0" u="none" strike="noStrike" cap="none">
                <a:solidFill>
                  <a:srgbClr val="0070C0"/>
                </a:solidFill>
                <a:latin typeface="Calibri"/>
                <a:ea typeface="Calibri"/>
                <a:cs typeface="Calibri"/>
                <a:sym typeface="Calibri"/>
              </a:rPr>
              <a:t>A Data Object </a:t>
            </a:r>
            <a:r>
              <a:rPr lang="en-GB" sz="1800" b="0" i="0" u="none" strike="noStrike" cap="none">
                <a:solidFill>
                  <a:srgbClr val="0070C0"/>
                </a:solidFill>
                <a:latin typeface="Calibri"/>
                <a:ea typeface="Calibri"/>
                <a:cs typeface="Calibri"/>
                <a:sym typeface="Calibri"/>
              </a:rPr>
              <a:t>represent the exchange of information (paper based)</a:t>
            </a:r>
          </a:p>
        </p:txBody>
      </p:sp>
      <p:sp>
        <p:nvSpPr>
          <p:cNvPr id="736" name="Shape 736"/>
          <p:cNvSpPr txBox="1"/>
          <p:nvPr/>
        </p:nvSpPr>
        <p:spPr>
          <a:xfrm>
            <a:off x="2629708" y="4811655"/>
            <a:ext cx="6283199" cy="1407804"/>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Calibri"/>
                <a:ea typeface="Calibri"/>
                <a:cs typeface="Calibri"/>
                <a:sym typeface="Calibri"/>
              </a:rPr>
              <a:t>Indicates where a database is located (paper or electronic)</a:t>
            </a:r>
          </a:p>
          <a:p>
            <a:pPr marL="0" marR="0" lvl="0" indent="0" algn="l" rtl="0">
              <a:lnSpc>
                <a:spcPct val="120000"/>
              </a:lnSpc>
              <a:spcBef>
                <a:spcPts val="0"/>
              </a:spcBef>
              <a:spcAft>
                <a:spcPts val="0"/>
              </a:spcAft>
              <a:buClr>
                <a:schemeClr val="dk1"/>
              </a:buClr>
              <a:buFont typeface="Arial"/>
              <a:buNone/>
            </a:pPr>
            <a:endParaRPr sz="1800" b="0" i="0" u="none" strike="noStrike" cap="none">
              <a:solidFill>
                <a:srgbClr val="0070C0"/>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ct val="25000"/>
              <a:buFont typeface="Arial"/>
              <a:buNone/>
            </a:pPr>
            <a:r>
              <a:rPr lang="en-GB" sz="1800" b="1" i="0" u="none" strike="noStrike" cap="none">
                <a:solidFill>
                  <a:srgbClr val="0070C0"/>
                </a:solidFill>
                <a:latin typeface="Calibri"/>
                <a:ea typeface="Calibri"/>
                <a:cs typeface="Calibri"/>
                <a:sym typeface="Calibri"/>
              </a:rPr>
              <a:t>Annotation</a:t>
            </a:r>
            <a:r>
              <a:rPr lang="en-GB" sz="1800" b="0" i="0" u="none" strike="noStrike" cap="none">
                <a:solidFill>
                  <a:srgbClr val="0070C0"/>
                </a:solidFill>
                <a:latin typeface="Calibri"/>
                <a:ea typeface="Calibri"/>
                <a:cs typeface="Calibri"/>
                <a:sym typeface="Calibri"/>
              </a:rPr>
              <a:t> provides additional information about the process </a:t>
            </a:r>
          </a:p>
        </p:txBody>
      </p:sp>
      <p:sp>
        <p:nvSpPr>
          <p:cNvPr id="737" name="Shape 737"/>
          <p:cNvSpPr txBox="1"/>
          <p:nvPr/>
        </p:nvSpPr>
        <p:spPr>
          <a:xfrm>
            <a:off x="488022" y="870308"/>
            <a:ext cx="8198777" cy="465032"/>
          </a:xfrm>
          <a:prstGeom prst="rect">
            <a:avLst/>
          </a:prstGeom>
          <a:noFill/>
          <a:ln>
            <a:noFill/>
          </a:ln>
        </p:spPr>
        <p:txBody>
          <a:bodyPr wrap="square" lIns="90600" tIns="45300" rIns="90600" bIns="45300" anchor="t" anchorCtr="0">
            <a:noAutofit/>
          </a:bodyPr>
          <a:lstStyle/>
          <a:p>
            <a:pPr marL="0" marR="0" lvl="0" indent="0" algn="l" rtl="0">
              <a:lnSpc>
                <a:spcPct val="120000"/>
              </a:lnSpc>
              <a:spcBef>
                <a:spcPts val="0"/>
              </a:spcBef>
              <a:spcAft>
                <a:spcPts val="0"/>
              </a:spcAft>
              <a:buClr>
                <a:schemeClr val="dk1"/>
              </a:buClr>
              <a:buSzPct val="25000"/>
              <a:buFont typeface="Arial"/>
              <a:buNone/>
            </a:pPr>
            <a:r>
              <a:rPr lang="en-GB" sz="1800" b="0" i="0" u="none" strike="noStrike" cap="none">
                <a:solidFill>
                  <a:srgbClr val="0070C0"/>
                </a:solidFill>
                <a:latin typeface="Arial"/>
                <a:ea typeface="Arial"/>
                <a:cs typeface="Arial"/>
                <a:sym typeface="Arial"/>
              </a:rPr>
              <a:t>Gateways manage divergence and convergence of flows – SPLIT &amp; MERGE </a:t>
            </a:r>
          </a:p>
        </p:txBody>
      </p:sp>
      <p:pic>
        <p:nvPicPr>
          <p:cNvPr id="738" name="Shape 738"/>
          <p:cNvPicPr preferRelativeResize="0"/>
          <p:nvPr/>
        </p:nvPicPr>
        <p:blipFill rotWithShape="1">
          <a:blip r:embed="rId4">
            <a:alphaModFix/>
          </a:blip>
          <a:srcRect/>
          <a:stretch/>
        </p:blipFill>
        <p:spPr>
          <a:xfrm>
            <a:off x="659743" y="5368850"/>
            <a:ext cx="1145717" cy="862124"/>
          </a:xfrm>
          <a:prstGeom prst="rect">
            <a:avLst/>
          </a:prstGeom>
          <a:noFill/>
          <a:ln>
            <a:noFill/>
          </a:ln>
        </p:spPr>
      </p:pic>
      <p:pic>
        <p:nvPicPr>
          <p:cNvPr id="739" name="Shape 739"/>
          <p:cNvPicPr preferRelativeResize="0"/>
          <p:nvPr/>
        </p:nvPicPr>
        <p:blipFill rotWithShape="1">
          <a:blip r:embed="rId5">
            <a:alphaModFix/>
          </a:blip>
          <a:srcRect/>
          <a:stretch/>
        </p:blipFill>
        <p:spPr>
          <a:xfrm>
            <a:off x="697758" y="3857232"/>
            <a:ext cx="704423" cy="704423"/>
          </a:xfrm>
          <a:prstGeom prst="rect">
            <a:avLst/>
          </a:prstGeom>
          <a:noFill/>
          <a:ln>
            <a:noFill/>
          </a:ln>
        </p:spPr>
      </p:pic>
      <p:pic>
        <p:nvPicPr>
          <p:cNvPr id="740" name="Shape 740"/>
          <p:cNvPicPr preferRelativeResize="0"/>
          <p:nvPr/>
        </p:nvPicPr>
        <p:blipFill rotWithShape="1">
          <a:blip r:embed="rId6">
            <a:alphaModFix/>
          </a:blip>
          <a:srcRect/>
          <a:stretch/>
        </p:blipFill>
        <p:spPr>
          <a:xfrm>
            <a:off x="820590" y="1551954"/>
            <a:ext cx="584230" cy="590580"/>
          </a:xfrm>
          <a:prstGeom prst="rect">
            <a:avLst/>
          </a:prstGeom>
          <a:noFill/>
          <a:ln>
            <a:noFill/>
          </a:ln>
        </p:spPr>
      </p:pic>
      <p:pic>
        <p:nvPicPr>
          <p:cNvPr id="741" name="Shape 741"/>
          <p:cNvPicPr preferRelativeResize="0"/>
          <p:nvPr/>
        </p:nvPicPr>
        <p:blipFill rotWithShape="1">
          <a:blip r:embed="rId7">
            <a:alphaModFix/>
          </a:blip>
          <a:srcRect/>
          <a:stretch/>
        </p:blipFill>
        <p:spPr>
          <a:xfrm>
            <a:off x="820590" y="2758782"/>
            <a:ext cx="546128" cy="577880"/>
          </a:xfrm>
          <a:prstGeom prst="rect">
            <a:avLst/>
          </a:prstGeom>
          <a:noFill/>
          <a:ln>
            <a:noFill/>
          </a:ln>
        </p:spPr>
      </p:pic>
    </p:spTree>
    <p:extLst>
      <p:ext uri="{BB962C8B-B14F-4D97-AF65-F5344CB8AC3E}">
        <p14:creationId xmlns:p14="http://schemas.microsoft.com/office/powerpoint/2010/main" val="189751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1" name="Shape 21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Training Principles</a:t>
            </a:r>
          </a:p>
        </p:txBody>
      </p:sp>
      <p:sp>
        <p:nvSpPr>
          <p:cNvPr id="212" name="Shape 212"/>
          <p:cNvSpPr txBox="1"/>
          <p:nvPr/>
        </p:nvSpPr>
        <p:spPr>
          <a:xfrm>
            <a:off x="503539" y="998508"/>
            <a:ext cx="8136900" cy="4231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ct val="25000"/>
              <a:buFont typeface="Arial"/>
              <a:buNone/>
            </a:pPr>
            <a:r>
              <a:rPr lang="en-GB" sz="2400" b="1" i="0" u="none" strike="noStrike" cap="none">
                <a:solidFill>
                  <a:schemeClr val="dk1"/>
                </a:solidFill>
                <a:latin typeface="Arial"/>
                <a:ea typeface="Arial"/>
                <a:cs typeface="Arial"/>
                <a:sym typeface="Arial"/>
              </a:rPr>
              <a:t>Open</a:t>
            </a:r>
          </a:p>
          <a:p>
            <a:pPr marL="0" marR="0" lvl="0" indent="0" algn="l" rtl="0">
              <a:lnSpc>
                <a:spcPct val="100000"/>
              </a:lnSpc>
              <a:spcBef>
                <a:spcPts val="60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ct val="25000"/>
              <a:buFont typeface="Arial"/>
              <a:buNone/>
            </a:pPr>
            <a:r>
              <a:rPr lang="en-GB" sz="2400" b="1" i="0" u="none" strike="noStrike" cap="none">
                <a:solidFill>
                  <a:schemeClr val="dk1"/>
                </a:solidFill>
                <a:latin typeface="Arial"/>
                <a:ea typeface="Arial"/>
                <a:cs typeface="Arial"/>
                <a:sym typeface="Arial"/>
              </a:rPr>
              <a:t>Interactive</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ct val="25000"/>
              <a:buFont typeface="Arial"/>
              <a:buNone/>
            </a:pPr>
            <a:r>
              <a:rPr lang="en-GB" sz="2400" b="1" i="0" u="none" strike="noStrike" cap="none">
                <a:solidFill>
                  <a:schemeClr val="dk1"/>
                </a:solidFill>
                <a:latin typeface="Arial"/>
                <a:ea typeface="Arial"/>
                <a:cs typeface="Arial"/>
                <a:sym typeface="Arial"/>
              </a:rPr>
              <a:t>Collaborative</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ct val="25000"/>
              <a:buFont typeface="Arial"/>
              <a:buNone/>
            </a:pPr>
            <a:r>
              <a:rPr lang="en-GB" sz="2400" b="1" i="0" u="none" strike="noStrike" cap="none">
                <a:solidFill>
                  <a:schemeClr val="dk1"/>
                </a:solidFill>
                <a:latin typeface="Arial"/>
                <a:ea typeface="Arial"/>
                <a:cs typeface="Arial"/>
                <a:sym typeface="Arial"/>
              </a:rPr>
              <a:t>Strategic</a:t>
            </a:r>
          </a:p>
          <a:p>
            <a:pPr marL="0" marR="0" lvl="0" indent="0" algn="l" rtl="0">
              <a:lnSpc>
                <a:spcPct val="100000"/>
              </a:lnSpc>
              <a:spcBef>
                <a:spcPts val="60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ct val="25000"/>
              <a:buFont typeface="Arial"/>
              <a:buNone/>
            </a:pPr>
            <a:r>
              <a:rPr lang="en-GB" sz="2400" b="1" i="0" u="none" strike="noStrike" cap="none">
                <a:solidFill>
                  <a:schemeClr val="dk1"/>
                </a:solidFill>
                <a:latin typeface="Arial"/>
                <a:ea typeface="Arial"/>
                <a:cs typeface="Arial"/>
                <a:sym typeface="Arial"/>
              </a:rPr>
              <a:t>Fun</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200" b="0" i="0" u="none" strike="noStrike" cap="none">
              <a:solidFill>
                <a:schemeClr val="dk1"/>
              </a:solidFill>
              <a:latin typeface="Arial"/>
              <a:ea typeface="Arial"/>
              <a:cs typeface="Arial"/>
              <a:sym typeface="Arial"/>
            </a:endParaRPr>
          </a:p>
          <a:p>
            <a:pPr marL="457200" marR="0" lvl="0" indent="-457200" algn="l" rtl="0">
              <a:lnSpc>
                <a:spcPct val="100000"/>
              </a:lnSpc>
              <a:spcBef>
                <a:spcPts val="1800"/>
              </a:spcBef>
              <a:spcAft>
                <a:spcPts val="0"/>
              </a:spcAft>
              <a:buClr>
                <a:schemeClr val="dk1"/>
              </a:buClr>
              <a:buFont typeface="Calibri"/>
              <a:buNone/>
            </a:pP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48" name="Shape 748"/>
          <p:cNvSpPr txBox="1">
            <a:spLocks noGrp="1"/>
          </p:cNvSpPr>
          <p:nvPr>
            <p:ph type="title"/>
          </p:nvPr>
        </p:nvSpPr>
        <p:spPr>
          <a:xfrm>
            <a:off x="241737" y="274637"/>
            <a:ext cx="8671430" cy="152263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 Mapping a Birth Registration Process</a:t>
            </a:r>
          </a:p>
        </p:txBody>
      </p:sp>
      <p:sp>
        <p:nvSpPr>
          <p:cNvPr id="749" name="Shape 749"/>
          <p:cNvSpPr txBox="1"/>
          <p:nvPr/>
        </p:nvSpPr>
        <p:spPr>
          <a:xfrm>
            <a:off x="683568" y="1460291"/>
            <a:ext cx="8229600" cy="407866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750" name="Shape 750" descr="Bizagi - The Digital Business Platform"/>
          <p:cNvSpPr/>
          <p:nvPr/>
        </p:nvSpPr>
        <p:spPr>
          <a:xfrm>
            <a:off x="155575" y="-144463"/>
            <a:ext cx="304798" cy="30480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51" name="Shape 751"/>
          <p:cNvSpPr txBox="1"/>
          <p:nvPr/>
        </p:nvSpPr>
        <p:spPr>
          <a:xfrm>
            <a:off x="460374" y="1587062"/>
            <a:ext cx="8229600" cy="3086509"/>
          </a:xfrm>
          <a:prstGeom prst="rect">
            <a:avLst/>
          </a:prstGeom>
          <a:noFill/>
          <a:ln>
            <a:noFill/>
          </a:ln>
        </p:spPr>
        <p:txBody>
          <a:bodyPr wrap="square" lIns="91425" tIns="45700" rIns="91425" bIns="45700" anchor="t" anchorCtr="0">
            <a:noAutofit/>
          </a:bodyPr>
          <a:lstStyle/>
          <a:p>
            <a:pPr marL="457200" marR="0" lvl="0" indent="-381000" algn="l" rtl="0">
              <a:lnSpc>
                <a:spcPct val="100000"/>
              </a:lnSpc>
              <a:spcBef>
                <a:spcPts val="0"/>
              </a:spcBef>
              <a:spcAft>
                <a:spcPts val="0"/>
              </a:spcAft>
              <a:buClr>
                <a:srgbClr val="0070C0"/>
              </a:buClr>
              <a:buSzPct val="100000"/>
              <a:buFont typeface="Arial"/>
              <a:buAutoNum type="arabicPeriod"/>
            </a:pPr>
            <a:r>
              <a:rPr lang="en-GB" sz="2400" b="0" i="0" u="none" strike="noStrike" cap="none">
                <a:solidFill>
                  <a:srgbClr val="0070C0"/>
                </a:solidFill>
                <a:latin typeface="Arial"/>
                <a:ea typeface="Arial"/>
                <a:cs typeface="Arial"/>
                <a:sym typeface="Arial"/>
              </a:rPr>
              <a:t>Create a process named “Birth in a Health Facility”</a:t>
            </a:r>
          </a:p>
          <a:p>
            <a:pPr marL="457200" marR="0" lvl="0" indent="-381000" algn="l" rtl="0">
              <a:lnSpc>
                <a:spcPct val="100000"/>
              </a:lnSpc>
              <a:spcBef>
                <a:spcPts val="0"/>
              </a:spcBef>
              <a:spcAft>
                <a:spcPts val="0"/>
              </a:spcAft>
              <a:buClr>
                <a:srgbClr val="0070C0"/>
              </a:buClr>
              <a:buSzPct val="100000"/>
              <a:buFont typeface="Arial"/>
              <a:buAutoNum type="arabicPeriod"/>
            </a:pPr>
            <a:r>
              <a:rPr lang="en-GB" sz="2400" b="0" i="0" u="none" strike="noStrike" cap="none">
                <a:solidFill>
                  <a:srgbClr val="0070C0"/>
                </a:solidFill>
                <a:latin typeface="Arial"/>
                <a:ea typeface="Arial"/>
                <a:cs typeface="Arial"/>
                <a:sym typeface="Arial"/>
              </a:rPr>
              <a:t>Add the following stakeholders</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Family/Informant</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Health Facility</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Local Civil Registration Office</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National Statistics Office</a:t>
            </a:r>
          </a:p>
          <a:p>
            <a:pPr marL="76200" marR="0" lvl="0" indent="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3. Include a Start Event: Birth in a Health Facility</a:t>
            </a:r>
          </a:p>
          <a:p>
            <a:pPr marL="457200" marR="0" lvl="0" indent="45720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457200" marR="0" lvl="0" indent="-381000" algn="l" rtl="0">
              <a:lnSpc>
                <a:spcPct val="100000"/>
              </a:lnSpc>
              <a:spcBef>
                <a:spcPts val="0"/>
              </a:spcBef>
              <a:spcAft>
                <a:spcPts val="0"/>
              </a:spcAft>
              <a:buClr>
                <a:srgbClr val="0070C0"/>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20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2285732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58" name="Shape 758"/>
          <p:cNvSpPr txBox="1">
            <a:spLocks noGrp="1"/>
          </p:cNvSpPr>
          <p:nvPr>
            <p:ph type="title"/>
          </p:nvPr>
        </p:nvSpPr>
        <p:spPr>
          <a:xfrm>
            <a:off x="155575" y="274636"/>
            <a:ext cx="8988425" cy="147008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Calibri"/>
              <a:buNone/>
            </a:pPr>
            <a:r>
              <a:rPr lang="en-GB" sz="2800" b="1" i="0" u="none" strike="noStrike" cap="none">
                <a:solidFill>
                  <a:srgbClr val="0070C0"/>
                </a:solidFill>
                <a:latin typeface="Arial"/>
                <a:ea typeface="Arial"/>
                <a:cs typeface="Arial"/>
                <a:sym typeface="Arial"/>
              </a:rPr>
              <a:t>EXERCISE | Mapping a Birth Registration Process </a:t>
            </a:r>
            <a:r>
              <a:rPr lang="en-GB" sz="2800" b="0" i="0" u="none" strike="noStrike" cap="none">
                <a:solidFill>
                  <a:srgbClr val="0070C0"/>
                </a:solidFill>
                <a:latin typeface="Arial"/>
                <a:ea typeface="Arial"/>
                <a:cs typeface="Arial"/>
                <a:sym typeface="Arial"/>
              </a:rPr>
              <a:t>(continued)</a:t>
            </a:r>
          </a:p>
        </p:txBody>
      </p:sp>
      <p:sp>
        <p:nvSpPr>
          <p:cNvPr id="759" name="Shape 759"/>
          <p:cNvSpPr txBox="1"/>
          <p:nvPr/>
        </p:nvSpPr>
        <p:spPr>
          <a:xfrm>
            <a:off x="683568" y="1460291"/>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760" name="Shape 760" descr="Bizagi - The Digital Business Platform"/>
          <p:cNvSpPr/>
          <p:nvPr/>
        </p:nvSpPr>
        <p:spPr>
          <a:xfrm>
            <a:off x="155575" y="-144463"/>
            <a:ext cx="304799" cy="3047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61" name="Shape 761"/>
          <p:cNvSpPr txBox="1"/>
          <p:nvPr/>
        </p:nvSpPr>
        <p:spPr>
          <a:xfrm>
            <a:off x="683568" y="1916416"/>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4.  Add the following tasks:</a:t>
            </a:r>
          </a:p>
          <a:p>
            <a:pPr marL="457200" marR="0" lvl="0" indent="3810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Midwife fills a notification of birth</a:t>
            </a:r>
          </a:p>
          <a:p>
            <a:pPr marL="457200" marR="0" lvl="0" indent="3810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Parallel Gateway</a:t>
            </a:r>
          </a:p>
          <a:p>
            <a:pPr marL="457200" marR="0" lvl="0" indent="3810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One copy of the birth notification is given to the   family</a:t>
            </a:r>
          </a:p>
          <a:p>
            <a:pPr marL="457200" marR="0" lvl="0" indent="3810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AND</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One copy of the birth notification is stored in the health facility</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20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3633253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68" name="Shape 768"/>
          <p:cNvSpPr txBox="1">
            <a:spLocks noGrp="1"/>
          </p:cNvSpPr>
          <p:nvPr>
            <p:ph type="title"/>
          </p:nvPr>
        </p:nvSpPr>
        <p:spPr>
          <a:xfrm>
            <a:off x="155575" y="274636"/>
            <a:ext cx="8988425" cy="147008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Calibri"/>
              <a:buNone/>
            </a:pPr>
            <a:r>
              <a:rPr lang="en-GB" sz="2800" b="1" i="0" u="none" strike="noStrike" cap="none">
                <a:solidFill>
                  <a:srgbClr val="0070C0"/>
                </a:solidFill>
                <a:latin typeface="Arial"/>
                <a:ea typeface="Arial"/>
                <a:cs typeface="Arial"/>
                <a:sym typeface="Arial"/>
              </a:rPr>
              <a:t>EXERCISE | Mapping a Birth Registration Process </a:t>
            </a:r>
            <a:r>
              <a:rPr lang="en-GB" sz="2800" b="0" i="0" u="none" strike="noStrike" cap="none">
                <a:solidFill>
                  <a:srgbClr val="0070C0"/>
                </a:solidFill>
                <a:latin typeface="Arial"/>
                <a:ea typeface="Arial"/>
                <a:cs typeface="Arial"/>
                <a:sym typeface="Arial"/>
              </a:rPr>
              <a:t>(continued)</a:t>
            </a:r>
          </a:p>
        </p:txBody>
      </p:sp>
      <p:sp>
        <p:nvSpPr>
          <p:cNvPr id="769" name="Shape 769"/>
          <p:cNvSpPr txBox="1"/>
          <p:nvPr/>
        </p:nvSpPr>
        <p:spPr>
          <a:xfrm>
            <a:off x="683568" y="1460291"/>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770" name="Shape 770" descr="Bizagi - The Digital Business Platform"/>
          <p:cNvSpPr/>
          <p:nvPr/>
        </p:nvSpPr>
        <p:spPr>
          <a:xfrm>
            <a:off x="155575" y="-144463"/>
            <a:ext cx="304799" cy="3047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71" name="Shape 771"/>
          <p:cNvSpPr/>
          <p:nvPr/>
        </p:nvSpPr>
        <p:spPr>
          <a:xfrm>
            <a:off x="683568" y="2197893"/>
            <a:ext cx="8040018" cy="415498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5.  Add the task: Family receives the birth notification</a:t>
            </a:r>
          </a:p>
          <a:p>
            <a:pPr marL="0" marR="0" lvl="0" indent="0" algn="l" rtl="0">
              <a:lnSpc>
                <a:spcPct val="100000"/>
              </a:lnSpc>
              <a:spcBef>
                <a:spcPts val="0"/>
              </a:spcBef>
              <a:spcAft>
                <a:spcPts val="0"/>
              </a:spcAft>
              <a:buClr>
                <a:schemeClr val="dk1"/>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6.  Add an exclusive gateway (EITHER/OR) </a:t>
            </a:r>
            <a:br>
              <a:rPr lang="en-GB" sz="2400" b="0" i="0" u="none" strike="noStrike" cap="none">
                <a:solidFill>
                  <a:srgbClr val="0070C0"/>
                </a:solidFill>
                <a:latin typeface="Arial"/>
                <a:ea typeface="Arial"/>
                <a:cs typeface="Arial"/>
                <a:sym typeface="Arial"/>
              </a:rPr>
            </a:br>
            <a:r>
              <a:rPr lang="en-GB" sz="2400" b="0" i="0" u="none" strike="noStrike" cap="none">
                <a:solidFill>
                  <a:srgbClr val="0070C0"/>
                </a:solidFill>
                <a:latin typeface="Arial"/>
                <a:ea typeface="Arial"/>
                <a:cs typeface="Arial"/>
                <a:sym typeface="Arial"/>
              </a:rPr>
              <a:t>     Family continues the process? </a:t>
            </a:r>
          </a:p>
          <a:p>
            <a:pPr marL="457200" marR="0" lvl="0" indent="38100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 If YES: </a:t>
            </a:r>
            <a:br>
              <a:rPr lang="en-GB" sz="2400" b="0" i="0" u="none" strike="noStrike" cap="none">
                <a:solidFill>
                  <a:srgbClr val="0070C0"/>
                </a:solidFill>
                <a:latin typeface="Arial"/>
                <a:ea typeface="Arial"/>
                <a:cs typeface="Arial"/>
                <a:sym typeface="Arial"/>
              </a:rPr>
            </a:br>
            <a:r>
              <a:rPr lang="en-GB" sz="2400" b="0" i="0" u="none" strike="noStrike" cap="none">
                <a:solidFill>
                  <a:srgbClr val="0070C0"/>
                </a:solidFill>
                <a:latin typeface="Arial"/>
                <a:ea typeface="Arial"/>
                <a:cs typeface="Arial"/>
                <a:sym typeface="Arial"/>
              </a:rPr>
              <a:t>        Family goes to the Local Civil Registration Office</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 If NO: </a:t>
            </a:r>
          </a:p>
          <a:p>
            <a:pPr marL="457200" marR="0" lvl="0" indent="45720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Birth is NOT registered</a:t>
            </a:r>
          </a:p>
          <a:p>
            <a:pPr marL="457200" marR="0" lvl="0" indent="-76200" algn="l" rtl="0">
              <a:lnSpc>
                <a:spcPct val="100000"/>
              </a:lnSpc>
              <a:spcBef>
                <a:spcPts val="0"/>
              </a:spcBef>
              <a:spcAft>
                <a:spcPts val="0"/>
              </a:spcAft>
              <a:buClr>
                <a:schemeClr val="dk1"/>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r>
              <a:rPr lang="en-GB" sz="2400" b="0" i="0" u="none" strike="noStrike" cap="none">
                <a:solidFill>
                  <a:srgbClr val="0070C0"/>
                </a:solidFill>
                <a:latin typeface="Arial"/>
                <a:ea typeface="Arial"/>
                <a:cs typeface="Arial"/>
                <a:sym typeface="Arial"/>
              </a:rPr>
              <a:t>7. Add the task: Birth Registration Office receives the proof of birth from the family</a:t>
            </a:r>
          </a:p>
        </p:txBody>
      </p:sp>
    </p:spTree>
    <p:extLst>
      <p:ext uri="{BB962C8B-B14F-4D97-AF65-F5344CB8AC3E}">
        <p14:creationId xmlns:p14="http://schemas.microsoft.com/office/powerpoint/2010/main" val="185841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78" name="Shape 778"/>
          <p:cNvSpPr txBox="1">
            <a:spLocks noGrp="1"/>
          </p:cNvSpPr>
          <p:nvPr>
            <p:ph type="title"/>
          </p:nvPr>
        </p:nvSpPr>
        <p:spPr>
          <a:xfrm>
            <a:off x="155575" y="274636"/>
            <a:ext cx="8988425" cy="147008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Calibri"/>
              <a:buNone/>
            </a:pPr>
            <a:r>
              <a:rPr lang="en-GB" sz="2800" b="1" i="0" u="none" strike="noStrike" cap="none">
                <a:solidFill>
                  <a:srgbClr val="0070C0"/>
                </a:solidFill>
                <a:latin typeface="Arial"/>
                <a:ea typeface="Arial"/>
                <a:cs typeface="Arial"/>
                <a:sym typeface="Arial"/>
              </a:rPr>
              <a:t>EXERCISE | Mapping a Birth Registration Process </a:t>
            </a:r>
            <a:r>
              <a:rPr lang="en-GB" sz="2800" b="0" i="0" u="none" strike="noStrike" cap="none">
                <a:solidFill>
                  <a:srgbClr val="0070C0"/>
                </a:solidFill>
                <a:latin typeface="Arial"/>
                <a:ea typeface="Arial"/>
                <a:cs typeface="Arial"/>
                <a:sym typeface="Arial"/>
              </a:rPr>
              <a:t>(continued)</a:t>
            </a:r>
          </a:p>
        </p:txBody>
      </p:sp>
      <p:sp>
        <p:nvSpPr>
          <p:cNvPr id="779" name="Shape 779"/>
          <p:cNvSpPr txBox="1"/>
          <p:nvPr/>
        </p:nvSpPr>
        <p:spPr>
          <a:xfrm>
            <a:off x="683568" y="1460291"/>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780" name="Shape 780" descr="Bizagi - The Digital Business Platform"/>
          <p:cNvSpPr/>
          <p:nvPr/>
        </p:nvSpPr>
        <p:spPr>
          <a:xfrm>
            <a:off x="155575" y="-144463"/>
            <a:ext cx="304799" cy="3047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81" name="Shape 781"/>
          <p:cNvSpPr/>
          <p:nvPr/>
        </p:nvSpPr>
        <p:spPr>
          <a:xfrm>
            <a:off x="534985" y="1859016"/>
            <a:ext cx="8229600" cy="381642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200" b="1" i="0" u="none" strike="noStrike" cap="none">
                <a:solidFill>
                  <a:srgbClr val="0070C0"/>
                </a:solidFill>
                <a:latin typeface="Arial"/>
                <a:ea typeface="Arial"/>
                <a:cs typeface="Arial"/>
                <a:sym typeface="Arial"/>
              </a:rPr>
              <a:t>8</a:t>
            </a:r>
            <a:r>
              <a:rPr lang="en-GB" sz="2200" b="0" i="0" u="none" strike="noStrike" cap="none">
                <a:solidFill>
                  <a:srgbClr val="0070C0"/>
                </a:solidFill>
                <a:latin typeface="Arial"/>
                <a:ea typeface="Arial"/>
                <a:cs typeface="Arial"/>
                <a:sym typeface="Arial"/>
              </a:rPr>
              <a:t>. Add the following tasks:</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Registrar validates the vital event</a:t>
            </a:r>
          </a:p>
          <a:p>
            <a:pPr marL="457200" marR="0" lvl="2"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 If VALID: </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Registrar registers the birth in the Birth Register    </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AND </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Issues a Birth Certificate</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 If NOT VALID: </a:t>
            </a: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Birth is NOT registered</a:t>
            </a:r>
          </a:p>
          <a:p>
            <a:pPr marL="457200" marR="0" lvl="0" indent="457200" algn="l" rtl="0">
              <a:lnSpc>
                <a:spcPct val="100000"/>
              </a:lnSpc>
              <a:spcBef>
                <a:spcPts val="0"/>
              </a:spcBef>
              <a:spcAft>
                <a:spcPts val="0"/>
              </a:spcAft>
              <a:buClr>
                <a:srgbClr val="000000"/>
              </a:buClr>
              <a:buFont typeface="Arial"/>
              <a:buNone/>
            </a:pPr>
            <a:endParaRPr sz="2200" b="0" i="0" u="none" strike="noStrike" cap="none">
              <a:solidFill>
                <a:srgbClr val="0070C0"/>
              </a:solidFill>
              <a:latin typeface="Arial"/>
              <a:ea typeface="Arial"/>
              <a:cs typeface="Arial"/>
              <a:sym typeface="Arial"/>
            </a:endParaRPr>
          </a:p>
          <a:p>
            <a:pPr marL="457200" marR="0" lvl="0" indent="457200" algn="l" rtl="0">
              <a:lnSpc>
                <a:spcPct val="100000"/>
              </a:lnSpc>
              <a:spcBef>
                <a:spcPts val="0"/>
              </a:spcBef>
              <a:spcAft>
                <a:spcPts val="0"/>
              </a:spcAft>
              <a:buClr>
                <a:srgbClr val="0070C0"/>
              </a:buClr>
              <a:buSzPct val="25000"/>
              <a:buFont typeface="Arial"/>
              <a:buNone/>
            </a:pPr>
            <a:r>
              <a:rPr lang="en-GB" sz="2200" b="0" i="0" u="none" strike="noStrike" cap="none">
                <a:solidFill>
                  <a:srgbClr val="0070C0"/>
                </a:solidFill>
                <a:latin typeface="Arial"/>
                <a:ea typeface="Arial"/>
                <a:cs typeface="Arial"/>
                <a:sym typeface="Arial"/>
              </a:rPr>
              <a:t>• Birth Registration Office enters the data in an online CRVS   platform</a:t>
            </a:r>
          </a:p>
        </p:txBody>
      </p:sp>
    </p:spTree>
    <p:extLst>
      <p:ext uri="{BB962C8B-B14F-4D97-AF65-F5344CB8AC3E}">
        <p14:creationId xmlns:p14="http://schemas.microsoft.com/office/powerpoint/2010/main" val="1582686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88" name="Shape 788"/>
          <p:cNvSpPr txBox="1">
            <a:spLocks noGrp="1"/>
          </p:cNvSpPr>
          <p:nvPr>
            <p:ph type="title"/>
          </p:nvPr>
        </p:nvSpPr>
        <p:spPr>
          <a:xfrm>
            <a:off x="155575" y="274636"/>
            <a:ext cx="8988425" cy="147008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Calibri"/>
              <a:buNone/>
            </a:pPr>
            <a:r>
              <a:rPr lang="en-GB" sz="2800" b="1" i="0" u="none" strike="noStrike" cap="none">
                <a:solidFill>
                  <a:srgbClr val="0070C0"/>
                </a:solidFill>
                <a:latin typeface="Arial"/>
                <a:ea typeface="Arial"/>
                <a:cs typeface="Arial"/>
                <a:sym typeface="Arial"/>
              </a:rPr>
              <a:t>EXERCISE | Mapping a Birth Registration Process </a:t>
            </a:r>
            <a:r>
              <a:rPr lang="en-GB" sz="2800" b="0" i="0" u="none" strike="noStrike" cap="none">
                <a:solidFill>
                  <a:srgbClr val="0070C0"/>
                </a:solidFill>
                <a:latin typeface="Arial"/>
                <a:ea typeface="Arial"/>
                <a:cs typeface="Arial"/>
                <a:sym typeface="Arial"/>
              </a:rPr>
              <a:t>(continued)</a:t>
            </a:r>
          </a:p>
        </p:txBody>
      </p:sp>
      <p:sp>
        <p:nvSpPr>
          <p:cNvPr id="789" name="Shape 789"/>
          <p:cNvSpPr txBox="1"/>
          <p:nvPr/>
        </p:nvSpPr>
        <p:spPr>
          <a:xfrm>
            <a:off x="683568" y="1460291"/>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790" name="Shape 790" descr="Bizagi - The Digital Business Platform"/>
          <p:cNvSpPr/>
          <p:nvPr/>
        </p:nvSpPr>
        <p:spPr>
          <a:xfrm>
            <a:off x="155575" y="-144463"/>
            <a:ext cx="304799" cy="3047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791" name="Shape 791"/>
          <p:cNvSpPr/>
          <p:nvPr/>
        </p:nvSpPr>
        <p:spPr>
          <a:xfrm>
            <a:off x="452735" y="1806986"/>
            <a:ext cx="8270849" cy="304698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9. Data is stored directly in a central server at the</a:t>
            </a: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National Statistics Office</a:t>
            </a:r>
          </a:p>
          <a:p>
            <a:pPr marL="0" marR="0" lvl="0" indent="0" algn="l" rtl="0">
              <a:lnSpc>
                <a:spcPct val="100000"/>
              </a:lnSpc>
              <a:spcBef>
                <a:spcPts val="0"/>
              </a:spcBef>
              <a:spcAft>
                <a:spcPts val="0"/>
              </a:spcAft>
              <a:buClr>
                <a:schemeClr val="dk1"/>
              </a:buClr>
              <a:buFont typeface="Arial"/>
              <a:buNone/>
            </a:pPr>
            <a:endParaRPr sz="2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10. Add the following tasks:</a:t>
            </a:r>
          </a:p>
          <a:p>
            <a:pPr marL="457200" marR="0" lvl="0" indent="38100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 National Statistics Office compiles Vital Statistics</a:t>
            </a:r>
          </a:p>
          <a:p>
            <a:pPr marL="457200" marR="0" lvl="0" indent="38100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 National Statistics Office checks quality of VS</a:t>
            </a:r>
          </a:p>
          <a:p>
            <a:pPr marL="457200" marR="0" lvl="0" indent="381000" algn="l" rtl="0">
              <a:lnSpc>
                <a:spcPct val="100000"/>
              </a:lnSpc>
              <a:spcBef>
                <a:spcPts val="0"/>
              </a:spcBef>
              <a:spcAft>
                <a:spcPts val="0"/>
              </a:spcAft>
              <a:buClr>
                <a:schemeClr val="dk1"/>
              </a:buClr>
              <a:buSzPct val="25000"/>
              <a:buFont typeface="Arial"/>
              <a:buNone/>
            </a:pPr>
            <a:r>
              <a:rPr lang="en-GB" sz="2400" b="0" i="0" u="none" strike="noStrike" cap="none">
                <a:solidFill>
                  <a:srgbClr val="0070C0"/>
                </a:solidFill>
                <a:latin typeface="Arial"/>
                <a:ea typeface="Arial"/>
                <a:cs typeface="Arial"/>
                <a:sym typeface="Arial"/>
              </a:rPr>
              <a:t>• National Statistics Office generates and disseminates VS</a:t>
            </a:r>
          </a:p>
        </p:txBody>
      </p:sp>
    </p:spTree>
    <p:extLst>
      <p:ext uri="{BB962C8B-B14F-4D97-AF65-F5344CB8AC3E}">
        <p14:creationId xmlns:p14="http://schemas.microsoft.com/office/powerpoint/2010/main" val="3714272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p:nvPr/>
        </p:nvSpPr>
        <p:spPr>
          <a:xfrm>
            <a:off x="0" y="0"/>
            <a:ext cx="9144000" cy="116700"/>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8" name="Shape 798"/>
          <p:cNvSpPr txBox="1">
            <a:spLocks noGrp="1"/>
          </p:cNvSpPr>
          <p:nvPr>
            <p:ph type="title"/>
          </p:nvPr>
        </p:nvSpPr>
        <p:spPr>
          <a:xfrm>
            <a:off x="155575" y="274636"/>
            <a:ext cx="8988300" cy="1469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Calibri"/>
              <a:buNone/>
            </a:pPr>
            <a:r>
              <a:rPr lang="en-GB" sz="2800" b="1" i="0" u="none" strike="noStrike" cap="none">
                <a:solidFill>
                  <a:srgbClr val="0070C0"/>
                </a:solidFill>
                <a:latin typeface="Arial"/>
                <a:ea typeface="Arial"/>
                <a:cs typeface="Arial"/>
                <a:sym typeface="Arial"/>
              </a:rPr>
              <a:t>EXERCISE (Individual) | Mapping a business process</a:t>
            </a:r>
          </a:p>
        </p:txBody>
      </p:sp>
      <p:sp>
        <p:nvSpPr>
          <p:cNvPr id="799" name="Shape 799"/>
          <p:cNvSpPr txBox="1"/>
          <p:nvPr/>
        </p:nvSpPr>
        <p:spPr>
          <a:xfrm>
            <a:off x="683568" y="1460291"/>
            <a:ext cx="8229600" cy="413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800" name="Shape 800" descr="Bizagi - The Digital Business Platform"/>
          <p:cNvSpPr/>
          <p:nvPr/>
        </p:nvSpPr>
        <p:spPr>
          <a:xfrm>
            <a:off x="155575" y="-144463"/>
            <a:ext cx="304800" cy="30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01" name="Shape 801"/>
          <p:cNvSpPr/>
          <p:nvPr/>
        </p:nvSpPr>
        <p:spPr>
          <a:xfrm>
            <a:off x="452735" y="1806986"/>
            <a:ext cx="8270700" cy="3047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a:p>
        </p:txBody>
      </p:sp>
      <p:sp>
        <p:nvSpPr>
          <p:cNvPr id="802" name="Shape 802"/>
          <p:cNvSpPr/>
          <p:nvPr/>
        </p:nvSpPr>
        <p:spPr>
          <a:xfrm>
            <a:off x="452735" y="2060986"/>
            <a:ext cx="8270700" cy="3047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a:solidFill>
                  <a:srgbClr val="0070C0"/>
                </a:solidFill>
              </a:rPr>
              <a:t>Create a  new business process model diagram in Bizagi </a:t>
            </a:r>
          </a:p>
          <a:p>
            <a:pPr marL="0" marR="0" lvl="0" indent="0" algn="l" rtl="0">
              <a:lnSpc>
                <a:spcPct val="100000"/>
              </a:lnSpc>
              <a:spcBef>
                <a:spcPts val="0"/>
              </a:spcBef>
              <a:spcAft>
                <a:spcPts val="0"/>
              </a:spcAft>
              <a:buClr>
                <a:schemeClr val="dk1"/>
              </a:buClr>
              <a:buFont typeface="Arial"/>
              <a:buNone/>
            </a:pPr>
            <a:endParaRPr sz="2400">
              <a:solidFill>
                <a:srgbClr val="0070C0"/>
              </a:solidFill>
            </a:endParaRPr>
          </a:p>
          <a:p>
            <a:pPr marL="0" marR="0" lvl="0" indent="0" algn="l" rtl="0">
              <a:lnSpc>
                <a:spcPct val="100000"/>
              </a:lnSpc>
              <a:spcBef>
                <a:spcPts val="0"/>
              </a:spcBef>
              <a:spcAft>
                <a:spcPts val="0"/>
              </a:spcAft>
              <a:buClr>
                <a:schemeClr val="dk1"/>
              </a:buClr>
              <a:buSzPct val="25000"/>
              <a:buFont typeface="Arial"/>
              <a:buNone/>
            </a:pPr>
            <a:r>
              <a:rPr lang="en-GB" sz="2400">
                <a:solidFill>
                  <a:srgbClr val="0070C0"/>
                </a:solidFill>
              </a:rPr>
              <a:t>Map a CR business process that you are familiar with:</a:t>
            </a:r>
          </a:p>
          <a:p>
            <a:pPr marL="0" marR="0" lvl="0" indent="0" algn="l" rtl="0">
              <a:lnSpc>
                <a:spcPct val="100000"/>
              </a:lnSpc>
              <a:spcBef>
                <a:spcPts val="0"/>
              </a:spcBef>
              <a:spcAft>
                <a:spcPts val="0"/>
              </a:spcAft>
              <a:buClr>
                <a:schemeClr val="dk1"/>
              </a:buClr>
              <a:buSzPct val="25000"/>
              <a:buFont typeface="Arial"/>
              <a:buNone/>
            </a:pPr>
            <a:r>
              <a:rPr lang="en-GB" sz="2400">
                <a:solidFill>
                  <a:srgbClr val="0070C0"/>
                </a:solidFill>
              </a:rPr>
              <a:t>	Example:</a:t>
            </a:r>
          </a:p>
          <a:p>
            <a:pPr marL="0" marR="0" lvl="0" indent="457200" algn="l" rtl="0">
              <a:lnSpc>
                <a:spcPct val="100000"/>
              </a:lnSpc>
              <a:spcBef>
                <a:spcPts val="0"/>
              </a:spcBef>
              <a:spcAft>
                <a:spcPts val="0"/>
              </a:spcAft>
              <a:buClr>
                <a:schemeClr val="dk1"/>
              </a:buClr>
              <a:buSzPct val="25000"/>
              <a:buFont typeface="Arial"/>
              <a:buNone/>
            </a:pPr>
            <a:r>
              <a:rPr lang="en-GB" sz="2400">
                <a:solidFill>
                  <a:srgbClr val="0070C0"/>
                </a:solidFill>
              </a:rPr>
              <a:t>Birth registration where birth occurs at home  </a:t>
            </a:r>
          </a:p>
          <a:p>
            <a:pPr marL="0" marR="0" lvl="0" indent="457200" algn="l" rtl="0">
              <a:lnSpc>
                <a:spcPct val="100000"/>
              </a:lnSpc>
              <a:spcBef>
                <a:spcPts val="0"/>
              </a:spcBef>
              <a:spcAft>
                <a:spcPts val="0"/>
              </a:spcAft>
              <a:buClr>
                <a:schemeClr val="dk1"/>
              </a:buClr>
              <a:buSzPct val="25000"/>
              <a:buFont typeface="Arial"/>
              <a:buNone/>
            </a:pPr>
            <a:r>
              <a:rPr lang="en-GB" sz="2400">
                <a:solidFill>
                  <a:srgbClr val="0070C0"/>
                </a:solidFill>
              </a:rPr>
              <a:t>Death registration where death occurs in a facility </a:t>
            </a:r>
          </a:p>
          <a:p>
            <a:pPr marL="0" marR="0" lvl="0" indent="0" algn="l" rtl="0">
              <a:lnSpc>
                <a:spcPct val="100000"/>
              </a:lnSpc>
              <a:spcBef>
                <a:spcPts val="0"/>
              </a:spcBef>
              <a:spcAft>
                <a:spcPts val="0"/>
              </a:spcAft>
              <a:buClr>
                <a:schemeClr val="dk1"/>
              </a:buClr>
              <a:buFont typeface="Arial"/>
              <a:buNone/>
            </a:pPr>
            <a:endParaRPr sz="2400">
              <a:solidFill>
                <a:srgbClr val="0070C0"/>
              </a:solidFill>
            </a:endParaRPr>
          </a:p>
        </p:txBody>
      </p:sp>
    </p:spTree>
    <p:extLst>
      <p:ext uri="{BB962C8B-B14F-4D97-AF65-F5344CB8AC3E}">
        <p14:creationId xmlns:p14="http://schemas.microsoft.com/office/powerpoint/2010/main" val="1284570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09" name="Shape 809"/>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Identification of barriers and bottlenecks</a:t>
            </a:r>
          </a:p>
        </p:txBody>
      </p:sp>
      <p:sp>
        <p:nvSpPr>
          <p:cNvPr id="810" name="Shape 810"/>
          <p:cNvSpPr txBox="1"/>
          <p:nvPr/>
        </p:nvSpPr>
        <p:spPr>
          <a:xfrm>
            <a:off x="457200" y="1417637"/>
            <a:ext cx="8229600" cy="3433349"/>
          </a:xfrm>
          <a:prstGeom prst="rect">
            <a:avLst/>
          </a:prstGeom>
          <a:noFill/>
          <a:ln>
            <a:noFill/>
          </a:ln>
        </p:spPr>
        <p:txBody>
          <a:bodyPr wrap="square" lIns="91425" tIns="45700" rIns="91425" bIns="45700" anchor="t" anchorCtr="0">
            <a:noAutofit/>
          </a:bodyPr>
          <a:lstStyle/>
          <a:p>
            <a:pPr marL="457200" marR="0" lvl="0" indent="-381000" algn="l" rtl="0">
              <a:lnSpc>
                <a:spcPct val="100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Identify process bottlenecks, inefficiencies, delays and informal practices.</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457200" marR="0" lvl="0" indent="-381000" algn="l" rtl="0">
              <a:lnSpc>
                <a:spcPct val="100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Assess the capacity of actors to conduct current process steps.</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70C0"/>
              </a:solidFill>
              <a:latin typeface="Arial"/>
              <a:ea typeface="Arial"/>
              <a:cs typeface="Arial"/>
              <a:sym typeface="Arial"/>
            </a:endParaRPr>
          </a:p>
          <a:p>
            <a:pPr marL="457200" marR="0" lvl="0" indent="-381000" algn="l" rtl="0">
              <a:lnSpc>
                <a:spcPct val="100000"/>
              </a:lnSpc>
              <a:spcBef>
                <a:spcPts val="0"/>
              </a:spcBef>
              <a:spcAft>
                <a:spcPts val="0"/>
              </a:spcAft>
              <a:buClr>
                <a:srgbClr val="0070C0"/>
              </a:buClr>
              <a:buSzPct val="100000"/>
              <a:buFont typeface="Arial"/>
              <a:buChar char="●"/>
            </a:pPr>
            <a:r>
              <a:rPr lang="en-GB" sz="2400" b="0" i="0" u="none" strike="noStrike" cap="none">
                <a:solidFill>
                  <a:srgbClr val="0070C0"/>
                </a:solidFill>
                <a:latin typeface="Arial"/>
                <a:ea typeface="Arial"/>
                <a:cs typeface="Arial"/>
                <a:sym typeface="Arial"/>
              </a:rPr>
              <a:t>Identify registration barriers i.e. reasons why citizens do not actively register vital events.</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200" b="0" i="0" u="none" strike="noStrike" cap="none">
              <a:solidFill>
                <a:srgbClr val="0070C0"/>
              </a:solidFill>
              <a:highlight>
                <a:srgbClr val="FFFFFF"/>
              </a:highlight>
              <a:latin typeface="Oxygen"/>
              <a:ea typeface="Oxygen"/>
              <a:cs typeface="Oxygen"/>
              <a:sym typeface="Oxygen"/>
            </a:endParaRPr>
          </a:p>
        </p:txBody>
      </p:sp>
      <p:pic>
        <p:nvPicPr>
          <p:cNvPr id="811" name="Shape 811"/>
          <p:cNvPicPr preferRelativeResize="0"/>
          <p:nvPr/>
        </p:nvPicPr>
        <p:blipFill rotWithShape="1">
          <a:blip r:embed="rId3">
            <a:alphaModFix/>
          </a:blip>
          <a:srcRect l="29045" t="4683" r="60919" b="76014"/>
          <a:stretch/>
        </p:blipFill>
        <p:spPr>
          <a:xfrm>
            <a:off x="578489" y="5170732"/>
            <a:ext cx="791999" cy="791999"/>
          </a:xfrm>
          <a:prstGeom prst="rect">
            <a:avLst/>
          </a:prstGeom>
          <a:noFill/>
          <a:ln>
            <a:noFill/>
          </a:ln>
        </p:spPr>
      </p:pic>
      <p:pic>
        <p:nvPicPr>
          <p:cNvPr id="812" name="Shape 812"/>
          <p:cNvPicPr preferRelativeResize="0"/>
          <p:nvPr/>
        </p:nvPicPr>
        <p:blipFill rotWithShape="1">
          <a:blip r:embed="rId3">
            <a:alphaModFix/>
          </a:blip>
          <a:srcRect l="5158" t="6962" r="83892" b="73737"/>
          <a:stretch/>
        </p:blipFill>
        <p:spPr>
          <a:xfrm>
            <a:off x="4774123" y="5238078"/>
            <a:ext cx="863999" cy="791999"/>
          </a:xfrm>
          <a:prstGeom prst="rect">
            <a:avLst/>
          </a:prstGeom>
          <a:noFill/>
          <a:ln>
            <a:noFill/>
          </a:ln>
        </p:spPr>
      </p:pic>
      <p:sp>
        <p:nvSpPr>
          <p:cNvPr id="813" name="Shape 813"/>
          <p:cNvSpPr/>
          <p:nvPr/>
        </p:nvSpPr>
        <p:spPr>
          <a:xfrm>
            <a:off x="5738796" y="5170712"/>
            <a:ext cx="3174299" cy="1352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Calibri"/>
              <a:buNone/>
            </a:pPr>
            <a:r>
              <a:rPr lang="en-GB" sz="1800" b="1" i="0" u="none" strike="noStrike" cap="none">
                <a:solidFill>
                  <a:srgbClr val="0070C0"/>
                </a:solidFill>
                <a:latin typeface="Calibri"/>
                <a:ea typeface="Calibri"/>
                <a:cs typeface="Calibri"/>
                <a:sym typeface="Calibri"/>
              </a:rPr>
              <a:t>Bottleneck: </a:t>
            </a:r>
            <a:r>
              <a:rPr lang="en-GB" sz="1800" b="0" i="0" u="none" strike="noStrike" cap="none">
                <a:solidFill>
                  <a:srgbClr val="0070C0"/>
                </a:solidFill>
                <a:latin typeface="Calibri"/>
                <a:ea typeface="Calibri"/>
                <a:cs typeface="Calibri"/>
                <a:sym typeface="Calibri"/>
              </a:rPr>
              <a:t>An action or inaction which negatively affects the process</a:t>
            </a:r>
          </a:p>
        </p:txBody>
      </p:sp>
      <p:sp>
        <p:nvSpPr>
          <p:cNvPr id="814" name="Shape 814"/>
          <p:cNvSpPr/>
          <p:nvPr/>
        </p:nvSpPr>
        <p:spPr>
          <a:xfrm>
            <a:off x="1370500" y="5170723"/>
            <a:ext cx="2958300" cy="1217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Calibri"/>
              <a:buNone/>
            </a:pPr>
            <a:r>
              <a:rPr lang="en-GB" sz="1800" b="1" i="0" u="none" strike="noStrike" cap="none">
                <a:solidFill>
                  <a:srgbClr val="0070C0"/>
                </a:solidFill>
                <a:latin typeface="Calibri"/>
                <a:ea typeface="Calibri"/>
                <a:cs typeface="Calibri"/>
                <a:sym typeface="Calibri"/>
              </a:rPr>
              <a:t>Barrier: </a:t>
            </a:r>
            <a:r>
              <a:rPr lang="en-GB" sz="1800" b="0" i="0" u="none" strike="noStrike" cap="none">
                <a:solidFill>
                  <a:srgbClr val="0070C0"/>
                </a:solidFill>
                <a:latin typeface="Calibri"/>
                <a:ea typeface="Calibri"/>
                <a:cs typeface="Calibri"/>
                <a:sym typeface="Calibri"/>
              </a:rPr>
              <a:t>An action or inaction which prevents an individual from entering or completing the process</a:t>
            </a:r>
          </a:p>
        </p:txBody>
      </p:sp>
    </p:spTree>
    <p:extLst>
      <p:ext uri="{BB962C8B-B14F-4D97-AF65-F5344CB8AC3E}">
        <p14:creationId xmlns:p14="http://schemas.microsoft.com/office/powerpoint/2010/main" val="202284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21" name="Shape 821"/>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 </a:t>
            </a:r>
            <a:r>
              <a:rPr lang="en-GB" sz="2800" b="0" i="0" u="none" strike="noStrike" cap="none">
                <a:solidFill>
                  <a:srgbClr val="0070C0"/>
                </a:solidFill>
                <a:latin typeface="Arial"/>
                <a:ea typeface="Arial"/>
                <a:cs typeface="Arial"/>
                <a:sym typeface="Arial"/>
              </a:rPr>
              <a:t>Identify Barriers and Bottlenecks</a:t>
            </a:r>
          </a:p>
        </p:txBody>
      </p:sp>
      <p:sp>
        <p:nvSpPr>
          <p:cNvPr id="822" name="Shape 822"/>
          <p:cNvSpPr txBox="1"/>
          <p:nvPr/>
        </p:nvSpPr>
        <p:spPr>
          <a:xfrm>
            <a:off x="683568" y="1460291"/>
            <a:ext cx="8229600" cy="41349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a:solidFill>
                <a:srgbClr val="0070C0"/>
              </a:solidFill>
              <a:latin typeface="Arial"/>
              <a:ea typeface="Arial"/>
              <a:cs typeface="Arial"/>
              <a:sym typeface="Arial"/>
            </a:endParaRPr>
          </a:p>
        </p:txBody>
      </p:sp>
      <p:sp>
        <p:nvSpPr>
          <p:cNvPr id="823" name="Shape 823" descr="Bizagi - The Digital Business Platform"/>
          <p:cNvSpPr/>
          <p:nvPr/>
        </p:nvSpPr>
        <p:spPr>
          <a:xfrm>
            <a:off x="155575" y="-144463"/>
            <a:ext cx="304798" cy="30480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24" name="Shape 824"/>
          <p:cNvSpPr txBox="1"/>
          <p:nvPr/>
        </p:nvSpPr>
        <p:spPr>
          <a:xfrm>
            <a:off x="822424" y="2470075"/>
            <a:ext cx="8229600" cy="210433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chemeClr val="dk1"/>
              </a:solidFill>
              <a:latin typeface="Arial"/>
              <a:ea typeface="Arial"/>
              <a:cs typeface="Arial"/>
              <a:sym typeface="Arial"/>
            </a:endParaRPr>
          </a:p>
        </p:txBody>
      </p:sp>
      <p:sp>
        <p:nvSpPr>
          <p:cNvPr id="825" name="Shape 825"/>
          <p:cNvSpPr txBox="1"/>
          <p:nvPr/>
        </p:nvSpPr>
        <p:spPr>
          <a:xfrm>
            <a:off x="659322" y="1351705"/>
            <a:ext cx="8229600" cy="322270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000" b="0" i="0" u="none" strike="noStrike" cap="none">
                <a:solidFill>
                  <a:srgbClr val="0070C0"/>
                </a:solidFill>
                <a:latin typeface="Arial"/>
                <a:ea typeface="Arial"/>
                <a:cs typeface="Arial"/>
                <a:sym typeface="Arial"/>
              </a:rPr>
              <a:t>Based on your experience, which of the below are barriers or bottlenecks? </a:t>
            </a:r>
          </a:p>
          <a:p>
            <a:pPr marL="0" marR="0" lvl="0" indent="0" algn="l" rtl="0">
              <a:lnSpc>
                <a:spcPct val="100000"/>
              </a:lnSpc>
              <a:spcBef>
                <a:spcPts val="0"/>
              </a:spcBef>
              <a:spcAft>
                <a:spcPts val="0"/>
              </a:spcAft>
              <a:buClr>
                <a:srgbClr val="0070C0"/>
              </a:buClr>
              <a:buFont typeface="Arial"/>
              <a:buNone/>
            </a:pPr>
            <a:endParaRPr sz="2000" b="0" i="0" u="none" strike="noStrike" cap="none">
              <a:solidFill>
                <a:srgbClr val="0070C0"/>
              </a:solidFill>
              <a:latin typeface="Arial"/>
              <a:ea typeface="Arial"/>
              <a:cs typeface="Arial"/>
              <a:sym typeface="Arial"/>
            </a:endParaRPr>
          </a:p>
          <a:p>
            <a:pPr marL="457200" marR="0" lvl="0" indent="-355600" algn="l" rtl="0">
              <a:lnSpc>
                <a:spcPct val="100000"/>
              </a:lnSpc>
              <a:spcBef>
                <a:spcPts val="0"/>
              </a:spcBef>
              <a:spcAft>
                <a:spcPts val="0"/>
              </a:spcAft>
              <a:buClr>
                <a:srgbClr val="0070C0"/>
              </a:buClr>
              <a:buSzPct val="100000"/>
              <a:buFont typeface="Arial"/>
              <a:buAutoNum type="arabicPeriod"/>
            </a:pPr>
            <a:r>
              <a:rPr lang="en-GB" sz="2000" b="0" i="0" u="none" strike="noStrike" cap="none">
                <a:solidFill>
                  <a:srgbClr val="0070C0"/>
                </a:solidFill>
                <a:latin typeface="Arial"/>
                <a:ea typeface="Arial"/>
                <a:cs typeface="Arial"/>
                <a:sym typeface="Arial"/>
              </a:rPr>
              <a:t>The mother can notify the birth at the hospital</a:t>
            </a:r>
          </a:p>
          <a:p>
            <a:pPr marL="457200" marR="0" lvl="0" indent="-355600" algn="l" rtl="0">
              <a:lnSpc>
                <a:spcPct val="100000"/>
              </a:lnSpc>
              <a:spcBef>
                <a:spcPts val="0"/>
              </a:spcBef>
              <a:spcAft>
                <a:spcPts val="0"/>
              </a:spcAft>
              <a:buClr>
                <a:srgbClr val="0070C0"/>
              </a:buClr>
              <a:buSzPct val="100000"/>
              <a:buFont typeface="Arial"/>
              <a:buAutoNum type="arabicPeriod"/>
            </a:pPr>
            <a:r>
              <a:rPr lang="en-GB" sz="2000" b="0" i="0" u="none" strike="noStrike" cap="none">
                <a:solidFill>
                  <a:srgbClr val="0070C0"/>
                </a:solidFill>
                <a:latin typeface="Arial"/>
                <a:ea typeface="Arial"/>
                <a:cs typeface="Arial"/>
                <a:sym typeface="Arial"/>
              </a:rPr>
              <a:t>The closest Birth Registration Office is 10km from the mother´s home.</a:t>
            </a:r>
          </a:p>
          <a:p>
            <a:pPr marL="457200" marR="0" lvl="0" indent="-355600" algn="l" rtl="0">
              <a:lnSpc>
                <a:spcPct val="100000"/>
              </a:lnSpc>
              <a:spcBef>
                <a:spcPts val="0"/>
              </a:spcBef>
              <a:spcAft>
                <a:spcPts val="0"/>
              </a:spcAft>
              <a:buClr>
                <a:srgbClr val="0070C0"/>
              </a:buClr>
              <a:buSzPct val="100000"/>
              <a:buFont typeface="Arial"/>
              <a:buAutoNum type="arabicPeriod"/>
            </a:pPr>
            <a:r>
              <a:rPr lang="en-GB" sz="2000" b="0" i="0" u="none" strike="noStrike" cap="none">
                <a:solidFill>
                  <a:srgbClr val="0070C0"/>
                </a:solidFill>
                <a:latin typeface="Arial"/>
                <a:ea typeface="Arial"/>
                <a:cs typeface="Arial"/>
                <a:sym typeface="Arial"/>
              </a:rPr>
              <a:t>The birth certificate costs the equivalent of 2 USD.</a:t>
            </a:r>
          </a:p>
          <a:p>
            <a:pPr marL="457200" marR="0" lvl="0" indent="-355600" algn="l" rtl="0">
              <a:lnSpc>
                <a:spcPct val="100000"/>
              </a:lnSpc>
              <a:spcBef>
                <a:spcPts val="0"/>
              </a:spcBef>
              <a:spcAft>
                <a:spcPts val="0"/>
              </a:spcAft>
              <a:buClr>
                <a:srgbClr val="0070C0"/>
              </a:buClr>
              <a:buSzPct val="100000"/>
              <a:buFont typeface="Arial"/>
              <a:buAutoNum type="arabicPeriod"/>
            </a:pPr>
            <a:r>
              <a:rPr lang="en-GB" sz="2000" b="0" i="0" u="none" strike="noStrike" cap="none">
                <a:solidFill>
                  <a:srgbClr val="0070C0"/>
                </a:solidFill>
                <a:latin typeface="Arial"/>
                <a:ea typeface="Arial"/>
                <a:cs typeface="Arial"/>
                <a:sym typeface="Arial"/>
              </a:rPr>
              <a:t>The Birth Registration Office is sometimes closed during work days due to staff having to work in multiple locations.</a:t>
            </a:r>
          </a:p>
        </p:txBody>
      </p:sp>
      <p:pic>
        <p:nvPicPr>
          <p:cNvPr id="826" name="Shape 826"/>
          <p:cNvPicPr preferRelativeResize="0"/>
          <p:nvPr/>
        </p:nvPicPr>
        <p:blipFill rotWithShape="1">
          <a:blip r:embed="rId3">
            <a:alphaModFix/>
          </a:blip>
          <a:srcRect l="29045" t="4683" r="60919" b="76014"/>
          <a:stretch/>
        </p:blipFill>
        <p:spPr>
          <a:xfrm>
            <a:off x="578489" y="5170732"/>
            <a:ext cx="791999" cy="791999"/>
          </a:xfrm>
          <a:prstGeom prst="rect">
            <a:avLst/>
          </a:prstGeom>
          <a:noFill/>
          <a:ln>
            <a:noFill/>
          </a:ln>
        </p:spPr>
      </p:pic>
      <p:pic>
        <p:nvPicPr>
          <p:cNvPr id="827" name="Shape 827"/>
          <p:cNvPicPr preferRelativeResize="0"/>
          <p:nvPr/>
        </p:nvPicPr>
        <p:blipFill rotWithShape="1">
          <a:blip r:embed="rId3">
            <a:alphaModFix/>
          </a:blip>
          <a:srcRect l="5158" t="6962" r="83892" b="73737"/>
          <a:stretch/>
        </p:blipFill>
        <p:spPr>
          <a:xfrm>
            <a:off x="4774123" y="5238078"/>
            <a:ext cx="863999" cy="791999"/>
          </a:xfrm>
          <a:prstGeom prst="rect">
            <a:avLst/>
          </a:prstGeom>
          <a:noFill/>
          <a:ln>
            <a:noFill/>
          </a:ln>
        </p:spPr>
      </p:pic>
      <p:sp>
        <p:nvSpPr>
          <p:cNvPr id="828" name="Shape 828"/>
          <p:cNvSpPr/>
          <p:nvPr/>
        </p:nvSpPr>
        <p:spPr>
          <a:xfrm>
            <a:off x="5738796" y="5170712"/>
            <a:ext cx="3174299" cy="1352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Calibri"/>
              <a:buNone/>
            </a:pPr>
            <a:r>
              <a:rPr lang="en-GB" sz="1800" b="1" i="0" u="none" strike="noStrike" cap="none">
                <a:solidFill>
                  <a:srgbClr val="0070C0"/>
                </a:solidFill>
                <a:latin typeface="Calibri"/>
                <a:ea typeface="Calibri"/>
                <a:cs typeface="Calibri"/>
                <a:sym typeface="Calibri"/>
              </a:rPr>
              <a:t>Bottleneck: </a:t>
            </a:r>
            <a:r>
              <a:rPr lang="en-GB" sz="1800" b="0" i="0" u="none" strike="noStrike" cap="none">
                <a:solidFill>
                  <a:srgbClr val="0070C0"/>
                </a:solidFill>
                <a:latin typeface="Calibri"/>
                <a:ea typeface="Calibri"/>
                <a:cs typeface="Calibri"/>
                <a:sym typeface="Calibri"/>
              </a:rPr>
              <a:t>An action or inaction which negatively affects the process</a:t>
            </a:r>
          </a:p>
        </p:txBody>
      </p:sp>
      <p:sp>
        <p:nvSpPr>
          <p:cNvPr id="829" name="Shape 829"/>
          <p:cNvSpPr/>
          <p:nvPr/>
        </p:nvSpPr>
        <p:spPr>
          <a:xfrm>
            <a:off x="1370500" y="5170723"/>
            <a:ext cx="2958300" cy="1217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Calibri"/>
              <a:buNone/>
            </a:pPr>
            <a:r>
              <a:rPr lang="en-GB" sz="1800" b="1" i="0" u="none" strike="noStrike" cap="none">
                <a:solidFill>
                  <a:srgbClr val="0070C0"/>
                </a:solidFill>
                <a:latin typeface="Calibri"/>
                <a:ea typeface="Calibri"/>
                <a:cs typeface="Calibri"/>
                <a:sym typeface="Calibri"/>
              </a:rPr>
              <a:t>Barrier: </a:t>
            </a:r>
            <a:r>
              <a:rPr lang="en-GB" sz="1800" b="0" i="0" u="none" strike="noStrike" cap="none">
                <a:solidFill>
                  <a:srgbClr val="0070C0"/>
                </a:solidFill>
                <a:latin typeface="Calibri"/>
                <a:ea typeface="Calibri"/>
                <a:cs typeface="Calibri"/>
                <a:sym typeface="Calibri"/>
              </a:rPr>
              <a:t>An action or inaction which prevents an individual from entering or completing the process</a:t>
            </a:r>
          </a:p>
        </p:txBody>
      </p:sp>
    </p:spTree>
    <p:extLst>
      <p:ext uri="{BB962C8B-B14F-4D97-AF65-F5344CB8AC3E}">
        <p14:creationId xmlns:p14="http://schemas.microsoft.com/office/powerpoint/2010/main" val="1446592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457199" y="274636"/>
            <a:ext cx="8360979" cy="1249363"/>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000" b="1" i="0" u="none" strike="noStrike" cap="none">
                <a:solidFill>
                  <a:srgbClr val="0070C0"/>
                </a:solidFill>
                <a:latin typeface="Arial"/>
                <a:ea typeface="Arial"/>
                <a:cs typeface="Arial"/>
                <a:sym typeface="Arial"/>
              </a:rPr>
              <a:t>Example | </a:t>
            </a:r>
            <a:r>
              <a:rPr lang="en-GB" sz="3000" b="0" i="0" u="none" strike="noStrike" cap="none">
                <a:solidFill>
                  <a:srgbClr val="0070C0"/>
                </a:solidFill>
                <a:latin typeface="Arial"/>
                <a:ea typeface="Arial"/>
                <a:cs typeface="Arial"/>
                <a:sym typeface="Arial"/>
              </a:rPr>
              <a:t>Annotated Birth Registration Process</a:t>
            </a:r>
          </a:p>
        </p:txBody>
      </p:sp>
      <p:pic>
        <p:nvPicPr>
          <p:cNvPr id="835" name="Shape 835"/>
          <p:cNvPicPr preferRelativeResize="0"/>
          <p:nvPr/>
        </p:nvPicPr>
        <p:blipFill rotWithShape="1">
          <a:blip r:embed="rId3">
            <a:alphaModFix/>
          </a:blip>
          <a:srcRect/>
          <a:stretch/>
        </p:blipFill>
        <p:spPr>
          <a:xfrm>
            <a:off x="457199" y="1523999"/>
            <a:ext cx="5052634" cy="4969172"/>
          </a:xfrm>
          <a:prstGeom prst="rect">
            <a:avLst/>
          </a:prstGeom>
          <a:noFill/>
          <a:ln>
            <a:noFill/>
          </a:ln>
        </p:spPr>
      </p:pic>
    </p:spTree>
    <p:extLst>
      <p:ext uri="{BB962C8B-B14F-4D97-AF65-F5344CB8AC3E}">
        <p14:creationId xmlns:p14="http://schemas.microsoft.com/office/powerpoint/2010/main" val="218457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457199" y="274636"/>
            <a:ext cx="8360979" cy="124936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000" b="1" i="0" u="none" strike="noStrike" cap="none">
                <a:solidFill>
                  <a:srgbClr val="0070C0"/>
                </a:solidFill>
                <a:latin typeface="Arial"/>
                <a:ea typeface="Arial"/>
                <a:cs typeface="Arial"/>
                <a:sym typeface="Arial"/>
              </a:rPr>
              <a:t>Activity: Discussion on existing bottlenecks and barriers</a:t>
            </a:r>
          </a:p>
        </p:txBody>
      </p:sp>
      <p:sp>
        <p:nvSpPr>
          <p:cNvPr id="821" name="Shape 821"/>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22" name="Shape 822"/>
          <p:cNvSpPr txBox="1"/>
          <p:nvPr/>
        </p:nvSpPr>
        <p:spPr>
          <a:xfrm>
            <a:off x="577516" y="2009274"/>
            <a:ext cx="8061158" cy="181588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AutoNum type="arabicPeriod"/>
            </a:pPr>
            <a:r>
              <a:rPr lang="en-GB" sz="2800" b="0" i="0" u="none" strike="noStrike" cap="none">
                <a:solidFill>
                  <a:srgbClr val="000000"/>
                </a:solidFill>
                <a:latin typeface="Arial"/>
                <a:ea typeface="Arial"/>
                <a:cs typeface="Arial"/>
                <a:sym typeface="Arial"/>
              </a:rPr>
              <a:t>What bottlenecks exist in your country?</a:t>
            </a:r>
          </a:p>
          <a:p>
            <a:pPr marL="342900" marR="0" lvl="0" indent="-342900" algn="l"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AutoNum type="arabicPeriod"/>
            </a:pPr>
            <a:r>
              <a:rPr lang="en-GB" sz="2800" b="0" i="0" u="none" strike="noStrike" cap="none">
                <a:solidFill>
                  <a:srgbClr val="000000"/>
                </a:solidFill>
                <a:latin typeface="Arial"/>
                <a:ea typeface="Arial"/>
                <a:cs typeface="Arial"/>
                <a:sym typeface="Arial"/>
              </a:rPr>
              <a:t>What barriers exist in your country?</a:t>
            </a:r>
          </a:p>
          <a:p>
            <a:pPr marL="342900" marR="0" lvl="0" indent="-342900" algn="l"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p:nvPr/>
        </p:nvSpPr>
        <p:spPr>
          <a:xfrm>
            <a:off x="0" y="0"/>
            <a:ext cx="9144000" cy="116700"/>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7" name="Shape 227"/>
          <p:cNvSpPr txBox="1">
            <a:spLocks noGrp="1"/>
          </p:cNvSpPr>
          <p:nvPr>
            <p:ph type="title"/>
          </p:nvPr>
        </p:nvSpPr>
        <p:spPr>
          <a:xfrm>
            <a:off x="457200" y="458469"/>
            <a:ext cx="8430126" cy="1496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3200" b="1" i="0" u="none" strike="noStrike" cap="none" dirty="0">
                <a:solidFill>
                  <a:srgbClr val="0070C0"/>
                </a:solidFill>
                <a:latin typeface="Arial"/>
                <a:ea typeface="Arial"/>
                <a:cs typeface="Arial"/>
                <a:sym typeface="Arial"/>
              </a:rPr>
              <a:t>Tool</a:t>
            </a:r>
            <a:r>
              <a:rPr lang="en-GB" sz="3200" b="1" dirty="0">
                <a:solidFill>
                  <a:srgbClr val="0070C0"/>
                </a:solidFill>
                <a:latin typeface="Arial"/>
                <a:ea typeface="Arial"/>
                <a:cs typeface="Arial"/>
                <a:sym typeface="Arial"/>
              </a:rPr>
              <a:t>s | </a:t>
            </a:r>
            <a:r>
              <a:rPr lang="en-GB" sz="3200" b="0" i="0" u="none" strike="noStrike" cap="none" dirty="0" err="1">
                <a:solidFill>
                  <a:srgbClr val="0070C0"/>
                </a:solidFill>
                <a:latin typeface="Arial"/>
                <a:ea typeface="Arial"/>
                <a:cs typeface="Arial"/>
                <a:sym typeface="Arial"/>
              </a:rPr>
              <a:t>Bizagi</a:t>
            </a:r>
            <a:r>
              <a:rPr lang="en-GB" sz="3200" b="0" i="0" u="none" strike="noStrike" cap="none" dirty="0">
                <a:solidFill>
                  <a:srgbClr val="0070C0"/>
                </a:solidFill>
                <a:latin typeface="Arial"/>
                <a:ea typeface="Arial"/>
                <a:cs typeface="Arial"/>
                <a:sym typeface="Arial"/>
              </a:rPr>
              <a:t> for </a:t>
            </a:r>
            <a:r>
              <a:rPr lang="en-GB" sz="3200" dirty="0">
                <a:solidFill>
                  <a:srgbClr val="0070C0"/>
                </a:solidFill>
                <a:latin typeface="Arial"/>
                <a:ea typeface="Arial"/>
                <a:cs typeface="Arial"/>
                <a:sym typeface="Arial"/>
              </a:rPr>
              <a:t>Business </a:t>
            </a:r>
            <a:r>
              <a:rPr lang="en-GB" sz="3200" dirty="0" err="1">
                <a:solidFill>
                  <a:srgbClr val="0070C0"/>
                </a:solidFill>
                <a:latin typeface="Arial"/>
                <a:ea typeface="Arial"/>
                <a:cs typeface="Arial"/>
                <a:sym typeface="Arial"/>
              </a:rPr>
              <a:t>ProcessModelling</a:t>
            </a:r>
            <a:r>
              <a:rPr lang="en-GB" sz="3200" dirty="0">
                <a:solidFill>
                  <a:srgbClr val="0070C0"/>
                </a:solidFill>
                <a:latin typeface="Arial"/>
                <a:ea typeface="Arial"/>
                <a:cs typeface="Arial"/>
                <a:sym typeface="Arial"/>
              </a:rPr>
              <a:t> </a:t>
            </a:r>
          </a:p>
        </p:txBody>
      </p:sp>
      <p:sp>
        <p:nvSpPr>
          <p:cNvPr id="228" name="Shape 228" descr="Bizagi - The Digital Business Platform"/>
          <p:cNvSpPr/>
          <p:nvPr/>
        </p:nvSpPr>
        <p:spPr>
          <a:xfrm>
            <a:off x="155575" y="-144463"/>
            <a:ext cx="304800" cy="30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229" name="Shape 229" descr="Image result for bizagi"/>
          <p:cNvPicPr preferRelativeResize="0"/>
          <p:nvPr/>
        </p:nvPicPr>
        <p:blipFill rotWithShape="1">
          <a:blip r:embed="rId3">
            <a:alphaModFix/>
          </a:blip>
          <a:srcRect/>
          <a:stretch/>
        </p:blipFill>
        <p:spPr>
          <a:xfrm>
            <a:off x="3662398" y="1355104"/>
            <a:ext cx="1819200" cy="976200"/>
          </a:xfrm>
          <a:prstGeom prst="rect">
            <a:avLst/>
          </a:prstGeom>
          <a:noFill/>
          <a:ln>
            <a:noFill/>
          </a:ln>
        </p:spPr>
      </p:pic>
      <p:sp>
        <p:nvSpPr>
          <p:cNvPr id="230" name="Shape 230"/>
          <p:cNvSpPr txBox="1"/>
          <p:nvPr/>
        </p:nvSpPr>
        <p:spPr>
          <a:xfrm>
            <a:off x="457200" y="2424499"/>
            <a:ext cx="8229600" cy="3946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1800" b="1" i="0" u="none" strike="noStrike" cap="none" dirty="0">
                <a:solidFill>
                  <a:schemeClr val="tx1"/>
                </a:solidFill>
                <a:latin typeface="Arial"/>
                <a:ea typeface="Arial"/>
                <a:cs typeface="Arial"/>
                <a:sym typeface="Arial"/>
              </a:rPr>
              <a:t>Step 1: </a:t>
            </a:r>
            <a:r>
              <a:rPr lang="en-GB" sz="1800" i="0" u="none" strike="noStrike" cap="none" dirty="0">
                <a:solidFill>
                  <a:schemeClr val="tx1"/>
                </a:solidFill>
                <a:latin typeface="Arial"/>
                <a:ea typeface="Arial"/>
                <a:cs typeface="Arial"/>
                <a:sym typeface="Arial"/>
              </a:rPr>
              <a:t>Go to  </a:t>
            </a:r>
            <a:r>
              <a:rPr lang="en-GB" sz="1800" b="1" i="0" u="sng" strike="noStrike" cap="none" dirty="0">
                <a:solidFill>
                  <a:schemeClr val="hlink"/>
                </a:solidFill>
                <a:latin typeface="Arial"/>
                <a:ea typeface="Arial"/>
                <a:cs typeface="Arial"/>
                <a:sym typeface="Arial"/>
                <a:hlinkClick r:id="rId4"/>
              </a:rPr>
              <a:t>https://www.bizagi.com/en/how-we-help/process-modeling</a:t>
            </a:r>
          </a:p>
          <a:p>
            <a:pPr marL="0" marR="0" lvl="0" indent="0" algn="l" rtl="0">
              <a:lnSpc>
                <a:spcPct val="100000"/>
              </a:lnSpc>
              <a:spcBef>
                <a:spcPts val="0"/>
              </a:spcBef>
              <a:spcAft>
                <a:spcPts val="0"/>
              </a:spcAft>
              <a:buClr>
                <a:schemeClr val="dk1"/>
              </a:buClr>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dirty="0">
                <a:solidFill>
                  <a:schemeClr val="tx1"/>
                </a:solidFill>
                <a:sym typeface="Arial"/>
              </a:rPr>
              <a:t>Step 2: </a:t>
            </a:r>
            <a:r>
              <a:rPr lang="en-GB" sz="1800" i="0" u="none" strike="noStrike" cap="none" dirty="0">
                <a:solidFill>
                  <a:schemeClr val="tx1"/>
                </a:solidFill>
                <a:sym typeface="Arial"/>
              </a:rPr>
              <a:t>Download the free software. There is no cost but you will need to register using your email address and you must create a password</a:t>
            </a:r>
            <a:r>
              <a:rPr lang="en-GB" sz="1800" dirty="0">
                <a:solidFill>
                  <a:schemeClr val="tx1"/>
                </a:solidFill>
              </a:rPr>
              <a:t>. Write these details down as you will need them when you first start using the software. </a:t>
            </a:r>
          </a:p>
          <a:p>
            <a:pPr marL="0" marR="0" lvl="0" indent="0" algn="l" rtl="0">
              <a:lnSpc>
                <a:spcPct val="100000"/>
              </a:lnSpc>
              <a:spcBef>
                <a:spcPts val="0"/>
              </a:spcBef>
              <a:spcAft>
                <a:spcPts val="0"/>
              </a:spcAft>
              <a:buClr>
                <a:schemeClr val="dk1"/>
              </a:buClr>
              <a:buFont typeface="Calibri"/>
              <a:buNone/>
            </a:pPr>
            <a:endParaRPr sz="1800" i="0" u="none" strike="noStrike" cap="none" dirty="0">
              <a:solidFill>
                <a:schemeClr val="tx1"/>
              </a:solidFil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dirty="0">
                <a:solidFill>
                  <a:schemeClr val="tx1"/>
                </a:solidFill>
                <a:sym typeface="Arial"/>
              </a:rPr>
              <a:t>Step 3: </a:t>
            </a:r>
            <a:r>
              <a:rPr lang="en-GB" sz="1800" i="0" u="none" strike="noStrike" cap="none" dirty="0">
                <a:solidFill>
                  <a:schemeClr val="tx1"/>
                </a:solidFill>
                <a:sym typeface="Arial"/>
              </a:rPr>
              <a:t>Install and then open up the program</a:t>
            </a:r>
          </a:p>
          <a:p>
            <a:pPr marL="0" marR="0" lvl="0" indent="0" algn="l" rtl="0">
              <a:lnSpc>
                <a:spcPct val="100000"/>
              </a:lnSpc>
              <a:spcBef>
                <a:spcPts val="0"/>
              </a:spcBef>
              <a:spcAft>
                <a:spcPts val="0"/>
              </a:spcAft>
              <a:buClr>
                <a:schemeClr val="dk1"/>
              </a:buClr>
              <a:buFont typeface="Arial"/>
              <a:buNone/>
            </a:pPr>
            <a:endParaRPr sz="1800" dirty="0">
              <a:solidFill>
                <a:schemeClr val="tx1"/>
              </a:solidFill>
            </a:endParaRPr>
          </a:p>
          <a:p>
            <a:pPr marL="0" marR="0" lvl="0" indent="0" algn="l" rtl="0">
              <a:lnSpc>
                <a:spcPct val="100000"/>
              </a:lnSpc>
              <a:spcBef>
                <a:spcPts val="0"/>
              </a:spcBef>
              <a:spcAft>
                <a:spcPts val="0"/>
              </a:spcAft>
              <a:buClr>
                <a:schemeClr val="dk1"/>
              </a:buClr>
              <a:buSzPct val="25000"/>
              <a:buFont typeface="Arial"/>
              <a:buNone/>
            </a:pPr>
            <a:r>
              <a:rPr lang="en-GB" sz="1800" b="1" dirty="0">
                <a:solidFill>
                  <a:schemeClr val="tx1"/>
                </a:solidFill>
              </a:rPr>
              <a:t>Step 4: </a:t>
            </a:r>
            <a:r>
              <a:rPr lang="en-GB" sz="1800" dirty="0">
                <a:solidFill>
                  <a:schemeClr val="tx1"/>
                </a:solidFill>
              </a:rPr>
              <a:t>Sign in using your email address and password</a:t>
            </a:r>
          </a:p>
          <a:p>
            <a:pPr marL="0" marR="0" lvl="0" indent="0" algn="l" rtl="0">
              <a:lnSpc>
                <a:spcPct val="100000"/>
              </a:lnSpc>
              <a:spcBef>
                <a:spcPts val="0"/>
              </a:spcBef>
              <a:spcAft>
                <a:spcPts val="0"/>
              </a:spcAft>
              <a:buClr>
                <a:schemeClr val="dk1"/>
              </a:buClr>
              <a:buFont typeface="Calibri"/>
              <a:buNone/>
            </a:pPr>
            <a:endParaRPr sz="1800" i="0" u="none" strike="noStrike" cap="none" dirty="0">
              <a:solidFill>
                <a:schemeClr val="tx1"/>
              </a:solidFill>
              <a:sym typeface="Arial"/>
            </a:endParaRPr>
          </a:p>
          <a:p>
            <a:pPr marL="0" marR="0" lvl="0" indent="0" algn="l" rtl="0">
              <a:lnSpc>
                <a:spcPct val="100000"/>
              </a:lnSpc>
              <a:spcBef>
                <a:spcPts val="0"/>
              </a:spcBef>
              <a:spcAft>
                <a:spcPts val="0"/>
              </a:spcAft>
              <a:buClr>
                <a:schemeClr val="dk1"/>
              </a:buClr>
              <a:buSzPct val="25000"/>
              <a:buFont typeface="Arial"/>
              <a:buNone/>
            </a:pPr>
            <a:r>
              <a:rPr lang="en-GB" sz="1800" b="1" i="0" u="none" strike="noStrike" cap="none" dirty="0">
                <a:solidFill>
                  <a:schemeClr val="tx1"/>
                </a:solidFill>
                <a:sym typeface="Arial"/>
              </a:rPr>
              <a:t>Step </a:t>
            </a:r>
            <a:r>
              <a:rPr lang="en-GB" sz="1800" b="1" dirty="0">
                <a:solidFill>
                  <a:schemeClr val="tx1"/>
                </a:solidFill>
              </a:rPr>
              <a:t>5</a:t>
            </a:r>
            <a:r>
              <a:rPr lang="en-GB" sz="1800" b="1" i="0" u="none" strike="noStrike" cap="none" dirty="0">
                <a:solidFill>
                  <a:schemeClr val="tx1"/>
                </a:solidFill>
                <a:sym typeface="Arial"/>
              </a:rPr>
              <a:t>: </a:t>
            </a:r>
            <a:r>
              <a:rPr lang="en-GB" sz="1800" i="0" u="none" strike="noStrike" cap="none" dirty="0">
                <a:solidFill>
                  <a:schemeClr val="tx1"/>
                </a:solidFill>
                <a:sym typeface="Arial"/>
              </a:rPr>
              <a:t>To make sure the softwar</a:t>
            </a:r>
            <a:r>
              <a:rPr lang="en-GB" sz="1800" dirty="0">
                <a:solidFill>
                  <a:schemeClr val="tx1"/>
                </a:solidFill>
              </a:rPr>
              <a:t>e </a:t>
            </a:r>
            <a:r>
              <a:rPr lang="en-GB" sz="1800" i="0" u="none" strike="noStrike" cap="none" dirty="0">
                <a:solidFill>
                  <a:schemeClr val="tx1"/>
                </a:solidFill>
                <a:sym typeface="Arial"/>
              </a:rPr>
              <a:t>is registered correctly Go to “File” &gt; “New” &gt; “Blank model” </a:t>
            </a:r>
          </a:p>
          <a:p>
            <a:pPr marL="0" marR="0" lvl="0" indent="0" algn="l" rtl="0">
              <a:lnSpc>
                <a:spcPct val="100000"/>
              </a:lnSpc>
              <a:spcBef>
                <a:spcPts val="0"/>
              </a:spcBef>
              <a:spcAft>
                <a:spcPts val="0"/>
              </a:spcAft>
              <a:buClr>
                <a:schemeClr val="dk1"/>
              </a:buClr>
              <a:buFont typeface="Calibri"/>
              <a:buNone/>
            </a:pPr>
            <a:endParaRPr sz="1800" i="0" u="none" strike="noStrike" cap="none" dirty="0">
              <a:solidFill>
                <a:srgbClr val="0070C0"/>
              </a:solidFill>
              <a:sym typeface="Arial"/>
            </a:endParaRPr>
          </a:p>
          <a:p>
            <a:pPr marL="0" marR="0" lvl="0" indent="0" algn="l" rtl="0">
              <a:lnSpc>
                <a:spcPct val="100000"/>
              </a:lnSpc>
              <a:spcBef>
                <a:spcPts val="0"/>
              </a:spcBef>
              <a:spcAft>
                <a:spcPts val="0"/>
              </a:spcAft>
              <a:buClr>
                <a:schemeClr val="dk1"/>
              </a:buClr>
              <a:buFont typeface="Arial"/>
              <a:buNone/>
            </a:pPr>
            <a:endParaRPr dirty="0"/>
          </a:p>
          <a:p>
            <a:pPr marL="0" marR="0" lvl="0" indent="0" algn="l" rtl="0">
              <a:lnSpc>
                <a:spcPct val="100000"/>
              </a:lnSpc>
              <a:spcBef>
                <a:spcPts val="0"/>
              </a:spcBef>
              <a:spcAft>
                <a:spcPts val="0"/>
              </a:spcAft>
              <a:buClr>
                <a:schemeClr val="dk1"/>
              </a:buClr>
              <a:buFont typeface="Calibri"/>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8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9664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457200" y="2496977"/>
            <a:ext cx="8229600" cy="11430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dirty="0" err="1">
                <a:solidFill>
                  <a:srgbClr val="0070C0"/>
                </a:solidFill>
                <a:latin typeface="Arial"/>
                <a:ea typeface="Arial"/>
                <a:cs typeface="Arial"/>
                <a:sym typeface="Arial"/>
              </a:rPr>
              <a:t>OpenCRVS</a:t>
            </a:r>
            <a:r>
              <a:rPr lang="en-GB" sz="3200" b="1" i="0" u="none" strike="noStrike" cap="none" dirty="0">
                <a:solidFill>
                  <a:srgbClr val="0070C0"/>
                </a:solidFill>
                <a:latin typeface="Arial"/>
                <a:ea typeface="Arial"/>
                <a:cs typeface="Arial"/>
                <a:sym typeface="Arial"/>
              </a:rPr>
              <a:t> Demonstration</a:t>
            </a:r>
          </a:p>
        </p:txBody>
      </p:sp>
      <p:sp>
        <p:nvSpPr>
          <p:cNvPr id="861" name="Shape 861"/>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26059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Agile vs Waterfall </a:t>
            </a:r>
          </a:p>
        </p:txBody>
      </p:sp>
      <p:pic>
        <p:nvPicPr>
          <p:cNvPr id="868" name="Shape 868"/>
          <p:cNvPicPr preferRelativeResize="0"/>
          <p:nvPr/>
        </p:nvPicPr>
        <p:blipFill rotWithShape="1">
          <a:blip r:embed="rId3">
            <a:alphaModFix/>
          </a:blip>
          <a:srcRect/>
          <a:stretch/>
        </p:blipFill>
        <p:spPr>
          <a:xfrm>
            <a:off x="397122" y="1034716"/>
            <a:ext cx="8349753" cy="5693398"/>
          </a:xfrm>
          <a:prstGeom prst="rect">
            <a:avLst/>
          </a:prstGeom>
          <a:noFill/>
          <a:ln>
            <a:noFill/>
          </a:ln>
        </p:spPr>
      </p:pic>
      <p:sp>
        <p:nvSpPr>
          <p:cNvPr id="869" name="Shape 869"/>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61987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p:nvPr/>
        </p:nvSpPr>
        <p:spPr>
          <a:xfrm>
            <a:off x="323528" y="2564902"/>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Identify CRVS Digitisation Opportunities &amp; Limitations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875" name="Shape 875"/>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1034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Identify CRVS Digitisation Opportunities &amp; Limitations</a:t>
            </a:r>
          </a:p>
        </p:txBody>
      </p:sp>
      <p:sp>
        <p:nvSpPr>
          <p:cNvPr id="929" name="Shape 92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GB" sz="2040" b="0" i="0" u="none" strike="noStrike" cap="none">
                <a:solidFill>
                  <a:schemeClr val="dk1"/>
                </a:solidFill>
                <a:latin typeface="Arial"/>
                <a:ea typeface="Arial"/>
                <a:cs typeface="Arial"/>
                <a:sym typeface="Arial"/>
              </a:rPr>
              <a:t>In order to identify appropriate CRVS technologies that are feasible in the current context, it is important to understand what opportunities and limitations exist in-country to support a digital CRVS system.</a:t>
            </a:r>
          </a:p>
          <a:p>
            <a:pPr marL="0" marR="0" lvl="0" indent="0" algn="l" rtl="0">
              <a:lnSpc>
                <a:spcPct val="80000"/>
              </a:lnSpc>
              <a:spcBef>
                <a:spcPts val="640"/>
              </a:spcBef>
              <a:spcAft>
                <a:spcPts val="0"/>
              </a:spcAft>
              <a:buClr>
                <a:schemeClr val="dk1"/>
              </a:buClr>
              <a:buSzPct val="25000"/>
              <a:buFont typeface="Arial"/>
              <a:buNone/>
            </a:pPr>
            <a:endParaRPr sz="2040" b="0" i="0" u="none" strike="noStrike" cap="none">
              <a:solidFill>
                <a:schemeClr val="dk1"/>
              </a:solidFill>
              <a:latin typeface="Arial"/>
              <a:ea typeface="Arial"/>
              <a:cs typeface="Arial"/>
              <a:sym typeface="Arial"/>
            </a:endParaRPr>
          </a:p>
          <a:p>
            <a:pPr marL="0" marR="0" lvl="0" indent="0" algn="l" rtl="0">
              <a:lnSpc>
                <a:spcPct val="80000"/>
              </a:lnSpc>
              <a:spcBef>
                <a:spcPts val="640"/>
              </a:spcBef>
              <a:spcAft>
                <a:spcPts val="0"/>
              </a:spcAft>
              <a:buClr>
                <a:schemeClr val="dk1"/>
              </a:buClr>
              <a:buSzPct val="25000"/>
              <a:buFont typeface="Arial"/>
              <a:buNone/>
            </a:pPr>
            <a:r>
              <a:rPr lang="en-GB" sz="2040" b="1" i="0" u="none" strike="noStrike" cap="none">
                <a:solidFill>
                  <a:srgbClr val="0070C0"/>
                </a:solidFill>
                <a:latin typeface="Arial"/>
                <a:ea typeface="Arial"/>
                <a:cs typeface="Arial"/>
                <a:sym typeface="Arial"/>
              </a:rPr>
              <a:t>In country groups, discuss:</a:t>
            </a:r>
            <a:r>
              <a:rPr lang="en-GB" sz="2040" b="1" i="0" u="none" strike="noStrike" cap="none">
                <a:solidFill>
                  <a:schemeClr val="dk1"/>
                </a:solidFill>
                <a:latin typeface="Arial"/>
                <a:ea typeface="Arial"/>
                <a:cs typeface="Arial"/>
                <a:sym typeface="Arial"/>
              </a:rPr>
              <a:t> </a:t>
            </a:r>
            <a:r>
              <a:rPr lang="en-GB" sz="2040" b="0" i="0" u="none" strike="noStrike" cap="none">
                <a:solidFill>
                  <a:schemeClr val="dk1"/>
                </a:solidFill>
                <a:latin typeface="Arial"/>
                <a:ea typeface="Arial"/>
                <a:cs typeface="Arial"/>
                <a:sym typeface="Arial"/>
              </a:rPr>
              <a:t>How would you go about assessing opportunities and limitations for a digital CRVS system in the following five areas?</a:t>
            </a:r>
          </a:p>
          <a:p>
            <a:pPr marL="0" marR="0" lvl="0" indent="0" algn="l" rtl="0">
              <a:lnSpc>
                <a:spcPct val="80000"/>
              </a:lnSpc>
              <a:spcBef>
                <a:spcPts val="640"/>
              </a:spcBef>
              <a:spcAft>
                <a:spcPts val="0"/>
              </a:spcAft>
              <a:buClr>
                <a:schemeClr val="dk1"/>
              </a:buClr>
              <a:buSzPct val="25000"/>
              <a:buFont typeface="Arial"/>
              <a:buNone/>
            </a:pPr>
            <a:endParaRPr sz="2040" b="0" i="0" u="none" strike="noStrike" cap="none">
              <a:solidFill>
                <a:schemeClr val="dk1"/>
              </a:solidFill>
              <a:latin typeface="Arial"/>
              <a:ea typeface="Arial"/>
              <a:cs typeface="Arial"/>
              <a:sym typeface="Arial"/>
            </a:endParaRPr>
          </a:p>
          <a:p>
            <a:pPr marL="342900" marR="0" lvl="0" indent="-139700" algn="l" rtl="0">
              <a:lnSpc>
                <a:spcPct val="80000"/>
              </a:lnSpc>
              <a:spcBef>
                <a:spcPts val="640"/>
              </a:spcBef>
              <a:spcAft>
                <a:spcPts val="0"/>
              </a:spcAft>
              <a:buClr>
                <a:schemeClr val="dk1"/>
              </a:buClr>
              <a:buSzPct val="102000"/>
              <a:buFont typeface="Arial"/>
              <a:buChar char="•"/>
            </a:pPr>
            <a:r>
              <a:rPr lang="en-GB" sz="2040" b="0" i="0" u="none" strike="noStrike" cap="none">
                <a:solidFill>
                  <a:schemeClr val="dk1"/>
                </a:solidFill>
                <a:latin typeface="Arial"/>
                <a:ea typeface="Arial"/>
                <a:cs typeface="Arial"/>
                <a:sym typeface="Arial"/>
              </a:rPr>
              <a:t>Current physical and technical infrastructure</a:t>
            </a:r>
          </a:p>
          <a:p>
            <a:pPr marL="342900" marR="0" lvl="0" indent="-139700" algn="l" rtl="0">
              <a:lnSpc>
                <a:spcPct val="80000"/>
              </a:lnSpc>
              <a:spcBef>
                <a:spcPts val="640"/>
              </a:spcBef>
              <a:spcAft>
                <a:spcPts val="0"/>
              </a:spcAft>
              <a:buClr>
                <a:schemeClr val="dk1"/>
              </a:buClr>
              <a:buSzPct val="102000"/>
              <a:buFont typeface="Arial"/>
              <a:buChar char="•"/>
            </a:pPr>
            <a:r>
              <a:rPr lang="en-GB" sz="2040" b="0" i="0" u="none" strike="noStrike" cap="none">
                <a:solidFill>
                  <a:schemeClr val="dk1"/>
                </a:solidFill>
                <a:latin typeface="Arial"/>
                <a:ea typeface="Arial"/>
                <a:cs typeface="Arial"/>
                <a:sym typeface="Arial"/>
              </a:rPr>
              <a:t>Current human capacity to build, maintain and use digital CRVS systems</a:t>
            </a:r>
          </a:p>
          <a:p>
            <a:pPr marL="342900" marR="0" lvl="0" indent="-139700" algn="l" rtl="0">
              <a:lnSpc>
                <a:spcPct val="80000"/>
              </a:lnSpc>
              <a:spcBef>
                <a:spcPts val="640"/>
              </a:spcBef>
              <a:spcAft>
                <a:spcPts val="0"/>
              </a:spcAft>
              <a:buClr>
                <a:schemeClr val="dk1"/>
              </a:buClr>
              <a:buSzPct val="102000"/>
              <a:buFont typeface="Arial"/>
              <a:buChar char="•"/>
            </a:pPr>
            <a:r>
              <a:rPr lang="en-GB" sz="2040" b="0" i="0" u="none" strike="noStrike" cap="none">
                <a:solidFill>
                  <a:schemeClr val="dk1"/>
                </a:solidFill>
                <a:latin typeface="Arial"/>
                <a:ea typeface="Arial"/>
                <a:cs typeface="Arial"/>
                <a:sym typeface="Arial"/>
              </a:rPr>
              <a:t>Existing initiatives that might inform the design of the digitised CRVS system</a:t>
            </a:r>
          </a:p>
          <a:p>
            <a:pPr marL="342900" marR="0" lvl="0" indent="-139700" algn="l" rtl="0">
              <a:lnSpc>
                <a:spcPct val="80000"/>
              </a:lnSpc>
              <a:spcBef>
                <a:spcPts val="640"/>
              </a:spcBef>
              <a:spcAft>
                <a:spcPts val="0"/>
              </a:spcAft>
              <a:buClr>
                <a:schemeClr val="dk1"/>
              </a:buClr>
              <a:buSzPct val="102000"/>
              <a:buFont typeface="Arial"/>
              <a:buChar char="•"/>
            </a:pPr>
            <a:r>
              <a:rPr lang="en-GB" sz="2040" b="0" i="0" u="none" strike="noStrike" cap="none">
                <a:solidFill>
                  <a:schemeClr val="dk1"/>
                </a:solidFill>
                <a:latin typeface="Arial"/>
                <a:ea typeface="Arial"/>
                <a:cs typeface="Arial"/>
                <a:sym typeface="Arial"/>
              </a:rPr>
              <a:t>System integration opportunities</a:t>
            </a:r>
          </a:p>
          <a:p>
            <a:pPr marL="342900" marR="0" lvl="0" indent="-139700" algn="l" rtl="0">
              <a:lnSpc>
                <a:spcPct val="80000"/>
              </a:lnSpc>
              <a:spcBef>
                <a:spcPts val="640"/>
              </a:spcBef>
              <a:spcAft>
                <a:spcPts val="0"/>
              </a:spcAft>
              <a:buClr>
                <a:schemeClr val="dk1"/>
              </a:buClr>
              <a:buSzPct val="102000"/>
              <a:buFont typeface="Arial"/>
              <a:buChar char="•"/>
            </a:pPr>
            <a:r>
              <a:rPr lang="en-GB" sz="2040" b="0" i="0" u="none" strike="noStrike" cap="none">
                <a:solidFill>
                  <a:schemeClr val="dk1"/>
                </a:solidFill>
                <a:latin typeface="Arial"/>
                <a:ea typeface="Arial"/>
                <a:cs typeface="Arial"/>
                <a:sym typeface="Arial"/>
              </a:rPr>
              <a:t>Legal changes are required to support a digitised CRVS system</a:t>
            </a:r>
          </a:p>
          <a:p>
            <a:pPr marL="0" marR="0" lvl="0" indent="0" algn="l" rtl="0">
              <a:lnSpc>
                <a:spcPct val="80000"/>
              </a:lnSpc>
              <a:spcBef>
                <a:spcPts val="640"/>
              </a:spcBef>
              <a:spcAft>
                <a:spcPts val="0"/>
              </a:spcAft>
              <a:buClr>
                <a:schemeClr val="dk1"/>
              </a:buClr>
              <a:buSzPct val="25000"/>
              <a:buFont typeface="Arial"/>
              <a:buNone/>
            </a:pPr>
            <a:endParaRPr sz="2040" b="0" i="0" u="none" strike="noStrike" cap="none">
              <a:solidFill>
                <a:schemeClr val="dk1"/>
              </a:solidFill>
              <a:latin typeface="Arial"/>
              <a:ea typeface="Arial"/>
              <a:cs typeface="Arial"/>
              <a:sym typeface="Arial"/>
            </a:endParaRPr>
          </a:p>
        </p:txBody>
      </p:sp>
      <p:sp>
        <p:nvSpPr>
          <p:cNvPr id="930" name="Shape 930"/>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37171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txBox="1">
            <a:spLocks noGrp="1"/>
          </p:cNvSpPr>
          <p:nvPr>
            <p:ph type="title"/>
          </p:nvPr>
        </p:nvSpPr>
        <p:spPr>
          <a:xfrm>
            <a:off x="385008" y="274637"/>
            <a:ext cx="8455967"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CRVS Digitisation Opportunities</a:t>
            </a:r>
          </a:p>
        </p:txBody>
      </p:sp>
      <p:graphicFrame>
        <p:nvGraphicFramePr>
          <p:cNvPr id="936" name="Shape 936"/>
          <p:cNvGraphicFramePr/>
          <p:nvPr/>
        </p:nvGraphicFramePr>
        <p:xfrm>
          <a:off x="688031" y="1640516"/>
          <a:ext cx="7787200" cy="4582478"/>
        </p:xfrm>
        <a:graphic>
          <a:graphicData uri="http://schemas.openxmlformats.org/drawingml/2006/table">
            <a:tbl>
              <a:tblPr firstRow="1" firstCol="1" bandRow="1">
                <a:noFill/>
              </a:tblPr>
              <a:tblGrid>
                <a:gridCol w="1148000">
                  <a:extLst>
                    <a:ext uri="{9D8B030D-6E8A-4147-A177-3AD203B41FA5}">
                      <a16:colId xmlns:a16="http://schemas.microsoft.com/office/drawing/2014/main" val="20000"/>
                    </a:ext>
                  </a:extLst>
                </a:gridCol>
                <a:gridCol w="1260425">
                  <a:extLst>
                    <a:ext uri="{9D8B030D-6E8A-4147-A177-3AD203B41FA5}">
                      <a16:colId xmlns:a16="http://schemas.microsoft.com/office/drawing/2014/main" val="20001"/>
                    </a:ext>
                  </a:extLst>
                </a:gridCol>
                <a:gridCol w="1301275">
                  <a:extLst>
                    <a:ext uri="{9D8B030D-6E8A-4147-A177-3AD203B41FA5}">
                      <a16:colId xmlns:a16="http://schemas.microsoft.com/office/drawing/2014/main" val="20002"/>
                    </a:ext>
                  </a:extLst>
                </a:gridCol>
                <a:gridCol w="2205300">
                  <a:extLst>
                    <a:ext uri="{9D8B030D-6E8A-4147-A177-3AD203B41FA5}">
                      <a16:colId xmlns:a16="http://schemas.microsoft.com/office/drawing/2014/main" val="20003"/>
                    </a:ext>
                  </a:extLst>
                </a:gridCol>
                <a:gridCol w="1872200">
                  <a:extLst>
                    <a:ext uri="{9D8B030D-6E8A-4147-A177-3AD203B41FA5}">
                      <a16:colId xmlns:a16="http://schemas.microsoft.com/office/drawing/2014/main" val="20004"/>
                    </a:ext>
                  </a:extLst>
                </a:gridCol>
              </a:tblGrid>
              <a:tr h="176450">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Name</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Overview</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Organisation(s)</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Key Features</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Opportunity</a:t>
                      </a:r>
                    </a:p>
                  </a:txBody>
                  <a:tcPr marL="67450" marR="67450" marT="0" marB="0"/>
                </a:tc>
                <a:extLst>
                  <a:ext uri="{0D108BD9-81ED-4DB2-BD59-A6C34878D82A}">
                    <a16:rowId xmlns:a16="http://schemas.microsoft.com/office/drawing/2014/main" val="10000"/>
                  </a:ext>
                </a:extLst>
              </a:tr>
              <a:tr h="1235125">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Community Population Registration Programme (CPRP) Pilot</a:t>
                      </a:r>
                    </a:p>
                    <a:p>
                      <a:pPr marL="0" marR="0" lvl="0" indent="0" algn="l" rtl="0">
                        <a:lnSpc>
                          <a:spcPct val="107000"/>
                        </a:lnSpc>
                        <a:spcBef>
                          <a:spcPts val="0"/>
                        </a:spcBef>
                        <a:spcAft>
                          <a:spcPts val="0"/>
                        </a:spcAft>
                        <a:buClr>
                          <a:srgbClr val="000000"/>
                        </a:buClr>
                        <a:buSzPct val="25000"/>
                        <a:buFont typeface="Arial"/>
                        <a:buNone/>
                      </a:pPr>
                      <a:r>
                        <a:rPr lang="en-GB" sz="1100" u="none" strike="noStrike" cap="none"/>
                        <a:t> </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300 registration sites. 91 districts. 300-700 households per community. 2 volunteers per community.</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BDR</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Focus on on-time community registration</a:t>
                      </a:r>
                    </a:p>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Household paper records recorded and updated by volunteer </a:t>
                      </a:r>
                    </a:p>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Form A and B filled out by volunteer, and collected by mobile BDR every 2 weeks</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Provide common civil registration functionality to other vital events (late birth, death, marriage and divorce)</a:t>
                      </a:r>
                    </a:p>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Automate the registration book</a:t>
                      </a:r>
                    </a:p>
                  </a:txBody>
                  <a:tcPr marL="67450" marR="67450" marT="0" marB="0"/>
                </a:tc>
                <a:extLst>
                  <a:ext uri="{0D108BD9-81ED-4DB2-BD59-A6C34878D82A}">
                    <a16:rowId xmlns:a16="http://schemas.microsoft.com/office/drawing/2014/main" val="10001"/>
                  </a:ext>
                </a:extLst>
              </a:tr>
              <a:tr h="882225">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mBirth Pilot</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133 districts and 94,000 registrations since end-Aug 2016.</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UNICEF</a:t>
                      </a:r>
                    </a:p>
                    <a:p>
                      <a:pPr marL="0" marR="0" lvl="0" indent="0" algn="l" rtl="0">
                        <a:lnSpc>
                          <a:spcPct val="107000"/>
                        </a:lnSpc>
                        <a:spcBef>
                          <a:spcPts val="0"/>
                        </a:spcBef>
                        <a:spcAft>
                          <a:spcPts val="0"/>
                        </a:spcAft>
                        <a:buClr>
                          <a:srgbClr val="000000"/>
                        </a:buClr>
                        <a:buSzPct val="25000"/>
                        <a:buFont typeface="Arial"/>
                        <a:buNone/>
                      </a:pPr>
                      <a:r>
                        <a:rPr lang="en-GB" sz="1100" u="none" strike="noStrike" cap="none"/>
                        <a:t>TiGO</a:t>
                      </a:r>
                    </a:p>
                    <a:p>
                      <a:pPr marL="0" marR="0" lvl="0" indent="0" algn="l" rtl="0">
                        <a:lnSpc>
                          <a:spcPct val="107000"/>
                        </a:lnSpc>
                        <a:spcBef>
                          <a:spcPts val="0"/>
                        </a:spcBef>
                        <a:spcAft>
                          <a:spcPts val="0"/>
                        </a:spcAft>
                        <a:buClr>
                          <a:srgbClr val="000000"/>
                        </a:buClr>
                        <a:buSzPct val="25000"/>
                        <a:buFont typeface="Arial"/>
                        <a:buNone/>
                      </a:pPr>
                      <a:r>
                        <a:rPr lang="en-GB" sz="1100" u="none" strike="noStrike" cap="none"/>
                        <a:t>BDR</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On time birth registration through online/offline Android app on tablets/mobiles</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Provide common civil registration functionality to other vital events (late birth, death, marriage and divorce)</a:t>
                      </a:r>
                    </a:p>
                  </a:txBody>
                  <a:tcPr marL="67450" marR="67450" marT="0" marB="0"/>
                </a:tc>
                <a:extLst>
                  <a:ext uri="{0D108BD9-81ED-4DB2-BD59-A6C34878D82A}">
                    <a16:rowId xmlns:a16="http://schemas.microsoft.com/office/drawing/2014/main" val="10002"/>
                  </a:ext>
                </a:extLst>
              </a:tr>
              <a:tr h="1588025">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eTracker</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GHS are piloting the use of the tracker module in DHIS2 (branded as eTracker for the Ghanaian context) for the capture of patient-level clinical data. </a:t>
                      </a:r>
                    </a:p>
                  </a:txBody>
                  <a:tcPr marL="67450" marR="67450"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100" u="none" strike="noStrike" cap="none"/>
                        <a:t>GHS</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Patient level clinical data</a:t>
                      </a:r>
                    </a:p>
                  </a:txBody>
                  <a:tcPr marL="67450" marR="67450"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100" u="none" strike="noStrike" cap="none"/>
                        <a:t>Additional sources of birth and death notifications.</a:t>
                      </a:r>
                    </a:p>
                  </a:txBody>
                  <a:tcPr marL="67450" marR="67450" marT="0" marB="0"/>
                </a:tc>
                <a:extLst>
                  <a:ext uri="{0D108BD9-81ED-4DB2-BD59-A6C34878D82A}">
                    <a16:rowId xmlns:a16="http://schemas.microsoft.com/office/drawing/2014/main" val="10003"/>
                  </a:ext>
                </a:extLst>
              </a:tr>
            </a:tbl>
          </a:graphicData>
        </a:graphic>
      </p:graphicFrame>
      <p:sp>
        <p:nvSpPr>
          <p:cNvPr id="937" name="Shape 937"/>
          <p:cNvSpPr txBox="1"/>
          <p:nvPr/>
        </p:nvSpPr>
        <p:spPr>
          <a:xfrm>
            <a:off x="914400" y="1210890"/>
            <a:ext cx="8229600" cy="41349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800" b="1" i="0" u="none" strike="noStrike" cap="none">
                <a:solidFill>
                  <a:srgbClr val="0070C0"/>
                </a:solidFill>
                <a:latin typeface="Arial"/>
                <a:ea typeface="Arial"/>
                <a:cs typeface="Arial"/>
                <a:sym typeface="Arial"/>
              </a:rPr>
              <a:t>GHANA CASE STUDY</a:t>
            </a:r>
          </a:p>
        </p:txBody>
      </p:sp>
      <p:sp>
        <p:nvSpPr>
          <p:cNvPr id="938" name="Shape 938"/>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79357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aphicFrame>
        <p:nvGraphicFramePr>
          <p:cNvPr id="943" name="Shape 943"/>
          <p:cNvGraphicFramePr/>
          <p:nvPr/>
        </p:nvGraphicFramePr>
        <p:xfrm>
          <a:off x="1348612" y="2060848"/>
          <a:ext cx="6633950" cy="4337368"/>
        </p:xfrm>
        <a:graphic>
          <a:graphicData uri="http://schemas.openxmlformats.org/drawingml/2006/table">
            <a:tbl>
              <a:tblPr firstRow="1" firstCol="1" bandRow="1">
                <a:noFill/>
              </a:tblPr>
              <a:tblGrid>
                <a:gridCol w="1709050">
                  <a:extLst>
                    <a:ext uri="{9D8B030D-6E8A-4147-A177-3AD203B41FA5}">
                      <a16:colId xmlns:a16="http://schemas.microsoft.com/office/drawing/2014/main" val="20000"/>
                    </a:ext>
                  </a:extLst>
                </a:gridCol>
                <a:gridCol w="2449675">
                  <a:extLst>
                    <a:ext uri="{9D8B030D-6E8A-4147-A177-3AD203B41FA5}">
                      <a16:colId xmlns:a16="http://schemas.microsoft.com/office/drawing/2014/main" val="20001"/>
                    </a:ext>
                  </a:extLst>
                </a:gridCol>
                <a:gridCol w="1067425">
                  <a:extLst>
                    <a:ext uri="{9D8B030D-6E8A-4147-A177-3AD203B41FA5}">
                      <a16:colId xmlns:a16="http://schemas.microsoft.com/office/drawing/2014/main" val="20002"/>
                    </a:ext>
                  </a:extLst>
                </a:gridCol>
                <a:gridCol w="1407800">
                  <a:extLst>
                    <a:ext uri="{9D8B030D-6E8A-4147-A177-3AD203B41FA5}">
                      <a16:colId xmlns:a16="http://schemas.microsoft.com/office/drawing/2014/main" val="20003"/>
                    </a:ext>
                  </a:extLst>
                </a:gridCol>
              </a:tblGrid>
              <a:tr h="177800">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Infrastructure</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Overview</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Opportunity</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Limitations</a:t>
                      </a:r>
                    </a:p>
                  </a:txBody>
                  <a:tcPr marL="68575" marR="68575" marT="0" marB="0"/>
                </a:tc>
                <a:extLst>
                  <a:ext uri="{0D108BD9-81ED-4DB2-BD59-A6C34878D82A}">
                    <a16:rowId xmlns:a16="http://schemas.microsoft.com/office/drawing/2014/main" val="10000"/>
                  </a:ext>
                </a:extLst>
              </a:tr>
              <a:tr h="177800">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Internet Connectivity</a:t>
                      </a:r>
                    </a:p>
                  </a:txBody>
                  <a:tcPr marL="68575" marR="68575"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400" u="none" strike="noStrike" cap="none"/>
                        <a:t>Internet Penetration: 45.8 per 100 population, increase of 3% from Q2 to Q3 (2016)</a:t>
                      </a:r>
                    </a:p>
                    <a:p>
                      <a:pPr marL="342900" marR="0" lvl="0" indent="-342900" algn="l" rtl="0">
                        <a:lnSpc>
                          <a:spcPct val="107000"/>
                        </a:lnSpc>
                        <a:spcBef>
                          <a:spcPts val="0"/>
                        </a:spcBef>
                        <a:spcAft>
                          <a:spcPts val="0"/>
                        </a:spcAft>
                        <a:buClr>
                          <a:schemeClr val="dk1"/>
                        </a:buClr>
                        <a:buSzPct val="100000"/>
                        <a:buFont typeface="Noto Sans Symbols"/>
                        <a:buChar char="∙"/>
                      </a:pPr>
                      <a:r>
                        <a:rPr lang="en-GB" sz="1400" u="none" strike="noStrike" cap="none"/>
                        <a:t>Internet users: Increased by 7.9% from Q2 to Q3 2016</a:t>
                      </a:r>
                    </a:p>
                    <a:p>
                      <a:pPr marL="342900" marR="0" lvl="0" indent="-342900" algn="l" rtl="0">
                        <a:lnSpc>
                          <a:spcPct val="107000"/>
                        </a:lnSpc>
                        <a:spcBef>
                          <a:spcPts val="0"/>
                        </a:spcBef>
                        <a:spcAft>
                          <a:spcPts val="0"/>
                        </a:spcAft>
                        <a:buClr>
                          <a:schemeClr val="dk1"/>
                        </a:buClr>
                        <a:buSzPct val="100000"/>
                        <a:buFont typeface="Noto Sans Symbols"/>
                        <a:buChar char="∙"/>
                      </a:pPr>
                      <a:r>
                        <a:rPr lang="en-GB" sz="1400" u="none" strike="noStrike" cap="none"/>
                        <a:t>Tele-density (number of telephone connections living within an area): 61.1 for every 100 individuals</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extLst>
                  <a:ext uri="{0D108BD9-81ED-4DB2-BD59-A6C34878D82A}">
                    <a16:rowId xmlns:a16="http://schemas.microsoft.com/office/drawing/2014/main" val="10001"/>
                  </a:ext>
                </a:extLst>
              </a:tr>
              <a:tr h="177800">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Mobile phone access</a:t>
                      </a:r>
                    </a:p>
                  </a:txBody>
                  <a:tcPr marL="68575" marR="68575"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400" u="none" strike="noStrike" cap="none"/>
                        <a:t>52.3% (2014)</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extLst>
                  <a:ext uri="{0D108BD9-81ED-4DB2-BD59-A6C34878D82A}">
                    <a16:rowId xmlns:a16="http://schemas.microsoft.com/office/drawing/2014/main" val="10002"/>
                  </a:ext>
                </a:extLst>
              </a:tr>
              <a:tr h="177800">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Mobile Money</a:t>
                      </a:r>
                    </a:p>
                  </a:txBody>
                  <a:tcPr marL="68575" marR="68575" marT="0" marB="0"/>
                </a:tc>
                <a:tc>
                  <a:txBody>
                    <a:bodyPr/>
                    <a:lstStyle/>
                    <a:p>
                      <a:pPr marL="342900" marR="0" lvl="0" indent="-342900" algn="l" rtl="0">
                        <a:lnSpc>
                          <a:spcPct val="107000"/>
                        </a:lnSpc>
                        <a:spcBef>
                          <a:spcPts val="0"/>
                        </a:spcBef>
                        <a:spcAft>
                          <a:spcPts val="0"/>
                        </a:spcAft>
                        <a:buClr>
                          <a:schemeClr val="dk1"/>
                        </a:buClr>
                        <a:buSzPct val="100000"/>
                        <a:buFont typeface="Noto Sans Symbols"/>
                        <a:buChar char="∙"/>
                      </a:pPr>
                      <a:r>
                        <a:rPr lang="en-GB" sz="1400" u="none" strike="noStrike" cap="none"/>
                        <a:t>762 registered mobile money accounts per 1,000 adults (2014)</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 </a:t>
                      </a:r>
                    </a:p>
                  </a:txBody>
                  <a:tcPr marL="68575" marR="68575" marT="0" marB="0"/>
                </a:tc>
                <a:extLst>
                  <a:ext uri="{0D108BD9-81ED-4DB2-BD59-A6C34878D82A}">
                    <a16:rowId xmlns:a16="http://schemas.microsoft.com/office/drawing/2014/main" val="10003"/>
                  </a:ext>
                </a:extLst>
              </a:tr>
            </a:tbl>
          </a:graphicData>
        </a:graphic>
      </p:graphicFrame>
      <p:sp>
        <p:nvSpPr>
          <p:cNvPr id="944" name="Shape 944"/>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Technical Capabilities</a:t>
            </a:r>
          </a:p>
        </p:txBody>
      </p:sp>
      <p:sp>
        <p:nvSpPr>
          <p:cNvPr id="945" name="Shape 945"/>
          <p:cNvSpPr txBox="1"/>
          <p:nvPr/>
        </p:nvSpPr>
        <p:spPr>
          <a:xfrm>
            <a:off x="683568" y="1460291"/>
            <a:ext cx="8229600" cy="41349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800" b="1" i="0" u="none" strike="noStrike" cap="none">
                <a:solidFill>
                  <a:srgbClr val="0070C0"/>
                </a:solidFill>
                <a:latin typeface="Arial"/>
                <a:ea typeface="Arial"/>
                <a:cs typeface="Arial"/>
                <a:sym typeface="Arial"/>
              </a:rPr>
              <a:t>An example from Uganda</a:t>
            </a:r>
          </a:p>
        </p:txBody>
      </p:sp>
      <p:sp>
        <p:nvSpPr>
          <p:cNvPr id="946" name="Shape 946"/>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01023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p:nvPr/>
        </p:nvSpPr>
        <p:spPr>
          <a:xfrm>
            <a:off x="431812" y="206712"/>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Innovation</a:t>
            </a:r>
          </a:p>
        </p:txBody>
      </p:sp>
      <p:cxnSp>
        <p:nvCxnSpPr>
          <p:cNvPr id="881" name="Shape 881"/>
          <p:cNvCxnSpPr/>
          <p:nvPr/>
        </p:nvCxnSpPr>
        <p:spPr>
          <a:xfrm>
            <a:off x="180044" y="5056585"/>
            <a:ext cx="2641049" cy="0"/>
          </a:xfrm>
          <a:prstGeom prst="straightConnector1">
            <a:avLst/>
          </a:prstGeom>
          <a:noFill/>
          <a:ln w="38100" cap="flat" cmpd="sng">
            <a:solidFill>
              <a:schemeClr val="dk1"/>
            </a:solidFill>
            <a:prstDash val="solid"/>
            <a:round/>
            <a:headEnd type="triangle" w="lg" len="lg"/>
            <a:tailEnd type="triangle" w="lg" len="lg"/>
          </a:ln>
        </p:spPr>
      </p:cxnSp>
      <p:cxnSp>
        <p:nvCxnSpPr>
          <p:cNvPr id="882" name="Shape 882"/>
          <p:cNvCxnSpPr/>
          <p:nvPr/>
        </p:nvCxnSpPr>
        <p:spPr>
          <a:xfrm>
            <a:off x="3708435" y="5056585"/>
            <a:ext cx="5216408" cy="0"/>
          </a:xfrm>
          <a:prstGeom prst="straightConnector1">
            <a:avLst/>
          </a:prstGeom>
          <a:noFill/>
          <a:ln w="38100" cap="flat" cmpd="sng">
            <a:solidFill>
              <a:schemeClr val="dk1"/>
            </a:solidFill>
            <a:prstDash val="solid"/>
            <a:round/>
            <a:headEnd type="triangle" w="lg" len="lg"/>
            <a:tailEnd type="triangle" w="lg" len="lg"/>
          </a:ln>
        </p:spPr>
      </p:cxnSp>
      <p:grpSp>
        <p:nvGrpSpPr>
          <p:cNvPr id="883" name="Shape 883"/>
          <p:cNvGrpSpPr/>
          <p:nvPr/>
        </p:nvGrpSpPr>
        <p:grpSpPr>
          <a:xfrm>
            <a:off x="334452" y="2004373"/>
            <a:ext cx="8448600" cy="2423247"/>
            <a:chOff x="1870341" y="1484166"/>
            <a:chExt cx="7996443" cy="2141398"/>
          </a:xfrm>
        </p:grpSpPr>
        <p:pic>
          <p:nvPicPr>
            <p:cNvPr id="884" name="Shape 884"/>
            <p:cNvPicPr preferRelativeResize="0"/>
            <p:nvPr/>
          </p:nvPicPr>
          <p:blipFill rotWithShape="1">
            <a:blip r:embed="rId3">
              <a:alphaModFix/>
            </a:blip>
            <a:srcRect l="21194" t="-1483" r="57440" b="83859"/>
            <a:stretch/>
          </p:blipFill>
          <p:spPr>
            <a:xfrm rot="275256">
              <a:off x="3501026" y="1591237"/>
              <a:ext cx="1738038" cy="422401"/>
            </a:xfrm>
            <a:prstGeom prst="rect">
              <a:avLst/>
            </a:prstGeom>
            <a:noFill/>
            <a:ln>
              <a:noFill/>
            </a:ln>
          </p:spPr>
        </p:pic>
        <p:sp>
          <p:nvSpPr>
            <p:cNvPr id="885" name="Shape 885"/>
            <p:cNvSpPr/>
            <p:nvPr/>
          </p:nvSpPr>
          <p:spPr>
            <a:xfrm>
              <a:off x="1870341" y="1484166"/>
              <a:ext cx="2524072" cy="2141398"/>
            </a:xfrm>
            <a:prstGeom prst="diamond">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chemeClr val="lt1"/>
                </a:solidFill>
                <a:latin typeface="Arial"/>
                <a:ea typeface="Arial"/>
                <a:cs typeface="Arial"/>
                <a:sym typeface="Arial"/>
              </a:endParaRPr>
            </a:p>
          </p:txBody>
        </p:sp>
        <p:sp>
          <p:nvSpPr>
            <p:cNvPr id="886" name="Shape 886"/>
            <p:cNvSpPr/>
            <p:nvPr/>
          </p:nvSpPr>
          <p:spPr>
            <a:xfrm>
              <a:off x="4606526" y="1484166"/>
              <a:ext cx="2524072" cy="2141398"/>
            </a:xfrm>
            <a:prstGeom prst="diamond">
              <a:avLst/>
            </a:prstGeom>
            <a:solidFill>
              <a:srgbClr val="F1741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chemeClr val="lt1"/>
                </a:solidFill>
                <a:latin typeface="Arial"/>
                <a:ea typeface="Arial"/>
                <a:cs typeface="Arial"/>
                <a:sym typeface="Arial"/>
              </a:endParaRPr>
            </a:p>
          </p:txBody>
        </p:sp>
        <p:sp>
          <p:nvSpPr>
            <p:cNvPr id="887" name="Shape 887"/>
            <p:cNvSpPr/>
            <p:nvPr/>
          </p:nvSpPr>
          <p:spPr>
            <a:xfrm>
              <a:off x="7342713" y="1484166"/>
              <a:ext cx="2524072" cy="2141398"/>
            </a:xfrm>
            <a:prstGeom prst="diamond">
              <a:avLst/>
            </a:prstGeom>
            <a:solidFill>
              <a:srgbClr val="38C6E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chemeClr val="lt1"/>
                </a:solidFill>
                <a:latin typeface="Arial"/>
                <a:ea typeface="Arial"/>
                <a:cs typeface="Arial"/>
                <a:sym typeface="Arial"/>
              </a:endParaRPr>
            </a:p>
          </p:txBody>
        </p:sp>
        <p:sp>
          <p:nvSpPr>
            <p:cNvPr id="888" name="Shape 888"/>
            <p:cNvSpPr txBox="1"/>
            <p:nvPr/>
          </p:nvSpPr>
          <p:spPr>
            <a:xfrm>
              <a:off x="2378938" y="2039975"/>
              <a:ext cx="1518374" cy="7984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GB" sz="2000" b="1" i="0" u="none" strike="noStrike" cap="none">
                  <a:solidFill>
                    <a:srgbClr val="FFFFFF"/>
                  </a:solidFill>
                  <a:latin typeface="Arial"/>
                  <a:ea typeface="Arial"/>
                  <a:cs typeface="Arial"/>
                  <a:sym typeface="Arial"/>
                </a:rPr>
                <a:t>A new approach</a:t>
              </a:r>
            </a:p>
            <a:p>
              <a:pPr marL="0" marR="0" lvl="0" indent="0" algn="ctr" rtl="0">
                <a:lnSpc>
                  <a:spcPct val="100000"/>
                </a:lnSpc>
                <a:spcBef>
                  <a:spcPts val="0"/>
                </a:spcBef>
                <a:spcAft>
                  <a:spcPts val="0"/>
                </a:spcAft>
                <a:buClr>
                  <a:srgbClr val="FFFFFF"/>
                </a:buClr>
                <a:buSzPct val="25000"/>
                <a:buFont typeface="Arial"/>
                <a:buNone/>
              </a:pPr>
              <a:r>
                <a:rPr lang="en-GB" sz="1400" b="0" i="0" u="none" strike="noStrike" cap="none">
                  <a:solidFill>
                    <a:srgbClr val="FFFFFF"/>
                  </a:solidFill>
                  <a:latin typeface="Arial"/>
                  <a:ea typeface="Arial"/>
                  <a:cs typeface="Arial"/>
                  <a:sym typeface="Arial"/>
                </a:rPr>
                <a:t>It is about doing things differently</a:t>
              </a:r>
            </a:p>
          </p:txBody>
        </p:sp>
        <p:sp>
          <p:nvSpPr>
            <p:cNvPr id="889" name="Shape 889"/>
            <p:cNvSpPr txBox="1"/>
            <p:nvPr/>
          </p:nvSpPr>
          <p:spPr>
            <a:xfrm>
              <a:off x="5183794" y="1954323"/>
              <a:ext cx="1380530" cy="97369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GB" sz="2000" b="1" i="0" u="none" strike="noStrike" cap="none">
                  <a:solidFill>
                    <a:srgbClr val="FFFFFF"/>
                  </a:solidFill>
                  <a:latin typeface="Arial"/>
                  <a:ea typeface="Arial"/>
                  <a:cs typeface="Arial"/>
                  <a:sym typeface="Arial"/>
                </a:rPr>
                <a:t>To solve problems</a:t>
              </a:r>
            </a:p>
            <a:p>
              <a:pPr marL="0" marR="0" lvl="0" indent="0" algn="ctr" rtl="0">
                <a:lnSpc>
                  <a:spcPct val="100000"/>
                </a:lnSpc>
                <a:spcBef>
                  <a:spcPts val="0"/>
                </a:spcBef>
                <a:spcAft>
                  <a:spcPts val="0"/>
                </a:spcAft>
                <a:buClr>
                  <a:srgbClr val="FFFFFF"/>
                </a:buClr>
                <a:buSzPct val="25000"/>
                <a:buFont typeface="Arial"/>
                <a:buNone/>
              </a:pPr>
              <a:r>
                <a:rPr lang="en-GB" sz="1400" b="0" i="0" u="none" strike="noStrike" cap="none">
                  <a:solidFill>
                    <a:srgbClr val="FFFFFF"/>
                  </a:solidFill>
                  <a:latin typeface="Arial"/>
                  <a:ea typeface="Arial"/>
                  <a:cs typeface="Arial"/>
                  <a:sym typeface="Arial"/>
                </a:rPr>
                <a:t>It should respond to an identified need</a:t>
              </a:r>
            </a:p>
          </p:txBody>
        </p:sp>
        <p:sp>
          <p:nvSpPr>
            <p:cNvPr id="890" name="Shape 890"/>
            <p:cNvSpPr txBox="1"/>
            <p:nvPr/>
          </p:nvSpPr>
          <p:spPr>
            <a:xfrm>
              <a:off x="7870957" y="2053191"/>
              <a:ext cx="1518374" cy="79843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GB" sz="2000" b="1" i="0" u="none" strike="noStrike" cap="none">
                  <a:solidFill>
                    <a:srgbClr val="FFFFFF"/>
                  </a:solidFill>
                  <a:latin typeface="Arial"/>
                  <a:ea typeface="Arial"/>
                  <a:cs typeface="Arial"/>
                  <a:sym typeface="Arial"/>
                </a:rPr>
                <a:t>That makes an impact</a:t>
              </a:r>
            </a:p>
            <a:p>
              <a:pPr marL="0" marR="0" lvl="0" indent="0" algn="ctr" rtl="0">
                <a:lnSpc>
                  <a:spcPct val="100000"/>
                </a:lnSpc>
                <a:spcBef>
                  <a:spcPts val="0"/>
                </a:spcBef>
                <a:spcAft>
                  <a:spcPts val="0"/>
                </a:spcAft>
                <a:buClr>
                  <a:srgbClr val="FFFFFF"/>
                </a:buClr>
                <a:buSzPct val="25000"/>
                <a:buFont typeface="Arial"/>
                <a:buNone/>
              </a:pPr>
              <a:r>
                <a:rPr lang="en-GB" sz="1400" b="0" i="0" u="none" strike="noStrike" cap="none">
                  <a:solidFill>
                    <a:srgbClr val="FFFFFF"/>
                  </a:solidFill>
                  <a:latin typeface="Arial"/>
                  <a:ea typeface="Arial"/>
                  <a:cs typeface="Arial"/>
                  <a:sym typeface="Arial"/>
                </a:rPr>
                <a:t>It must positively affect society</a:t>
              </a:r>
            </a:p>
          </p:txBody>
        </p:sp>
        <p:pic>
          <p:nvPicPr>
            <p:cNvPr id="891" name="Shape 891"/>
            <p:cNvPicPr preferRelativeResize="0"/>
            <p:nvPr/>
          </p:nvPicPr>
          <p:blipFill rotWithShape="1">
            <a:blip r:embed="rId3">
              <a:alphaModFix/>
            </a:blip>
            <a:srcRect l="21194" t="-1483" r="57440" b="83859"/>
            <a:stretch/>
          </p:blipFill>
          <p:spPr>
            <a:xfrm rot="275256">
              <a:off x="6337983" y="1591237"/>
              <a:ext cx="1738038" cy="422401"/>
            </a:xfrm>
            <a:prstGeom prst="rect">
              <a:avLst/>
            </a:prstGeom>
            <a:noFill/>
            <a:ln>
              <a:noFill/>
            </a:ln>
          </p:spPr>
        </p:pic>
      </p:grpSp>
      <p:sp>
        <p:nvSpPr>
          <p:cNvPr id="892" name="Shape 892"/>
          <p:cNvSpPr txBox="1"/>
          <p:nvPr/>
        </p:nvSpPr>
        <p:spPr>
          <a:xfrm>
            <a:off x="957661" y="4887308"/>
            <a:ext cx="1224887" cy="338554"/>
          </a:xfrm>
          <a:prstGeom prst="rect">
            <a:avLst/>
          </a:prstGeom>
          <a:solidFill>
            <a:schemeClr val="lt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GB" sz="1600" b="1" i="0" u="none" strike="noStrike" cap="none">
                <a:solidFill>
                  <a:srgbClr val="000000"/>
                </a:solidFill>
                <a:latin typeface="Arial"/>
                <a:ea typeface="Arial"/>
                <a:cs typeface="Arial"/>
                <a:sym typeface="Arial"/>
              </a:rPr>
              <a:t>Originality</a:t>
            </a:r>
          </a:p>
        </p:txBody>
      </p:sp>
      <p:sp>
        <p:nvSpPr>
          <p:cNvPr id="893" name="Shape 893"/>
          <p:cNvSpPr txBox="1"/>
          <p:nvPr/>
        </p:nvSpPr>
        <p:spPr>
          <a:xfrm>
            <a:off x="5677919" y="4887308"/>
            <a:ext cx="996451" cy="338554"/>
          </a:xfrm>
          <a:prstGeom prst="rect">
            <a:avLst/>
          </a:prstGeom>
          <a:solidFill>
            <a:schemeClr val="lt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GB" sz="1600" b="1" i="0" u="none" strike="noStrike" cap="none">
                <a:solidFill>
                  <a:srgbClr val="000000"/>
                </a:solidFill>
                <a:latin typeface="Arial"/>
                <a:ea typeface="Arial"/>
                <a:cs typeface="Arial"/>
                <a:sym typeface="Arial"/>
              </a:rPr>
              <a:t>Utility</a:t>
            </a:r>
          </a:p>
        </p:txBody>
      </p:sp>
      <p:sp>
        <p:nvSpPr>
          <p:cNvPr id="894" name="Shape 894"/>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59348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p:nvPr/>
        </p:nvSpPr>
        <p:spPr>
          <a:xfrm>
            <a:off x="431812" y="206712"/>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Challenging Orthodoxies</a:t>
            </a:r>
          </a:p>
        </p:txBody>
      </p:sp>
      <p:pic>
        <p:nvPicPr>
          <p:cNvPr id="900" name="Shape 900"/>
          <p:cNvPicPr preferRelativeResize="0"/>
          <p:nvPr/>
        </p:nvPicPr>
        <p:blipFill rotWithShape="1">
          <a:blip r:embed="rId3">
            <a:alphaModFix/>
          </a:blip>
          <a:srcRect/>
          <a:stretch/>
        </p:blipFill>
        <p:spPr>
          <a:xfrm>
            <a:off x="1638345" y="901907"/>
            <a:ext cx="5816535" cy="5700204"/>
          </a:xfrm>
          <a:prstGeom prst="rect">
            <a:avLst/>
          </a:prstGeom>
          <a:noFill/>
          <a:ln>
            <a:noFill/>
          </a:ln>
        </p:spPr>
      </p:pic>
      <p:sp>
        <p:nvSpPr>
          <p:cNvPr id="901" name="Shape 901"/>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11239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Shape 90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08" name="Shape 908"/>
          <p:cNvSpPr/>
          <p:nvPr/>
        </p:nvSpPr>
        <p:spPr>
          <a:xfrm>
            <a:off x="413520" y="545020"/>
            <a:ext cx="2699999" cy="1343926"/>
          </a:xfrm>
          <a:prstGeom prst="roundRect">
            <a:avLst>
              <a:gd name="adj" fmla="val 3300"/>
            </a:avLst>
          </a:prstGeom>
          <a:solidFill>
            <a:srgbClr val="FE517E"/>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Challenge 1: </a:t>
            </a:r>
          </a:p>
          <a:p>
            <a:pPr marL="0" marR="0" lvl="0" indent="0" algn="ctr" rtl="0">
              <a:lnSpc>
                <a:spcPct val="100000"/>
              </a:lnSpc>
              <a:spcBef>
                <a:spcPts val="60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Costs to both customer and service providers for certificates</a:t>
            </a:r>
          </a:p>
          <a:p>
            <a:pPr marL="0" marR="0" lvl="0" indent="0" algn="ctr" rtl="0">
              <a:lnSpc>
                <a:spcPct val="100000"/>
              </a:lnSpc>
              <a:spcBef>
                <a:spcPts val="60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Location: </a:t>
            </a:r>
            <a:r>
              <a:rPr lang="en-GB" sz="1400" b="0" i="0" u="none" strike="noStrike" cap="none">
                <a:solidFill>
                  <a:schemeClr val="lt1"/>
                </a:solidFill>
                <a:latin typeface="Arial"/>
                <a:ea typeface="Arial"/>
                <a:cs typeface="Arial"/>
                <a:sym typeface="Arial"/>
              </a:rPr>
              <a:t>Colima, Mexico</a:t>
            </a:r>
          </a:p>
        </p:txBody>
      </p:sp>
      <p:sp>
        <p:nvSpPr>
          <p:cNvPr id="909" name="Shape 909"/>
          <p:cNvSpPr/>
          <p:nvPr/>
        </p:nvSpPr>
        <p:spPr>
          <a:xfrm>
            <a:off x="3222000" y="545020"/>
            <a:ext cx="2699999" cy="1343926"/>
          </a:xfrm>
          <a:prstGeom prst="roundRect">
            <a:avLst>
              <a:gd name="adj" fmla="val 3300"/>
            </a:avLst>
          </a:prstGeom>
          <a:solidFill>
            <a:srgbClr val="FE517E"/>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Challenge 2:</a:t>
            </a:r>
          </a:p>
          <a:p>
            <a:pPr marL="0" marR="0" lvl="0" indent="0" algn="ctr" rtl="0">
              <a:lnSpc>
                <a:spcPct val="100000"/>
              </a:lnSpc>
              <a:spcBef>
                <a:spcPts val="60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Regular stock-outs of inventory for birth registration e.g. forms</a:t>
            </a: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Location: </a:t>
            </a:r>
            <a:r>
              <a:rPr lang="en-GB" sz="1400" b="0" i="0" u="none" strike="noStrike" cap="none">
                <a:solidFill>
                  <a:schemeClr val="lt1"/>
                </a:solidFill>
                <a:latin typeface="Arial"/>
                <a:ea typeface="Arial"/>
                <a:cs typeface="Arial"/>
                <a:sym typeface="Arial"/>
              </a:rPr>
              <a:t>Cambodia</a:t>
            </a:r>
          </a:p>
        </p:txBody>
      </p:sp>
      <p:sp>
        <p:nvSpPr>
          <p:cNvPr id="910" name="Shape 910"/>
          <p:cNvSpPr/>
          <p:nvPr/>
        </p:nvSpPr>
        <p:spPr>
          <a:xfrm>
            <a:off x="6030480" y="545020"/>
            <a:ext cx="2699999" cy="1343926"/>
          </a:xfrm>
          <a:prstGeom prst="roundRect">
            <a:avLst>
              <a:gd name="adj" fmla="val 3300"/>
            </a:avLst>
          </a:prstGeom>
          <a:solidFill>
            <a:srgbClr val="FE517E"/>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Challenge 3:</a:t>
            </a:r>
          </a:p>
          <a:p>
            <a:pPr marL="0" marR="0" lvl="0" indent="0" algn="ctr" rtl="0">
              <a:lnSpc>
                <a:spcPct val="100000"/>
              </a:lnSpc>
              <a:spcBef>
                <a:spcPts val="600"/>
              </a:spcBef>
              <a:spcAft>
                <a:spcPts val="0"/>
              </a:spcAft>
              <a:buClr>
                <a:schemeClr val="lt1"/>
              </a:buClr>
              <a:buSzPct val="25000"/>
              <a:buFont typeface="Arial"/>
              <a:buNone/>
            </a:pPr>
            <a:r>
              <a:rPr lang="en-GB" sz="1400" b="0" i="0" u="none" strike="noStrike" cap="none">
                <a:solidFill>
                  <a:schemeClr val="lt1"/>
                </a:solidFill>
                <a:latin typeface="Arial"/>
                <a:ea typeface="Arial"/>
                <a:cs typeface="Arial"/>
                <a:sym typeface="Arial"/>
              </a:rPr>
              <a:t>Authenticity of birth registration &amp; certification</a:t>
            </a:r>
          </a:p>
          <a:p>
            <a:pPr marL="0" marR="0" lvl="0" indent="0" algn="ctr" rtl="0">
              <a:lnSpc>
                <a:spcPct val="100000"/>
              </a:lnSpc>
              <a:spcBef>
                <a:spcPts val="600"/>
              </a:spcBef>
              <a:spcAft>
                <a:spcPts val="0"/>
              </a:spcAft>
              <a:buClr>
                <a:schemeClr val="lt1"/>
              </a:buClr>
              <a:buSzPct val="25000"/>
              <a:buFont typeface="Arial"/>
              <a:buNone/>
            </a:pPr>
            <a:r>
              <a:rPr lang="en-GB" sz="1400" b="1" i="0" u="none" strike="noStrike" cap="none">
                <a:solidFill>
                  <a:schemeClr val="lt1"/>
                </a:solidFill>
                <a:latin typeface="Arial"/>
                <a:ea typeface="Arial"/>
                <a:cs typeface="Arial"/>
                <a:sym typeface="Arial"/>
              </a:rPr>
              <a:t>Location: </a:t>
            </a:r>
            <a:r>
              <a:rPr lang="en-GB" sz="1400" b="0" i="0" u="none" strike="noStrike" cap="none">
                <a:solidFill>
                  <a:schemeClr val="lt1"/>
                </a:solidFill>
                <a:latin typeface="Arial"/>
                <a:ea typeface="Arial"/>
                <a:cs typeface="Arial"/>
                <a:sym typeface="Arial"/>
              </a:rPr>
              <a:t>Burkina Faso</a:t>
            </a:r>
          </a:p>
        </p:txBody>
      </p:sp>
      <p:grpSp>
        <p:nvGrpSpPr>
          <p:cNvPr id="911" name="Shape 911"/>
          <p:cNvGrpSpPr/>
          <p:nvPr/>
        </p:nvGrpSpPr>
        <p:grpSpPr>
          <a:xfrm>
            <a:off x="92049" y="2738629"/>
            <a:ext cx="3353805" cy="2003367"/>
            <a:chOff x="303451" y="4136487"/>
            <a:chExt cx="4154752" cy="2157711"/>
          </a:xfrm>
        </p:grpSpPr>
        <p:sp>
          <p:nvSpPr>
            <p:cNvPr id="912" name="Shape 912"/>
            <p:cNvSpPr/>
            <p:nvPr/>
          </p:nvSpPr>
          <p:spPr>
            <a:xfrm>
              <a:off x="303451" y="4136487"/>
              <a:ext cx="4154752" cy="2157711"/>
            </a:xfrm>
            <a:prstGeom prst="cloudCallout">
              <a:avLst>
                <a:gd name="adj1" fmla="val -41727"/>
                <a:gd name="adj2" fmla="val 69955"/>
              </a:avLst>
            </a:prstGeom>
            <a:solidFill>
              <a:schemeClr val="lt1"/>
            </a:solidFill>
            <a:ln w="25400" cap="flat" cmpd="sng">
              <a:solidFill>
                <a:srgbClr val="5C982B"/>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2"/>
                </a:solidFill>
                <a:latin typeface="Arial"/>
                <a:ea typeface="Arial"/>
                <a:cs typeface="Arial"/>
                <a:sym typeface="Arial"/>
              </a:endParaRPr>
            </a:p>
          </p:txBody>
        </p:sp>
        <p:pic>
          <p:nvPicPr>
            <p:cNvPr id="913" name="Shape 913"/>
            <p:cNvPicPr preferRelativeResize="0"/>
            <p:nvPr/>
          </p:nvPicPr>
          <p:blipFill rotWithShape="1">
            <a:blip r:embed="rId4">
              <a:alphaModFix/>
            </a:blip>
            <a:srcRect/>
            <a:stretch/>
          </p:blipFill>
          <p:spPr>
            <a:xfrm>
              <a:off x="809304" y="4471030"/>
              <a:ext cx="568622" cy="568622"/>
            </a:xfrm>
            <a:prstGeom prst="rect">
              <a:avLst/>
            </a:prstGeom>
            <a:noFill/>
            <a:ln>
              <a:noFill/>
            </a:ln>
          </p:spPr>
        </p:pic>
        <p:sp>
          <p:nvSpPr>
            <p:cNvPr id="914" name="Shape 914"/>
            <p:cNvSpPr txBox="1"/>
            <p:nvPr/>
          </p:nvSpPr>
          <p:spPr>
            <a:xfrm>
              <a:off x="1354326" y="4635137"/>
              <a:ext cx="2127602" cy="1160209"/>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GB" sz="1400" b="0" i="0" u="none" strike="noStrike" cap="none">
                  <a:solidFill>
                    <a:srgbClr val="000000"/>
                  </a:solidFill>
                  <a:latin typeface="Arial"/>
                  <a:ea typeface="Arial"/>
                  <a:cs typeface="Arial"/>
                  <a:sym typeface="Arial"/>
                </a:rPr>
                <a:t>“One Stop Shop” for printing of certified copies of 30 types of government registration</a:t>
              </a:r>
            </a:p>
          </p:txBody>
        </p:sp>
      </p:grpSp>
      <p:grpSp>
        <p:nvGrpSpPr>
          <p:cNvPr id="915" name="Shape 915"/>
          <p:cNvGrpSpPr/>
          <p:nvPr/>
        </p:nvGrpSpPr>
        <p:grpSpPr>
          <a:xfrm>
            <a:off x="2495652" y="4226679"/>
            <a:ext cx="4152694" cy="1736959"/>
            <a:chOff x="4213380" y="3905860"/>
            <a:chExt cx="3656988" cy="1512167"/>
          </a:xfrm>
        </p:grpSpPr>
        <p:sp>
          <p:nvSpPr>
            <p:cNvPr id="916" name="Shape 916"/>
            <p:cNvSpPr/>
            <p:nvPr/>
          </p:nvSpPr>
          <p:spPr>
            <a:xfrm>
              <a:off x="4213380" y="3905860"/>
              <a:ext cx="3656988" cy="1512167"/>
            </a:xfrm>
            <a:prstGeom prst="cloudCallout">
              <a:avLst>
                <a:gd name="adj1" fmla="val 2116"/>
                <a:gd name="adj2" fmla="val 85694"/>
              </a:avLst>
            </a:prstGeom>
            <a:solidFill>
              <a:schemeClr val="lt1"/>
            </a:solidFill>
            <a:ln w="25400" cap="flat" cmpd="sng">
              <a:solidFill>
                <a:srgbClr val="5C982B"/>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2"/>
                </a:solidFill>
                <a:latin typeface="Arial"/>
                <a:ea typeface="Arial"/>
                <a:cs typeface="Arial"/>
                <a:sym typeface="Arial"/>
              </a:endParaRPr>
            </a:p>
          </p:txBody>
        </p:sp>
        <p:pic>
          <p:nvPicPr>
            <p:cNvPr id="917" name="Shape 917"/>
            <p:cNvPicPr preferRelativeResize="0"/>
            <p:nvPr/>
          </p:nvPicPr>
          <p:blipFill rotWithShape="1">
            <a:blip r:embed="rId4">
              <a:alphaModFix/>
            </a:blip>
            <a:srcRect/>
            <a:stretch/>
          </p:blipFill>
          <p:spPr>
            <a:xfrm>
              <a:off x="4842728" y="4317633"/>
              <a:ext cx="568622" cy="568622"/>
            </a:xfrm>
            <a:prstGeom prst="rect">
              <a:avLst/>
            </a:prstGeom>
            <a:noFill/>
            <a:ln>
              <a:noFill/>
            </a:ln>
          </p:spPr>
        </p:pic>
        <p:sp>
          <p:nvSpPr>
            <p:cNvPr id="918" name="Shape 918"/>
            <p:cNvSpPr txBox="1"/>
            <p:nvPr/>
          </p:nvSpPr>
          <p:spPr>
            <a:xfrm>
              <a:off x="5203921" y="4191205"/>
              <a:ext cx="2127602" cy="1102459"/>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GB" sz="1400" b="1" i="0" u="none" strike="noStrike" cap="none">
                  <a:solidFill>
                    <a:srgbClr val="000000"/>
                  </a:solidFill>
                  <a:latin typeface="Arial"/>
                  <a:ea typeface="Arial"/>
                  <a:cs typeface="Arial"/>
                  <a:sym typeface="Arial"/>
                </a:rPr>
                <a:t>Interactive Inventory Management System</a:t>
              </a:r>
            </a:p>
            <a:p>
              <a:pPr marL="0" marR="0" lvl="0" indent="0" algn="ctr" rtl="0">
                <a:lnSpc>
                  <a:spcPct val="100000"/>
                </a:lnSpc>
                <a:spcBef>
                  <a:spcPts val="0"/>
                </a:spcBef>
                <a:spcAft>
                  <a:spcPts val="0"/>
                </a:spcAft>
                <a:buClr>
                  <a:srgbClr val="000000"/>
                </a:buClr>
                <a:buSzPct val="25000"/>
                <a:buFont typeface="Arial"/>
                <a:buNone/>
              </a:pPr>
              <a:r>
                <a:rPr lang="en-GB" sz="1400" b="0" i="0" u="none" strike="noStrike" cap="none">
                  <a:solidFill>
                    <a:srgbClr val="000000"/>
                  </a:solidFill>
                  <a:latin typeface="Arial"/>
                  <a:ea typeface="Arial"/>
                  <a:cs typeface="Arial"/>
                  <a:sym typeface="Arial"/>
                </a:rPr>
                <a:t>Use Interactive Voice Response to report stock levels on a monthly basis</a:t>
              </a:r>
            </a:p>
          </p:txBody>
        </p:sp>
      </p:grpSp>
      <p:grpSp>
        <p:nvGrpSpPr>
          <p:cNvPr id="919" name="Shape 919"/>
          <p:cNvGrpSpPr/>
          <p:nvPr/>
        </p:nvGrpSpPr>
        <p:grpSpPr>
          <a:xfrm>
            <a:off x="5849459" y="2262907"/>
            <a:ext cx="3061775" cy="2194813"/>
            <a:chOff x="8671406" y="4083455"/>
            <a:chExt cx="3257241" cy="1970426"/>
          </a:xfrm>
        </p:grpSpPr>
        <p:sp>
          <p:nvSpPr>
            <p:cNvPr id="920" name="Shape 920"/>
            <p:cNvSpPr/>
            <p:nvPr/>
          </p:nvSpPr>
          <p:spPr>
            <a:xfrm>
              <a:off x="8671406" y="4083455"/>
              <a:ext cx="3257241" cy="1970426"/>
            </a:xfrm>
            <a:prstGeom prst="cloudCallout">
              <a:avLst>
                <a:gd name="adj1" fmla="val 41849"/>
                <a:gd name="adj2" fmla="val 68298"/>
              </a:avLst>
            </a:prstGeom>
            <a:solidFill>
              <a:schemeClr val="lt1"/>
            </a:solidFill>
            <a:ln w="25400" cap="flat" cmpd="sng">
              <a:solidFill>
                <a:srgbClr val="5C982B"/>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2"/>
                </a:solidFill>
                <a:latin typeface="Arial"/>
                <a:ea typeface="Arial"/>
                <a:cs typeface="Arial"/>
                <a:sym typeface="Arial"/>
              </a:endParaRPr>
            </a:p>
          </p:txBody>
        </p:sp>
        <p:pic>
          <p:nvPicPr>
            <p:cNvPr id="921" name="Shape 921"/>
            <p:cNvPicPr preferRelativeResize="0"/>
            <p:nvPr/>
          </p:nvPicPr>
          <p:blipFill rotWithShape="1">
            <a:blip r:embed="rId4">
              <a:alphaModFix/>
            </a:blip>
            <a:srcRect/>
            <a:stretch/>
          </p:blipFill>
          <p:spPr>
            <a:xfrm>
              <a:off x="8952675" y="4754085"/>
              <a:ext cx="568622" cy="568622"/>
            </a:xfrm>
            <a:prstGeom prst="rect">
              <a:avLst/>
            </a:prstGeom>
            <a:noFill/>
            <a:ln>
              <a:noFill/>
            </a:ln>
          </p:spPr>
        </p:pic>
        <p:sp>
          <p:nvSpPr>
            <p:cNvPr id="922" name="Shape 922"/>
            <p:cNvSpPr txBox="1"/>
            <p:nvPr/>
          </p:nvSpPr>
          <p:spPr>
            <a:xfrm>
              <a:off x="9448157" y="4438130"/>
              <a:ext cx="1913782" cy="1547342"/>
            </a:xfrm>
            <a:prstGeom prst="rect">
              <a:avLst/>
            </a:prstGeom>
            <a:noFill/>
            <a:ln>
              <a:noFill/>
            </a:ln>
          </p:spPr>
          <p:txBody>
            <a:bodyPr wrap="square" lIns="0" tIns="0" rIns="0" bIns="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GB" sz="1400" b="1" i="0" u="none" strike="noStrike" cap="none">
                  <a:solidFill>
                    <a:srgbClr val="000000"/>
                  </a:solidFill>
                  <a:latin typeface="Arial"/>
                  <a:ea typeface="Arial"/>
                  <a:cs typeface="Arial"/>
                  <a:sym typeface="Arial"/>
                </a:rPr>
                <a:t>iCivil</a:t>
              </a:r>
            </a:p>
            <a:p>
              <a:pPr marL="0" marR="0" lvl="0" indent="0" algn="ctr" rtl="0">
                <a:lnSpc>
                  <a:spcPct val="100000"/>
                </a:lnSpc>
                <a:spcBef>
                  <a:spcPts val="0"/>
                </a:spcBef>
                <a:spcAft>
                  <a:spcPts val="0"/>
                </a:spcAft>
                <a:buClr>
                  <a:srgbClr val="000000"/>
                </a:buClr>
                <a:buSzPct val="25000"/>
                <a:buFont typeface="Arial"/>
                <a:buNone/>
              </a:pPr>
              <a:r>
                <a:rPr lang="en-GB" sz="1400" b="0" i="0" u="none" strike="noStrike" cap="none">
                  <a:solidFill>
                    <a:srgbClr val="000000"/>
                  </a:solidFill>
                  <a:latin typeface="Arial"/>
                  <a:ea typeface="Arial"/>
                  <a:cs typeface="Arial"/>
                  <a:sym typeface="Arial"/>
                </a:rPr>
                <a:t>Bracelet with prooftag is provided to baby. The tag contains a QR code that register the details in a central server</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217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Design Thinking Innovation Session</a:t>
            </a:r>
          </a:p>
        </p:txBody>
      </p:sp>
      <p:sp>
        <p:nvSpPr>
          <p:cNvPr id="952" name="Shape 952"/>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2955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9" name="Shape 219"/>
          <p:cNvSpPr txBox="1">
            <a:spLocks noGrp="1"/>
          </p:cNvSpPr>
          <p:nvPr>
            <p:ph type="title"/>
          </p:nvPr>
        </p:nvSpPr>
        <p:spPr>
          <a:xfrm>
            <a:off x="457200" y="2183990"/>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4000" b="1" i="0" u="none" strike="noStrike" cap="none" dirty="0">
                <a:solidFill>
                  <a:srgbClr val="0070C0"/>
                </a:solidFill>
                <a:latin typeface="Arial"/>
                <a:ea typeface="Arial"/>
                <a:cs typeface="Arial"/>
                <a:sym typeface="Arial"/>
              </a:rPr>
              <a:t>Module 1:</a:t>
            </a:r>
            <a:br>
              <a:rPr lang="en-GB" sz="4000" b="1" i="0" u="none" strike="noStrike" cap="none" dirty="0">
                <a:solidFill>
                  <a:srgbClr val="0070C0"/>
                </a:solidFill>
                <a:latin typeface="Arial"/>
                <a:ea typeface="Arial"/>
                <a:cs typeface="Arial"/>
                <a:sym typeface="Arial"/>
              </a:rPr>
            </a:br>
            <a:r>
              <a:rPr lang="en-GB" sz="4000" b="1" dirty="0">
                <a:solidFill>
                  <a:srgbClr val="0070C0"/>
                </a:solidFill>
                <a:latin typeface="Arial"/>
                <a:ea typeface="Arial"/>
                <a:cs typeface="Arial"/>
                <a:sym typeface="Arial"/>
              </a:rPr>
              <a:t>Introduction to CRVS Digitisation &amp; the CRVS DGB</a:t>
            </a:r>
            <a:endParaRPr lang="en-GB" sz="4000" b="1" i="0"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sz="4000" b="1" i="0" u="none" strike="noStrike" cap="none" dirty="0">
              <a:solidFill>
                <a:srgbClr val="0070C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GB" sz="3200" b="1" i="0" u="none" strike="noStrike" cap="none">
                <a:solidFill>
                  <a:srgbClr val="0070C0"/>
                </a:solidFill>
                <a:latin typeface="Arial"/>
                <a:ea typeface="Arial"/>
                <a:cs typeface="Arial"/>
                <a:sym typeface="Arial"/>
              </a:rPr>
              <a:t>Principles for Digital Development </a:t>
            </a:r>
          </a:p>
        </p:txBody>
      </p:sp>
      <p:pic>
        <p:nvPicPr>
          <p:cNvPr id="959" name="Shape 959"/>
          <p:cNvPicPr preferRelativeResize="0"/>
          <p:nvPr/>
        </p:nvPicPr>
        <p:blipFill rotWithShape="1">
          <a:blip r:embed="rId3">
            <a:alphaModFix/>
          </a:blip>
          <a:srcRect/>
          <a:stretch/>
        </p:blipFill>
        <p:spPr>
          <a:xfrm>
            <a:off x="348908" y="1828072"/>
            <a:ext cx="4008847" cy="546661"/>
          </a:xfrm>
          <a:prstGeom prst="rect">
            <a:avLst/>
          </a:prstGeom>
          <a:noFill/>
          <a:ln>
            <a:noFill/>
          </a:ln>
        </p:spPr>
      </p:pic>
      <p:pic>
        <p:nvPicPr>
          <p:cNvPr id="960" name="Shape 960"/>
          <p:cNvPicPr preferRelativeResize="0"/>
          <p:nvPr/>
        </p:nvPicPr>
        <p:blipFill rotWithShape="1">
          <a:blip r:embed="rId4">
            <a:alphaModFix/>
          </a:blip>
          <a:srcRect/>
          <a:stretch/>
        </p:blipFill>
        <p:spPr>
          <a:xfrm>
            <a:off x="348909" y="2491119"/>
            <a:ext cx="3462182" cy="566907"/>
          </a:xfrm>
          <a:prstGeom prst="rect">
            <a:avLst/>
          </a:prstGeom>
          <a:noFill/>
          <a:ln>
            <a:noFill/>
          </a:ln>
        </p:spPr>
      </p:pic>
      <p:pic>
        <p:nvPicPr>
          <p:cNvPr id="961" name="Shape 961"/>
          <p:cNvPicPr preferRelativeResize="0"/>
          <p:nvPr/>
        </p:nvPicPr>
        <p:blipFill rotWithShape="1">
          <a:blip r:embed="rId5">
            <a:alphaModFix/>
          </a:blip>
          <a:srcRect/>
          <a:stretch/>
        </p:blipFill>
        <p:spPr>
          <a:xfrm>
            <a:off x="348909" y="3175013"/>
            <a:ext cx="3705144" cy="556783"/>
          </a:xfrm>
          <a:prstGeom prst="rect">
            <a:avLst/>
          </a:prstGeom>
          <a:noFill/>
          <a:ln>
            <a:noFill/>
          </a:ln>
        </p:spPr>
      </p:pic>
      <p:pic>
        <p:nvPicPr>
          <p:cNvPr id="962" name="Shape 962"/>
          <p:cNvPicPr preferRelativeResize="0"/>
          <p:nvPr/>
        </p:nvPicPr>
        <p:blipFill rotWithShape="1">
          <a:blip r:embed="rId6">
            <a:alphaModFix/>
          </a:blip>
          <a:srcRect/>
          <a:stretch/>
        </p:blipFill>
        <p:spPr>
          <a:xfrm>
            <a:off x="445164" y="3843396"/>
            <a:ext cx="2561205" cy="647893"/>
          </a:xfrm>
          <a:prstGeom prst="rect">
            <a:avLst/>
          </a:prstGeom>
          <a:noFill/>
          <a:ln>
            <a:noFill/>
          </a:ln>
        </p:spPr>
      </p:pic>
      <p:pic>
        <p:nvPicPr>
          <p:cNvPr id="963" name="Shape 963"/>
          <p:cNvPicPr preferRelativeResize="0"/>
          <p:nvPr/>
        </p:nvPicPr>
        <p:blipFill rotWithShape="1">
          <a:blip r:embed="rId7">
            <a:alphaModFix/>
          </a:blip>
          <a:srcRect/>
          <a:stretch/>
        </p:blipFill>
        <p:spPr>
          <a:xfrm>
            <a:off x="421100" y="4608873"/>
            <a:ext cx="3107869" cy="546661"/>
          </a:xfrm>
          <a:prstGeom prst="rect">
            <a:avLst/>
          </a:prstGeom>
          <a:noFill/>
          <a:ln>
            <a:noFill/>
          </a:ln>
        </p:spPr>
      </p:pic>
      <p:pic>
        <p:nvPicPr>
          <p:cNvPr id="964" name="Shape 964"/>
          <p:cNvPicPr preferRelativeResize="0"/>
          <p:nvPr/>
        </p:nvPicPr>
        <p:blipFill rotWithShape="1">
          <a:blip r:embed="rId8">
            <a:alphaModFix/>
          </a:blip>
          <a:srcRect/>
          <a:stretch/>
        </p:blipFill>
        <p:spPr>
          <a:xfrm>
            <a:off x="4783582" y="1828072"/>
            <a:ext cx="3806377" cy="941471"/>
          </a:xfrm>
          <a:prstGeom prst="rect">
            <a:avLst/>
          </a:prstGeom>
          <a:noFill/>
          <a:ln>
            <a:noFill/>
          </a:ln>
        </p:spPr>
      </p:pic>
      <p:pic>
        <p:nvPicPr>
          <p:cNvPr id="965" name="Shape 965"/>
          <p:cNvPicPr preferRelativeResize="0"/>
          <p:nvPr/>
        </p:nvPicPr>
        <p:blipFill rotWithShape="1">
          <a:blip r:embed="rId9">
            <a:alphaModFix/>
          </a:blip>
          <a:srcRect/>
          <a:stretch/>
        </p:blipFill>
        <p:spPr>
          <a:xfrm>
            <a:off x="4807646" y="2861098"/>
            <a:ext cx="3867120" cy="516290"/>
          </a:xfrm>
          <a:prstGeom prst="rect">
            <a:avLst/>
          </a:prstGeom>
          <a:noFill/>
          <a:ln>
            <a:noFill/>
          </a:ln>
        </p:spPr>
      </p:pic>
      <p:pic>
        <p:nvPicPr>
          <p:cNvPr id="966" name="Shape 966"/>
          <p:cNvPicPr preferRelativeResize="0"/>
          <p:nvPr/>
        </p:nvPicPr>
        <p:blipFill rotWithShape="1">
          <a:blip r:embed="rId10">
            <a:alphaModFix/>
          </a:blip>
          <a:srcRect/>
          <a:stretch/>
        </p:blipFill>
        <p:spPr>
          <a:xfrm>
            <a:off x="4831712" y="3458489"/>
            <a:ext cx="3715267" cy="587154"/>
          </a:xfrm>
          <a:prstGeom prst="rect">
            <a:avLst/>
          </a:prstGeom>
          <a:noFill/>
          <a:ln>
            <a:noFill/>
          </a:ln>
        </p:spPr>
      </p:pic>
      <p:pic>
        <p:nvPicPr>
          <p:cNvPr id="967" name="Shape 967"/>
          <p:cNvPicPr preferRelativeResize="0"/>
          <p:nvPr/>
        </p:nvPicPr>
        <p:blipFill rotWithShape="1">
          <a:blip r:embed="rId11">
            <a:alphaModFix/>
          </a:blip>
          <a:srcRect/>
          <a:stretch/>
        </p:blipFill>
        <p:spPr>
          <a:xfrm>
            <a:off x="4819680" y="4179308"/>
            <a:ext cx="3441940" cy="516290"/>
          </a:xfrm>
          <a:prstGeom prst="rect">
            <a:avLst/>
          </a:prstGeom>
          <a:noFill/>
          <a:ln>
            <a:noFill/>
          </a:ln>
        </p:spPr>
      </p:pic>
      <p:sp>
        <p:nvSpPr>
          <p:cNvPr id="968" name="Shape 968"/>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26814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p:nvPr/>
        </p:nvSpPr>
        <p:spPr>
          <a:xfrm>
            <a:off x="431812" y="278903"/>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Document the Target CRVS Processes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pic>
        <p:nvPicPr>
          <p:cNvPr id="974" name="Shape 974"/>
          <p:cNvPicPr preferRelativeResize="0"/>
          <p:nvPr/>
        </p:nvPicPr>
        <p:blipFill rotWithShape="1">
          <a:blip r:embed="rId3">
            <a:alphaModFix/>
          </a:blip>
          <a:srcRect/>
          <a:stretch/>
        </p:blipFill>
        <p:spPr>
          <a:xfrm>
            <a:off x="347503" y="1708483"/>
            <a:ext cx="8313908" cy="4090737"/>
          </a:xfrm>
          <a:prstGeom prst="rect">
            <a:avLst/>
          </a:prstGeom>
          <a:noFill/>
          <a:ln>
            <a:noFill/>
          </a:ln>
        </p:spPr>
      </p:pic>
      <p:sp>
        <p:nvSpPr>
          <p:cNvPr id="975" name="Shape 975"/>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61967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Case Study from Ghana </a:t>
            </a:r>
          </a:p>
        </p:txBody>
      </p:sp>
      <p:sp>
        <p:nvSpPr>
          <p:cNvPr id="981" name="Shape 981"/>
          <p:cNvSpPr txBox="1"/>
          <p:nvPr/>
        </p:nvSpPr>
        <p:spPr>
          <a:xfrm>
            <a:off x="457200" y="1280962"/>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1800" b="1" i="0" u="none" strike="noStrike" cap="none">
                <a:solidFill>
                  <a:srgbClr val="0070C0"/>
                </a:solidFill>
                <a:latin typeface="Arial"/>
                <a:ea typeface="Arial"/>
                <a:cs typeface="Arial"/>
                <a:sym typeface="Arial"/>
              </a:rPr>
              <a:t>Ghana CRVS Potential Business Process Enhancements</a:t>
            </a:r>
            <a:br>
              <a:rPr lang="en-GB" sz="1800" b="1" i="0" u="none" strike="noStrike" cap="none">
                <a:solidFill>
                  <a:srgbClr val="0070C0"/>
                </a:solidFill>
                <a:latin typeface="Arial"/>
                <a:ea typeface="Arial"/>
                <a:cs typeface="Arial"/>
                <a:sym typeface="Arial"/>
              </a:rPr>
            </a:br>
            <a:endParaRPr lang="en-GB" sz="1800" b="1" i="0" u="none" strike="noStrike" cap="none">
              <a:solidFill>
                <a:srgbClr val="0070C0"/>
              </a:solidFill>
              <a:latin typeface="Arial"/>
              <a:ea typeface="Arial"/>
              <a:cs typeface="Arial"/>
              <a:sym typeface="Arial"/>
            </a:endParaRPr>
          </a:p>
        </p:txBody>
      </p:sp>
      <p:graphicFrame>
        <p:nvGraphicFramePr>
          <p:cNvPr id="982" name="Shape 982"/>
          <p:cNvGraphicFramePr/>
          <p:nvPr/>
        </p:nvGraphicFramePr>
        <p:xfrm>
          <a:off x="457200" y="1813284"/>
          <a:ext cx="8136900" cy="4793936"/>
        </p:xfrm>
        <a:graphic>
          <a:graphicData uri="http://schemas.openxmlformats.org/drawingml/2006/table">
            <a:tbl>
              <a:tblPr firstRow="1" firstCol="1" bandRow="1">
                <a:noFill/>
              </a:tblPr>
              <a:tblGrid>
                <a:gridCol w="936100">
                  <a:extLst>
                    <a:ext uri="{9D8B030D-6E8A-4147-A177-3AD203B41FA5}">
                      <a16:colId xmlns:a16="http://schemas.microsoft.com/office/drawing/2014/main" val="20000"/>
                    </a:ext>
                  </a:extLst>
                </a:gridCol>
                <a:gridCol w="1530550">
                  <a:extLst>
                    <a:ext uri="{9D8B030D-6E8A-4147-A177-3AD203B41FA5}">
                      <a16:colId xmlns:a16="http://schemas.microsoft.com/office/drawing/2014/main" val="20001"/>
                    </a:ext>
                  </a:extLst>
                </a:gridCol>
                <a:gridCol w="5670250">
                  <a:extLst>
                    <a:ext uri="{9D8B030D-6E8A-4147-A177-3AD203B41FA5}">
                      <a16:colId xmlns:a16="http://schemas.microsoft.com/office/drawing/2014/main" val="20002"/>
                    </a:ext>
                  </a:extLst>
                </a:gridCol>
              </a:tblGrid>
              <a:tr h="565750">
                <a:tc>
                  <a:txBody>
                    <a:bodyPr/>
                    <a:lstStyle/>
                    <a:p>
                      <a:pPr marL="0" marR="0" lvl="0" indent="0" algn="l" rtl="0">
                        <a:lnSpc>
                          <a:spcPct val="107000"/>
                        </a:lnSpc>
                        <a:spcBef>
                          <a:spcPts val="0"/>
                        </a:spcBef>
                        <a:spcAft>
                          <a:spcPts val="0"/>
                        </a:spcAft>
                        <a:buClr>
                          <a:schemeClr val="dk1"/>
                        </a:buClr>
                        <a:buSzPct val="25000"/>
                        <a:buFont typeface="Calibri"/>
                        <a:buNone/>
                      </a:pPr>
                      <a:r>
                        <a:rPr lang="en-GB" sz="1400" b="1" u="none" strike="noStrike" cap="none">
                          <a:solidFill>
                            <a:schemeClr val="dk1"/>
                          </a:solidFill>
                          <a:latin typeface="Calibri"/>
                          <a:ea typeface="Calibri"/>
                          <a:cs typeface="Calibri"/>
                          <a:sym typeface="Calibri"/>
                        </a:rPr>
                        <a:t>CRVS Vital Event</a:t>
                      </a:r>
                    </a:p>
                  </a:txBody>
                  <a:tcPr marL="54075" marR="54075" marT="0" marB="0" anchor="ctr"/>
                </a:tc>
                <a:tc>
                  <a:txBody>
                    <a:bodyPr/>
                    <a:lstStyle/>
                    <a:p>
                      <a:pPr marL="0" marR="0" lvl="0" indent="0" algn="l" rtl="0">
                        <a:lnSpc>
                          <a:spcPct val="107000"/>
                        </a:lnSpc>
                        <a:spcBef>
                          <a:spcPts val="0"/>
                        </a:spcBef>
                        <a:spcAft>
                          <a:spcPts val="0"/>
                        </a:spcAft>
                        <a:buClr>
                          <a:schemeClr val="dk1"/>
                        </a:buClr>
                        <a:buSzPct val="25000"/>
                        <a:buFont typeface="Calibri"/>
                        <a:buNone/>
                      </a:pPr>
                      <a:r>
                        <a:rPr lang="en-GB" sz="1400" b="1" u="none" strike="noStrike" cap="none">
                          <a:solidFill>
                            <a:schemeClr val="dk1"/>
                          </a:solidFill>
                          <a:latin typeface="Calibri"/>
                          <a:ea typeface="Calibri"/>
                          <a:cs typeface="Calibri"/>
                          <a:sym typeface="Calibri"/>
                        </a:rPr>
                        <a:t>Potential Business Process Enhancement</a:t>
                      </a:r>
                    </a:p>
                  </a:txBody>
                  <a:tcPr marL="54075" marR="54075" marT="0" marB="0" anchor="ctr"/>
                </a:tc>
                <a:tc>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Brief description</a:t>
                      </a:r>
                    </a:p>
                  </a:txBody>
                  <a:tcPr marL="54075" marR="54075" marT="0" marB="0" anchor="ctr"/>
                </a:tc>
                <a:extLst>
                  <a:ext uri="{0D108BD9-81ED-4DB2-BD59-A6C34878D82A}">
                    <a16:rowId xmlns:a16="http://schemas.microsoft.com/office/drawing/2014/main" val="10000"/>
                  </a:ext>
                </a:extLst>
              </a:tr>
              <a:tr h="41850">
                <a:tc gridSpan="3">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Data sources for notification</a:t>
                      </a:r>
                    </a:p>
                  </a:txBody>
                  <a:tcPr marL="54075" marR="54075" marT="0" marB="0">
                    <a:solidFill>
                      <a:srgbClr val="D8D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07175">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Birth</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Death</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Health records </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Health records from health facilities, community health workers, community health facilities, maternity homes, TBAs, private and public health facilities, can seamlessly be fed into CRVS system. Provides both proof and source of registration data which was previously collected on paper, Form A and B.</a:t>
                      </a:r>
                    </a:p>
                  </a:txBody>
                  <a:tcPr marL="54075" marR="54075" marT="0" marB="0"/>
                </a:tc>
                <a:extLst>
                  <a:ext uri="{0D108BD9-81ED-4DB2-BD59-A6C34878D82A}">
                    <a16:rowId xmlns:a16="http://schemas.microsoft.com/office/drawing/2014/main" val="10002"/>
                  </a:ext>
                </a:extLst>
              </a:tr>
              <a:tr h="141425">
                <a:tc gridSpan="3">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Data sources for registration</a:t>
                      </a:r>
                    </a:p>
                  </a:txBody>
                  <a:tcPr marL="54075" marR="54075" marT="0" marB="0">
                    <a:solidFill>
                      <a:srgbClr val="D8D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2875">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Birth</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Death</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Mobile Registrar </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Liaise with various community groups for collecting information for birth registration, which is entered directly into the system.</a:t>
                      </a:r>
                    </a:p>
                  </a:txBody>
                  <a:tcPr marL="54075" marR="54075" marT="0" marB="0"/>
                </a:tc>
                <a:extLst>
                  <a:ext uri="{0D108BD9-81ED-4DB2-BD59-A6C34878D82A}">
                    <a16:rowId xmlns:a16="http://schemas.microsoft.com/office/drawing/2014/main" val="10004"/>
                  </a:ext>
                </a:extLst>
              </a:tr>
              <a:tr h="141425">
                <a:tc gridSpan="3">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Uncompleted registrations</a:t>
                      </a:r>
                    </a:p>
                  </a:txBody>
                  <a:tcPr marL="54075" marR="54075" marT="0" marB="0">
                    <a:solidFill>
                      <a:srgbClr val="D8D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65750">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Birth</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Death</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BDR follow up </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Uncompleted registrations can be followed up on through a BDR notification queue from which BDR Registrar Manager assigns Mobile Registrars or Volunteers to follow up on through active registration.</a:t>
                      </a:r>
                    </a:p>
                  </a:txBody>
                  <a:tcPr marL="54075" marR="54075" marT="0" marB="0"/>
                </a:tc>
                <a:extLst>
                  <a:ext uri="{0D108BD9-81ED-4DB2-BD59-A6C34878D82A}">
                    <a16:rowId xmlns:a16="http://schemas.microsoft.com/office/drawing/2014/main" val="10006"/>
                  </a:ext>
                </a:extLst>
              </a:tr>
              <a:tr h="141425">
                <a:tc gridSpan="3">
                  <a:txBody>
                    <a:bodyPr/>
                    <a:lstStyle/>
                    <a:p>
                      <a:pPr marL="0" marR="0" lvl="0" indent="0" algn="l" rtl="0">
                        <a:lnSpc>
                          <a:spcPct val="107000"/>
                        </a:lnSpc>
                        <a:spcBef>
                          <a:spcPts val="0"/>
                        </a:spcBef>
                        <a:spcAft>
                          <a:spcPts val="0"/>
                        </a:spcAft>
                        <a:buClr>
                          <a:srgbClr val="000000"/>
                        </a:buClr>
                        <a:buSzPct val="25000"/>
                        <a:buFont typeface="Arial"/>
                        <a:buNone/>
                      </a:pPr>
                      <a:r>
                        <a:rPr lang="en-GB" sz="1400" b="1" u="none" strike="noStrike" cap="none"/>
                        <a:t>Interoperability</a:t>
                      </a:r>
                    </a:p>
                  </a:txBody>
                  <a:tcPr marL="54075" marR="54075" marT="0" marB="0">
                    <a:solidFill>
                      <a:srgbClr val="D8D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65750">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Birth</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Death</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Marriage</a:t>
                      </a:r>
                    </a:p>
                    <a:p>
                      <a:pPr marL="0" marR="0" lvl="0" indent="0" algn="l" rtl="0">
                        <a:lnSpc>
                          <a:spcPct val="107000"/>
                        </a:lnSpc>
                        <a:spcBef>
                          <a:spcPts val="0"/>
                        </a:spcBef>
                        <a:spcAft>
                          <a:spcPts val="0"/>
                        </a:spcAft>
                        <a:buClr>
                          <a:srgbClr val="000000"/>
                        </a:buClr>
                        <a:buSzPct val="25000"/>
                        <a:buFont typeface="Arial"/>
                        <a:buNone/>
                      </a:pPr>
                      <a:r>
                        <a:rPr lang="en-GB" sz="1400" u="none" strike="noStrike" cap="none"/>
                        <a:t>Divorce</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Single demographic person record</a:t>
                      </a:r>
                    </a:p>
                  </a:txBody>
                  <a:tcPr marL="54075" marR="54075" marT="0" marB="0"/>
                </a:tc>
                <a:tc>
                  <a:txBody>
                    <a:bodyPr/>
                    <a:lstStyle/>
                    <a:p>
                      <a:pPr marL="0" marR="0" lvl="0" indent="0" algn="l" rtl="0">
                        <a:lnSpc>
                          <a:spcPct val="107000"/>
                        </a:lnSpc>
                        <a:spcBef>
                          <a:spcPts val="0"/>
                        </a:spcBef>
                        <a:spcAft>
                          <a:spcPts val="0"/>
                        </a:spcAft>
                        <a:buClr>
                          <a:srgbClr val="000000"/>
                        </a:buClr>
                        <a:buSzPct val="25000"/>
                        <a:buFont typeface="Arial"/>
                        <a:buNone/>
                      </a:pPr>
                      <a:r>
                        <a:rPr lang="en-GB" sz="1400" u="none" strike="noStrike" cap="none"/>
                        <a:t>System will link multiple CRVS events to a single person identity.</a:t>
                      </a:r>
                    </a:p>
                  </a:txBody>
                  <a:tcPr marL="54075" marR="54075" marT="0" marB="0"/>
                </a:tc>
                <a:extLst>
                  <a:ext uri="{0D108BD9-81ED-4DB2-BD59-A6C34878D82A}">
                    <a16:rowId xmlns:a16="http://schemas.microsoft.com/office/drawing/2014/main" val="10008"/>
                  </a:ext>
                </a:extLst>
              </a:tr>
            </a:tbl>
          </a:graphicData>
        </a:graphic>
      </p:graphicFrame>
      <p:sp>
        <p:nvSpPr>
          <p:cNvPr id="983" name="Shape 983"/>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22429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Shape 988"/>
          <p:cNvSpPr txBox="1">
            <a:spLocks noGrp="1"/>
          </p:cNvSpPr>
          <p:nvPr>
            <p:ph type="title"/>
          </p:nvPr>
        </p:nvSpPr>
        <p:spPr>
          <a:xfrm>
            <a:off x="445168" y="248984"/>
            <a:ext cx="8398042"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Exercise: CRVS Potential Business Process Enhancements</a:t>
            </a:r>
            <a:br>
              <a:rPr lang="en-GB" sz="2800" b="0" i="0" u="none" strike="noStrike" cap="none">
                <a:solidFill>
                  <a:schemeClr val="dk1"/>
                </a:solidFill>
                <a:latin typeface="Calibri"/>
                <a:ea typeface="Calibri"/>
                <a:cs typeface="Calibri"/>
                <a:sym typeface="Calibri"/>
              </a:rPr>
            </a:br>
            <a:endParaRPr lang="en-GB" sz="2800" b="0" i="0" u="none" strike="noStrike" cap="none">
              <a:solidFill>
                <a:schemeClr val="dk1"/>
              </a:solidFill>
              <a:latin typeface="Calibri"/>
              <a:ea typeface="Calibri"/>
              <a:cs typeface="Calibri"/>
              <a:sym typeface="Calibri"/>
            </a:endParaRPr>
          </a:p>
        </p:txBody>
      </p:sp>
      <p:sp>
        <p:nvSpPr>
          <p:cNvPr id="989" name="Shape 989"/>
          <p:cNvSpPr txBox="1"/>
          <p:nvPr/>
        </p:nvSpPr>
        <p:spPr>
          <a:xfrm>
            <a:off x="717518" y="2275116"/>
            <a:ext cx="8229600" cy="4133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Font typeface="Arial"/>
              <a:buNone/>
            </a:pPr>
            <a:endParaRPr sz="2400" b="1" i="0" u="none" strike="noStrike" cap="none">
              <a:solidFill>
                <a:srgbClr val="0070C0"/>
              </a:solidFill>
              <a:latin typeface="Arial"/>
              <a:ea typeface="Arial"/>
              <a:cs typeface="Arial"/>
              <a:sym typeface="Arial"/>
            </a:endParaRPr>
          </a:p>
        </p:txBody>
      </p:sp>
      <p:sp>
        <p:nvSpPr>
          <p:cNvPr id="990" name="Shape 990"/>
          <p:cNvSpPr txBox="1"/>
          <p:nvPr/>
        </p:nvSpPr>
        <p:spPr>
          <a:xfrm>
            <a:off x="445168" y="1586130"/>
            <a:ext cx="8229600" cy="506733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2400" b="0" i="0" u="none" strike="noStrike" cap="none">
                <a:solidFill>
                  <a:schemeClr val="dk1"/>
                </a:solidFill>
                <a:latin typeface="Arial"/>
                <a:ea typeface="Arial"/>
                <a:cs typeface="Arial"/>
                <a:sym typeface="Arial"/>
              </a:rPr>
              <a:t>In mixed groups, you have 30 mins to:</a:t>
            </a:r>
          </a:p>
          <a:p>
            <a:pPr marL="0" marR="0" lvl="0" indent="0" algn="l" rtl="0">
              <a:lnSpc>
                <a:spcPct val="100000"/>
              </a:lnSpc>
              <a:spcBef>
                <a:spcPts val="0"/>
              </a:spcBef>
              <a:spcAft>
                <a:spcPts val="0"/>
              </a:spcAft>
              <a:buClr>
                <a:schemeClr val="dk1"/>
              </a:buClr>
              <a:buFont typeface="Calibri"/>
              <a:buNone/>
            </a:pPr>
            <a:endParaRPr sz="2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a:solidFill>
                  <a:schemeClr val="dk1"/>
                </a:solidFill>
                <a:latin typeface="Arial"/>
                <a:ea typeface="Arial"/>
                <a:cs typeface="Arial"/>
                <a:sym typeface="Arial"/>
              </a:rPr>
              <a:t>Review the previously identified barriers and bottlenecks</a:t>
            </a:r>
          </a:p>
          <a:p>
            <a:pPr marL="457200" marR="0" lvl="0" indent="-45720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a:solidFill>
                  <a:schemeClr val="dk1"/>
                </a:solidFill>
                <a:latin typeface="Arial"/>
                <a:ea typeface="Arial"/>
                <a:cs typeface="Arial"/>
                <a:sym typeface="Arial"/>
              </a:rPr>
              <a:t>Identify potential business process enhancements which could reduce or remove those barriers and bottlenecks</a:t>
            </a:r>
          </a:p>
          <a:p>
            <a:pPr marL="457200" marR="0" lvl="0" indent="-45720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ct val="100000"/>
              <a:buFont typeface="Arial"/>
              <a:buAutoNum type="arabicPeriod"/>
            </a:pPr>
            <a:r>
              <a:rPr lang="en-GB" sz="2400" b="0" i="0" u="none" strike="noStrike" cap="none">
                <a:solidFill>
                  <a:schemeClr val="dk1"/>
                </a:solidFill>
                <a:latin typeface="Arial"/>
                <a:ea typeface="Arial"/>
                <a:cs typeface="Arial"/>
                <a:sym typeface="Arial"/>
              </a:rPr>
              <a:t>Present the 3 enhancements that you would prioritise and why (5 min per group)</a:t>
            </a:r>
          </a:p>
        </p:txBody>
      </p:sp>
      <p:sp>
        <p:nvSpPr>
          <p:cNvPr id="991" name="Shape 991"/>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93698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p:nvPr/>
        </p:nvSpPr>
        <p:spPr>
          <a:xfrm>
            <a:off x="323528" y="2564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the CRVS Information Requirements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976" name="Shape 976"/>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83" name="Shape 983"/>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Define the CRVS Information Requirements</a:t>
            </a:r>
          </a:p>
        </p:txBody>
      </p:sp>
      <p:sp>
        <p:nvSpPr>
          <p:cNvPr id="984" name="Shape 984"/>
          <p:cNvSpPr txBox="1"/>
          <p:nvPr/>
        </p:nvSpPr>
        <p:spPr>
          <a:xfrm>
            <a:off x="615668" y="1417641"/>
            <a:ext cx="8229600" cy="4850811"/>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Understand what information requirements exist i.e. what data is collected, stored and put to use within the existing CRVS system. </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Understanding what logical entities exist within the CRVS business domain and the relationships between them. </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Together with the Data Dictionary, they form the basis of the data architecture which, when detailed at the lowest level, will later define the CRVS database design.</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Font typeface="Noto Sans Symbols"/>
              <a:buNone/>
            </a:pPr>
            <a:endParaRPr sz="1200" b="0" i="0" u="none" strike="noStrike" cap="none">
              <a:solidFill>
                <a:schemeClr val="dk1"/>
              </a:solidFill>
              <a:highlight>
                <a:srgbClr val="FFFFFF"/>
              </a:highlight>
              <a:latin typeface="Oxygen"/>
              <a:ea typeface="Oxygen"/>
              <a:cs typeface="Oxygen"/>
              <a:sym typeface="Oxyge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991" name="Shape 99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Define the CRVS Information Requirements</a:t>
            </a:r>
          </a:p>
        </p:txBody>
      </p:sp>
      <p:pic>
        <p:nvPicPr>
          <p:cNvPr id="992" name="Shape 992"/>
          <p:cNvPicPr preferRelativeResize="0"/>
          <p:nvPr/>
        </p:nvPicPr>
        <p:blipFill rotWithShape="1">
          <a:blip r:embed="rId3">
            <a:alphaModFix/>
          </a:blip>
          <a:srcRect/>
          <a:stretch/>
        </p:blipFill>
        <p:spPr>
          <a:xfrm>
            <a:off x="1097700" y="2385792"/>
            <a:ext cx="6662125" cy="3513275"/>
          </a:xfrm>
          <a:prstGeom prst="rect">
            <a:avLst/>
          </a:prstGeom>
          <a:noFill/>
          <a:ln>
            <a:noFill/>
          </a:ln>
        </p:spPr>
      </p:pic>
      <p:sp>
        <p:nvSpPr>
          <p:cNvPr id="993" name="Shape 993"/>
          <p:cNvSpPr txBox="1"/>
          <p:nvPr/>
        </p:nvSpPr>
        <p:spPr>
          <a:xfrm>
            <a:off x="546368" y="1221465"/>
            <a:ext cx="8229600" cy="1164326"/>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ERD - Entity Relationship Diagram</a:t>
            </a:r>
          </a:p>
          <a:p>
            <a:pPr marL="876300" marR="0" lvl="1" indent="-342900" algn="l" rtl="0">
              <a:lnSpc>
                <a:spcPct val="100000"/>
              </a:lnSpc>
              <a:spcBef>
                <a:spcPts val="0"/>
              </a:spcBef>
              <a:spcAft>
                <a:spcPts val="0"/>
              </a:spcAft>
              <a:buClr>
                <a:schemeClr val="dk1"/>
              </a:buClr>
              <a:buSzPct val="100000"/>
              <a:buFont typeface="Arial"/>
              <a:buChar char="-"/>
            </a:pPr>
            <a:r>
              <a:rPr lang="en-GB" sz="2400" b="0" i="0" u="none" strike="noStrike" cap="none">
                <a:solidFill>
                  <a:schemeClr val="dk1"/>
                </a:solidFill>
                <a:latin typeface="Arial"/>
                <a:ea typeface="Arial"/>
                <a:cs typeface="Arial"/>
                <a:sym typeface="Arial"/>
              </a:rPr>
              <a:t>Illustrates an information system’s entities and its relationships.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00" name="Shape 100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Tool: CRVS-Data-Dictionary-Template</a:t>
            </a:r>
          </a:p>
        </p:txBody>
      </p:sp>
      <p:pic>
        <p:nvPicPr>
          <p:cNvPr id="1001" name="Shape 1001"/>
          <p:cNvPicPr preferRelativeResize="0"/>
          <p:nvPr/>
        </p:nvPicPr>
        <p:blipFill rotWithShape="1">
          <a:blip r:embed="rId3">
            <a:alphaModFix/>
          </a:blip>
          <a:srcRect l="1961" t="31099" r="40156" b="34601"/>
          <a:stretch/>
        </p:blipFill>
        <p:spPr>
          <a:xfrm>
            <a:off x="294106" y="2093493"/>
            <a:ext cx="8566082" cy="3453063"/>
          </a:xfrm>
          <a:prstGeom prst="rect">
            <a:avLst/>
          </a:prstGeom>
          <a:noFill/>
          <a:ln>
            <a:noFill/>
          </a:ln>
        </p:spPr>
      </p:pic>
      <p:sp>
        <p:nvSpPr>
          <p:cNvPr id="1002" name="Shape 1002"/>
          <p:cNvSpPr txBox="1"/>
          <p:nvPr/>
        </p:nvSpPr>
        <p:spPr>
          <a:xfrm>
            <a:off x="630589" y="1301695"/>
            <a:ext cx="8229600" cy="413399"/>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Capturing data fields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Shape 100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09" name="Shape 100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Define the CRVS Information Requirements</a:t>
            </a:r>
          </a:p>
        </p:txBody>
      </p:sp>
      <p:sp>
        <p:nvSpPr>
          <p:cNvPr id="1010" name="Shape 1010"/>
          <p:cNvSpPr txBox="1"/>
          <p:nvPr/>
        </p:nvSpPr>
        <p:spPr>
          <a:xfrm>
            <a:off x="546368" y="1417640"/>
            <a:ext cx="8229600" cy="4574085"/>
          </a:xfrm>
          <a:prstGeom prst="rect">
            <a:avLst/>
          </a:prstGeom>
          <a:noFill/>
          <a:ln>
            <a:noFill/>
          </a:ln>
        </p:spPr>
        <p:txBody>
          <a:bodyPr lIns="91425" tIns="45700" rIns="91425" bIns="45700" anchor="t" anchorCtr="0">
            <a:noAutofit/>
          </a:bodyPr>
          <a:lstStyle/>
          <a:p>
            <a:pPr marL="76200" marR="0" lvl="0" indent="0" algn="l" rtl="0">
              <a:lnSpc>
                <a:spcPct val="100000"/>
              </a:lnSpc>
              <a:spcBef>
                <a:spcPts val="0"/>
              </a:spcBef>
              <a:spcAft>
                <a:spcPts val="0"/>
              </a:spcAft>
              <a:buClr>
                <a:srgbClr val="0070C0"/>
              </a:buClr>
              <a:buSzPct val="25000"/>
              <a:buFont typeface="Arial"/>
              <a:buNone/>
            </a:pPr>
            <a:r>
              <a:rPr lang="en-GB" sz="2400" b="1" i="0" u="none" strike="noStrike" cap="none">
                <a:solidFill>
                  <a:schemeClr val="dk1"/>
                </a:solidFill>
                <a:latin typeface="Arial"/>
                <a:ea typeface="Arial"/>
                <a:cs typeface="Arial"/>
                <a:sym typeface="Arial"/>
              </a:rPr>
              <a:t>Questions to consider:</a:t>
            </a:r>
          </a:p>
          <a:p>
            <a:pPr marL="76200" marR="0" lvl="0" indent="0" algn="l" rtl="0">
              <a:lnSpc>
                <a:spcPct val="100000"/>
              </a:lnSpc>
              <a:spcBef>
                <a:spcPts val="0"/>
              </a:spcBef>
              <a:spcAft>
                <a:spcPts val="0"/>
              </a:spcAft>
              <a:buClr>
                <a:srgbClr val="0070C0"/>
              </a:buClr>
              <a:buFont typeface="Arial"/>
              <a:buNone/>
            </a:pPr>
            <a:endParaRPr sz="2400" b="1" i="0" u="none" strike="noStrike" cap="none">
              <a:solidFill>
                <a:schemeClr val="dk1"/>
              </a:solidFill>
              <a:latin typeface="Arial"/>
              <a:ea typeface="Arial"/>
              <a:cs typeface="Arial"/>
              <a:sym typeface="Arial"/>
            </a:endParaRP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Where will master data be stored?</a:t>
            </a: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How will each data entity be used by each CRVS actor and process?</a:t>
            </a: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How and where will each data entity be created, stored, transported and reported?</a:t>
            </a: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What data transformation is required to support the information exchange between solution components?</a:t>
            </a: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What data is needed to calculate vital statistics?</a:t>
            </a:r>
          </a:p>
          <a:p>
            <a:pPr marL="9144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What data do we need to track individuals?</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17" name="Shape 1017"/>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Define the CRVS Information Requirements</a:t>
            </a:r>
          </a:p>
        </p:txBody>
      </p:sp>
      <p:sp>
        <p:nvSpPr>
          <p:cNvPr id="1018" name="Shape 1018"/>
          <p:cNvSpPr txBox="1"/>
          <p:nvPr/>
        </p:nvSpPr>
        <p:spPr>
          <a:xfrm>
            <a:off x="546368" y="14176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In country groups:</a:t>
            </a:r>
          </a:p>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List the entities that you think should form part of your countries CRVS system</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What is the </a:t>
            </a:r>
            <a:r>
              <a:rPr lang="en-GB" sz="2400" b="0" i="1" u="none" strike="noStrike" cap="none">
                <a:solidFill>
                  <a:schemeClr val="dk1"/>
                </a:solidFill>
                <a:latin typeface="Arial"/>
                <a:ea typeface="Arial"/>
                <a:cs typeface="Arial"/>
                <a:sym typeface="Arial"/>
              </a:rPr>
              <a:t>key</a:t>
            </a:r>
            <a:r>
              <a:rPr lang="en-GB" sz="2400" b="0" i="0" u="none" strike="noStrike" cap="none">
                <a:solidFill>
                  <a:schemeClr val="dk1"/>
                </a:solidFill>
                <a:latin typeface="Arial"/>
                <a:ea typeface="Arial"/>
                <a:cs typeface="Arial"/>
                <a:sym typeface="Arial"/>
              </a:rPr>
              <a:t> data that should be stored for each entity</a:t>
            </a:r>
          </a:p>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Use the questions on the previous slide to help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9" name="Shape 219"/>
          <p:cNvSpPr txBox="1">
            <a:spLocks noGrp="1"/>
          </p:cNvSpPr>
          <p:nvPr>
            <p:ph type="title"/>
          </p:nvPr>
        </p:nvSpPr>
        <p:spPr>
          <a:xfrm>
            <a:off x="457200" y="264745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4000" b="1" i="0" u="none" strike="noStrike" cap="none">
                <a:solidFill>
                  <a:srgbClr val="0070C0"/>
                </a:solidFill>
                <a:latin typeface="Arial"/>
                <a:ea typeface="Arial"/>
                <a:cs typeface="Arial"/>
                <a:sym typeface="Arial"/>
              </a:rPr>
              <a:t>Why is CRVS Digitisation Needed?</a:t>
            </a:r>
          </a:p>
          <a:p>
            <a:pPr marL="0" marR="0" lvl="0" indent="0" algn="l" rtl="0">
              <a:lnSpc>
                <a:spcPct val="100000"/>
              </a:lnSpc>
              <a:spcBef>
                <a:spcPts val="0"/>
              </a:spcBef>
              <a:spcAft>
                <a:spcPts val="0"/>
              </a:spcAft>
              <a:buClr>
                <a:srgbClr val="0070C0"/>
              </a:buClr>
              <a:buSzPct val="25000"/>
              <a:buFont typeface="Arial"/>
              <a:buNone/>
            </a:pPr>
            <a:endParaRPr sz="40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25689353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61" name="Shape 106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062" name="Shape 1062"/>
          <p:cNvSpPr txBox="1"/>
          <p:nvPr/>
        </p:nvSpPr>
        <p:spPr>
          <a:xfrm>
            <a:off x="510693" y="20151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Two key questions:</a:t>
            </a:r>
          </a:p>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How systems are arranged so that they may communicate?</a:t>
            </a:r>
          </a:p>
          <a:p>
            <a:pPr marL="342900" marR="0" lvl="0" indent="-342900" algn="l" rtl="0">
              <a:lnSpc>
                <a:spcPct val="100000"/>
              </a:lnSpc>
              <a:spcBef>
                <a:spcPts val="0"/>
              </a:spcBef>
              <a:spcAft>
                <a:spcPts val="0"/>
              </a:spcAft>
              <a:buClr>
                <a:srgbClr val="000000"/>
              </a:buClr>
              <a:buFont typeface="Noto Sans Symbols"/>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What format do systems send and receive data in?</a:t>
            </a:r>
          </a:p>
        </p:txBody>
      </p:sp>
    </p:spTree>
    <p:extLst>
      <p:ext uri="{BB962C8B-B14F-4D97-AF65-F5344CB8AC3E}">
        <p14:creationId xmlns:p14="http://schemas.microsoft.com/office/powerpoint/2010/main" val="3669464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69" name="Shape 106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070" name="Shape 1070"/>
          <p:cNvSpPr txBox="1"/>
          <p:nvPr/>
        </p:nvSpPr>
        <p:spPr>
          <a:xfrm>
            <a:off x="457200" y="1529720"/>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List out system involved, e.g.</a:t>
            </a:r>
          </a:p>
        </p:txBody>
      </p:sp>
      <p:pic>
        <p:nvPicPr>
          <p:cNvPr id="1071" name="Shape 1071" descr="pub"/>
          <p:cNvPicPr preferRelativeResize="0"/>
          <p:nvPr/>
        </p:nvPicPr>
        <p:blipFill rotWithShape="1">
          <a:blip r:embed="rId3">
            <a:alphaModFix/>
          </a:blip>
          <a:srcRect/>
          <a:stretch/>
        </p:blipFill>
        <p:spPr>
          <a:xfrm>
            <a:off x="1143025" y="2055203"/>
            <a:ext cx="6857947" cy="4632569"/>
          </a:xfrm>
          <a:prstGeom prst="rect">
            <a:avLst/>
          </a:prstGeom>
          <a:noFill/>
          <a:ln>
            <a:noFill/>
          </a:ln>
        </p:spPr>
      </p:pic>
    </p:spTree>
    <p:extLst>
      <p:ext uri="{BB962C8B-B14F-4D97-AF65-F5344CB8AC3E}">
        <p14:creationId xmlns:p14="http://schemas.microsoft.com/office/powerpoint/2010/main" val="18012489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Shape 1077"/>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78" name="Shape 107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079" name="Shape 1079"/>
          <p:cNvSpPr txBox="1"/>
          <p:nvPr/>
        </p:nvSpPr>
        <p:spPr>
          <a:xfrm>
            <a:off x="457200" y="1470373"/>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Point to point communication, not ideal</a:t>
            </a:r>
          </a:p>
        </p:txBody>
      </p:sp>
      <p:pic>
        <p:nvPicPr>
          <p:cNvPr id="1080" name="Shape 1080" descr="pub"/>
          <p:cNvPicPr preferRelativeResize="0"/>
          <p:nvPr/>
        </p:nvPicPr>
        <p:blipFill rotWithShape="1">
          <a:blip r:embed="rId3">
            <a:alphaModFix/>
          </a:blip>
          <a:srcRect/>
          <a:stretch/>
        </p:blipFill>
        <p:spPr>
          <a:xfrm>
            <a:off x="2060725" y="2036941"/>
            <a:ext cx="5022525" cy="4722159"/>
          </a:xfrm>
          <a:prstGeom prst="rect">
            <a:avLst/>
          </a:prstGeom>
          <a:noFill/>
          <a:ln>
            <a:noFill/>
          </a:ln>
        </p:spPr>
      </p:pic>
    </p:spTree>
    <p:extLst>
      <p:ext uri="{BB962C8B-B14F-4D97-AF65-F5344CB8AC3E}">
        <p14:creationId xmlns:p14="http://schemas.microsoft.com/office/powerpoint/2010/main" val="655956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Shape 1086"/>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87" name="Shape 1087"/>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088" name="Shape 1088"/>
          <p:cNvSpPr txBox="1"/>
          <p:nvPr/>
        </p:nvSpPr>
        <p:spPr>
          <a:xfrm>
            <a:off x="457195" y="1481044"/>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Central architecture, more manageable</a:t>
            </a:r>
          </a:p>
        </p:txBody>
      </p:sp>
      <p:pic>
        <p:nvPicPr>
          <p:cNvPr id="1089" name="Shape 1089" descr="pub"/>
          <p:cNvPicPr preferRelativeResize="0"/>
          <p:nvPr/>
        </p:nvPicPr>
        <p:blipFill rotWithShape="1">
          <a:blip r:embed="rId3">
            <a:alphaModFix/>
          </a:blip>
          <a:srcRect/>
          <a:stretch/>
        </p:blipFill>
        <p:spPr>
          <a:xfrm>
            <a:off x="1877850" y="1956691"/>
            <a:ext cx="5388292" cy="4722158"/>
          </a:xfrm>
          <a:prstGeom prst="rect">
            <a:avLst/>
          </a:prstGeom>
          <a:noFill/>
          <a:ln>
            <a:noFill/>
          </a:ln>
        </p:spPr>
      </p:pic>
    </p:spTree>
    <p:extLst>
      <p:ext uri="{BB962C8B-B14F-4D97-AF65-F5344CB8AC3E}">
        <p14:creationId xmlns:p14="http://schemas.microsoft.com/office/powerpoint/2010/main" val="1339389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96" name="Shape 109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097" name="Shape 1097"/>
          <p:cNvSpPr txBox="1"/>
          <p:nvPr/>
        </p:nvSpPr>
        <p:spPr>
          <a:xfrm>
            <a:off x="457200" y="1502763"/>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2400" b="0" i="0" u="none" strike="noStrike" cap="none">
                <a:solidFill>
                  <a:schemeClr val="dk1"/>
                </a:solidFill>
                <a:latin typeface="Arial"/>
                <a:ea typeface="Arial"/>
                <a:cs typeface="Arial"/>
                <a:sym typeface="Arial"/>
              </a:rPr>
              <a:t>CRVS interoperability component architecture</a:t>
            </a:r>
          </a:p>
        </p:txBody>
      </p:sp>
      <p:pic>
        <p:nvPicPr>
          <p:cNvPr id="1098" name="Shape 1098" descr="pub"/>
          <p:cNvPicPr preferRelativeResize="0"/>
          <p:nvPr/>
        </p:nvPicPr>
        <p:blipFill rotWithShape="1">
          <a:blip r:embed="rId3">
            <a:alphaModFix/>
          </a:blip>
          <a:srcRect/>
          <a:stretch/>
        </p:blipFill>
        <p:spPr>
          <a:xfrm>
            <a:off x="1385250" y="2001291"/>
            <a:ext cx="6373492" cy="4722155"/>
          </a:xfrm>
          <a:prstGeom prst="rect">
            <a:avLst/>
          </a:prstGeom>
          <a:noFill/>
          <a:ln>
            <a:noFill/>
          </a:ln>
        </p:spPr>
      </p:pic>
    </p:spTree>
    <p:extLst>
      <p:ext uri="{BB962C8B-B14F-4D97-AF65-F5344CB8AC3E}">
        <p14:creationId xmlns:p14="http://schemas.microsoft.com/office/powerpoint/2010/main" val="2242288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05" name="Shape 1105"/>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p:txBody>
      </p:sp>
      <p:sp>
        <p:nvSpPr>
          <p:cNvPr id="1106" name="Shape 1106"/>
          <p:cNvSpPr txBox="1"/>
          <p:nvPr/>
        </p:nvSpPr>
        <p:spPr>
          <a:xfrm>
            <a:off x="546368" y="14176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
        <p:nvSpPr>
          <p:cNvPr id="1107" name="Shape 1107"/>
          <p:cNvSpPr/>
          <p:nvPr/>
        </p:nvSpPr>
        <p:spPr>
          <a:xfrm>
            <a:off x="546368" y="1831041"/>
            <a:ext cx="8229600" cy="267765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400" b="0" i="0" u="none" strike="noStrike" cap="none">
                <a:solidFill>
                  <a:schemeClr val="dk1"/>
                </a:solidFill>
                <a:latin typeface="Arial"/>
                <a:ea typeface="Arial"/>
                <a:cs typeface="Arial"/>
                <a:sym typeface="Arial"/>
              </a:rPr>
              <a:t>Standard data formats:</a:t>
            </a:r>
            <a:br>
              <a:rPr lang="en-GB" sz="2400" b="0" i="0" u="none" strike="noStrike" cap="none">
                <a:solidFill>
                  <a:schemeClr val="dk1"/>
                </a:solidFill>
                <a:latin typeface="Arial"/>
                <a:ea typeface="Arial"/>
                <a:cs typeface="Arial"/>
                <a:sym typeface="Arial"/>
              </a:rPr>
            </a:br>
            <a:endParaRPr lang="en-GB" sz="2400" b="0" i="0" u="none" strike="noStrike" cap="none">
              <a:solidFill>
                <a:schemeClr val="dk1"/>
              </a:solidFill>
              <a:latin typeface="Arial"/>
              <a:ea typeface="Arial"/>
              <a:cs typeface="Arial"/>
              <a:sym typeface="Arial"/>
            </a:endParaRPr>
          </a:p>
          <a:p>
            <a:pPr marL="508000" marR="0" lvl="0" indent="-4572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Provide a specification for how information can be shared</a:t>
            </a:r>
          </a:p>
          <a:p>
            <a:pPr marL="508000" marR="0" lvl="0" indent="-4572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Allow new system to hook into the system more easily</a:t>
            </a:r>
          </a:p>
          <a:p>
            <a:pPr marL="508000" marR="0" lvl="0" indent="-4572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Prevent vendor lockin</a:t>
            </a:r>
          </a:p>
          <a:p>
            <a:pPr marL="508000" marR="0" lvl="0" indent="-457200" algn="l" rtl="0">
              <a:lnSpc>
                <a:spcPct val="100000"/>
              </a:lnSpc>
              <a:spcBef>
                <a:spcPts val="0"/>
              </a:spcBef>
              <a:spcAft>
                <a:spcPts val="0"/>
              </a:spcAft>
              <a:buClr>
                <a:schemeClr val="dk1"/>
              </a:buClr>
              <a:buSzPct val="100000"/>
              <a:buFont typeface="Noto Sans Symbols"/>
              <a:buChar char="▪"/>
            </a:pPr>
            <a:r>
              <a:rPr lang="en-GB" sz="2400" b="0" i="0" u="none" strike="noStrike" cap="none">
                <a:solidFill>
                  <a:schemeClr val="dk1"/>
                </a:solidFill>
                <a:latin typeface="Arial"/>
                <a:ea typeface="Arial"/>
                <a:cs typeface="Arial"/>
                <a:sym typeface="Arial"/>
              </a:rPr>
              <a:t>Allows system to be replaced over time</a:t>
            </a:r>
          </a:p>
        </p:txBody>
      </p:sp>
    </p:spTree>
    <p:extLst>
      <p:ext uri="{BB962C8B-B14F-4D97-AF65-F5344CB8AC3E}">
        <p14:creationId xmlns:p14="http://schemas.microsoft.com/office/powerpoint/2010/main" val="10750718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14" name="Shape 1114"/>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r>
              <a:rPr lang="en-GB" sz="2800" b="0" i="0" u="none" strike="noStrike" cap="none">
                <a:solidFill>
                  <a:schemeClr val="dk1"/>
                </a:solidFill>
                <a:latin typeface="Arial"/>
                <a:ea typeface="Arial"/>
                <a:cs typeface="Arial"/>
                <a:sym typeface="Arial"/>
              </a:rPr>
              <a:t>Example of base health care data standards:</a:t>
            </a:r>
          </a:p>
          <a:p>
            <a:pPr marL="0" marR="0" lvl="0" indent="0" algn="l" rtl="0">
              <a:lnSpc>
                <a:spcPct val="100000"/>
              </a:lnSpc>
              <a:spcBef>
                <a:spcPts val="0"/>
              </a:spcBef>
              <a:spcAft>
                <a:spcPts val="0"/>
              </a:spcAft>
              <a:buClr>
                <a:srgbClr val="0070C0"/>
              </a:buClr>
              <a:buSzPct val="25000"/>
              <a:buFont typeface="Arial"/>
              <a:buNone/>
            </a:pPr>
            <a:endParaRPr sz="2800" b="0" i="0" u="none" strike="noStrike" cap="none">
              <a:solidFill>
                <a:schemeClr val="dk1"/>
              </a:solidFill>
              <a:latin typeface="Arial"/>
              <a:ea typeface="Arial"/>
              <a:cs typeface="Arial"/>
              <a:sym typeface="Arial"/>
            </a:endParaRP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Traditional: HL7v2</a:t>
            </a:r>
          </a:p>
          <a:p>
            <a:pPr marL="508000" marR="0" lvl="1" indent="0" algn="l" rtl="0">
              <a:spcBef>
                <a:spcPts val="0"/>
              </a:spcBef>
              <a:spcAft>
                <a:spcPts val="0"/>
              </a:spcAft>
              <a:buClr>
                <a:schemeClr val="dk1"/>
              </a:buClr>
              <a:buSzPct val="25000"/>
              <a:buFont typeface="Arial"/>
              <a:buNone/>
            </a:pPr>
            <a:r>
              <a:rPr lang="en-GB" sz="2800">
                <a:solidFill>
                  <a:schemeClr val="dk1"/>
                </a:solidFill>
              </a:rPr>
              <a:t>- Uses custom message exchange format, older style message</a:t>
            </a:r>
          </a:p>
          <a:p>
            <a:pPr marL="457200" marR="0" lvl="0" indent="-457200" algn="l" rtl="0">
              <a:lnSpc>
                <a:spcPct val="100000"/>
              </a:lnSpc>
              <a:spcBef>
                <a:spcPts val="0"/>
              </a:spcBef>
              <a:spcAft>
                <a:spcPts val="0"/>
              </a:spcAft>
              <a:buClr>
                <a:schemeClr val="dk1"/>
              </a:buClr>
              <a:buSzPct val="100000"/>
              <a:buFont typeface="Noto Sans Symbols"/>
              <a:buNone/>
            </a:pPr>
            <a:endParaRPr sz="2800" b="0" i="0" u="none" strike="noStrike" cap="none">
              <a:solidFill>
                <a:schemeClr val="dk1"/>
              </a:solidFill>
              <a:latin typeface="Arial"/>
              <a:ea typeface="Arial"/>
              <a:cs typeface="Arial"/>
              <a:sym typeface="Arial"/>
            </a:endParaRP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Modern: FHIR</a:t>
            </a:r>
          </a:p>
          <a:p>
            <a:pPr marL="508000" marR="0" lvl="1" indent="0" algn="l" rtl="0">
              <a:spcBef>
                <a:spcPts val="0"/>
              </a:spcBef>
              <a:buClr>
                <a:schemeClr val="dk1"/>
              </a:buClr>
              <a:buSzPct val="25000"/>
              <a:buFont typeface="Arial"/>
              <a:buNone/>
            </a:pPr>
            <a:r>
              <a:rPr lang="en-GB" sz="2800">
                <a:solidFill>
                  <a:schemeClr val="dk1"/>
                </a:solidFill>
              </a:rPr>
              <a:t>- Uses JSON message format, more modern and easier for current devs to understand</a:t>
            </a:r>
          </a:p>
        </p:txBody>
      </p:sp>
      <p:sp>
        <p:nvSpPr>
          <p:cNvPr id="1115" name="Shape 1115"/>
          <p:cNvSpPr txBox="1"/>
          <p:nvPr/>
        </p:nvSpPr>
        <p:spPr>
          <a:xfrm>
            <a:off x="546368" y="14176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2441789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22" name="Shape 1122"/>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br>
              <a:rPr lang="en-GB" sz="2800" b="1" i="0" u="none" strike="noStrike" cap="none">
                <a:solidFill>
                  <a:srgbClr val="0070C0"/>
                </a:solidFill>
                <a:latin typeface="Arial"/>
                <a:ea typeface="Arial"/>
                <a:cs typeface="Arial"/>
                <a:sym typeface="Arial"/>
              </a:rPr>
            </a:br>
            <a:r>
              <a:rPr lang="en-GB" sz="2800" b="0" i="0" u="none" strike="noStrike" cap="none">
                <a:solidFill>
                  <a:schemeClr val="dk1"/>
                </a:solidFill>
                <a:latin typeface="Arial"/>
                <a:ea typeface="Arial"/>
                <a:cs typeface="Arial"/>
                <a:sym typeface="Arial"/>
              </a:rPr>
              <a:t>Suggested interoperability architecture:</a:t>
            </a:r>
            <a:br>
              <a:rPr lang="en-GB" sz="2800" b="0" i="0" u="none" strike="noStrike" cap="none">
                <a:solidFill>
                  <a:schemeClr val="dk1"/>
                </a:solidFill>
                <a:latin typeface="Arial"/>
                <a:ea typeface="Arial"/>
                <a:cs typeface="Arial"/>
                <a:sym typeface="Arial"/>
              </a:rPr>
            </a:br>
            <a:endParaRPr lang="en-GB" sz="2800" b="0" i="0" u="none" strike="noStrike" cap="none">
              <a:solidFill>
                <a:schemeClr val="dk1"/>
              </a:solidFill>
              <a:latin typeface="Arial"/>
              <a:ea typeface="Arial"/>
              <a:cs typeface="Arial"/>
              <a:sym typeface="Arial"/>
            </a:endParaRP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Central events registry + supporting services</a:t>
            </a: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Controlled access and auditing with an interoperability layer</a:t>
            </a: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Well defined standards-based messages for data exchange</a:t>
            </a:r>
          </a:p>
          <a:p>
            <a:pPr marL="508000" marR="0" lvl="0" indent="-457200" algn="l" rtl="0">
              <a:lnSpc>
                <a:spcPct val="100000"/>
              </a:lnSpc>
              <a:spcBef>
                <a:spcPts val="0"/>
              </a:spcBef>
              <a:spcAft>
                <a:spcPts val="0"/>
              </a:spcAft>
              <a:buClr>
                <a:schemeClr val="dk1"/>
              </a:buClr>
              <a:buSzPct val="100000"/>
              <a:buFont typeface="Noto Sans Symbols"/>
              <a:buChar char="▪"/>
            </a:pPr>
            <a:r>
              <a:rPr lang="en-GB" sz="2800" b="0" i="0" u="none" strike="noStrike" cap="none">
                <a:solidFill>
                  <a:schemeClr val="dk1"/>
                </a:solidFill>
                <a:latin typeface="Arial"/>
                <a:ea typeface="Arial"/>
                <a:cs typeface="Arial"/>
                <a:sym typeface="Arial"/>
              </a:rPr>
              <a:t>Components can be replaced over time</a:t>
            </a:r>
          </a:p>
        </p:txBody>
      </p:sp>
      <p:sp>
        <p:nvSpPr>
          <p:cNvPr id="1123" name="Shape 1123"/>
          <p:cNvSpPr txBox="1"/>
          <p:nvPr/>
        </p:nvSpPr>
        <p:spPr>
          <a:xfrm>
            <a:off x="546368" y="14176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15426581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p:nvPr/>
        </p:nvSpPr>
        <p:spPr>
          <a:xfrm>
            <a:off x="0" y="0"/>
            <a:ext cx="9144000" cy="116699"/>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30" name="Shape 1130"/>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Interoperability and Integration with other systems </a:t>
            </a:r>
            <a:br>
              <a:rPr lang="en-GB" sz="2800" b="1" i="0" u="none" strike="noStrike" cap="none">
                <a:solidFill>
                  <a:srgbClr val="0070C0"/>
                </a:solidFill>
                <a:latin typeface="Arial"/>
                <a:ea typeface="Arial"/>
                <a:cs typeface="Arial"/>
                <a:sym typeface="Arial"/>
              </a:rPr>
            </a:br>
            <a:endParaRPr lang="en-GB" sz="2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70C0"/>
              </a:buClr>
              <a:buSzPct val="25000"/>
              <a:buFont typeface="Arial"/>
              <a:buNone/>
            </a:pPr>
            <a:endParaRPr sz="2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r>
              <a:rPr lang="en-GB" sz="3600" b="1" i="0" u="none" strike="noStrike" cap="none">
                <a:solidFill>
                  <a:srgbClr val="0070C0"/>
                </a:solidFill>
                <a:latin typeface="Arial"/>
                <a:ea typeface="Arial"/>
                <a:cs typeface="Arial"/>
                <a:sym typeface="Arial"/>
              </a:rPr>
              <a:t>Thanks!</a:t>
            </a:r>
          </a:p>
          <a:p>
            <a:pPr marL="0" marR="0" lvl="0" indent="0" algn="ctr" rtl="0">
              <a:lnSpc>
                <a:spcPct val="100000"/>
              </a:lnSpc>
              <a:spcBef>
                <a:spcPts val="0"/>
              </a:spcBef>
              <a:spcAft>
                <a:spcPts val="0"/>
              </a:spcAft>
              <a:buClr>
                <a:srgbClr val="0070C0"/>
              </a:buClr>
              <a:buSzPct val="25000"/>
              <a:buFont typeface="Arial"/>
              <a:buNone/>
            </a:pPr>
            <a:endParaRPr sz="36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70C0"/>
              </a:buClr>
              <a:buSzPct val="25000"/>
              <a:buFont typeface="Arial"/>
              <a:buNone/>
            </a:pPr>
            <a:r>
              <a:rPr lang="en-GB" sz="3600" b="1" i="0" u="none" strike="noStrike" cap="none">
                <a:solidFill>
                  <a:srgbClr val="0070C0"/>
                </a:solidFill>
                <a:latin typeface="Arial"/>
                <a:ea typeface="Arial"/>
                <a:cs typeface="Arial"/>
                <a:sym typeface="Arial"/>
              </a:rPr>
              <a:t>Q&amp;A</a:t>
            </a:r>
          </a:p>
        </p:txBody>
      </p:sp>
      <p:sp>
        <p:nvSpPr>
          <p:cNvPr id="1131" name="Shape 1131"/>
          <p:cNvSpPr txBox="1"/>
          <p:nvPr/>
        </p:nvSpPr>
        <p:spPr>
          <a:xfrm>
            <a:off x="546368" y="1417641"/>
            <a:ext cx="8229600" cy="413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2176330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p:nvPr/>
        </p:nvSpPr>
        <p:spPr>
          <a:xfrm>
            <a:off x="0" y="0"/>
            <a:ext cx="9144000" cy="116700"/>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31" name="Shape 103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2800" b="1" i="0" u="none" strike="noStrike" cap="none">
                <a:solidFill>
                  <a:srgbClr val="0070C0"/>
                </a:solidFill>
                <a:latin typeface="Arial"/>
                <a:ea typeface="Arial"/>
                <a:cs typeface="Arial"/>
                <a:sym typeface="Arial"/>
              </a:rPr>
              <a:t>Define Target System Architecture</a:t>
            </a:r>
          </a:p>
        </p:txBody>
      </p:sp>
      <p:sp>
        <p:nvSpPr>
          <p:cNvPr id="1032" name="Shape 1032"/>
          <p:cNvSpPr txBox="1"/>
          <p:nvPr/>
        </p:nvSpPr>
        <p:spPr>
          <a:xfrm>
            <a:off x="457200" y="1417637"/>
            <a:ext cx="8229600" cy="3722254"/>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SzPct val="100000"/>
              <a:buFont typeface="Wingdings" panose="05000000000000000000" pitchFamily="2" charset="2"/>
              <a:buChar char="§"/>
            </a:pPr>
            <a:r>
              <a:rPr lang="en-GB" sz="2400" i="0" u="none" strike="noStrike" cap="none" dirty="0">
                <a:solidFill>
                  <a:schemeClr val="tx1"/>
                </a:solidFill>
                <a:sym typeface="Arial"/>
              </a:rPr>
              <a:t>Holistic model of the applications required to fulfil business needs and support target processes.</a:t>
            </a:r>
          </a:p>
          <a:p>
            <a:pPr marL="342900" marR="0" lvl="0" indent="-342900" algn="l" rtl="0">
              <a:lnSpc>
                <a:spcPct val="100000"/>
              </a:lnSpc>
              <a:spcBef>
                <a:spcPts val="0"/>
              </a:spcBef>
              <a:spcAft>
                <a:spcPts val="0"/>
              </a:spcAft>
              <a:buFont typeface="Wingdings" panose="05000000000000000000" pitchFamily="2" charset="2"/>
              <a:buChar char="§"/>
            </a:pPr>
            <a:endParaRPr sz="2400" i="0" u="none" strike="noStrike" cap="none" dirty="0">
              <a:solidFill>
                <a:schemeClr val="tx1"/>
              </a:solidFill>
              <a:sym typeface="Arial"/>
            </a:endParaRPr>
          </a:p>
          <a:p>
            <a:pPr marL="457200" marR="0" lvl="0" indent="-381000" algn="l" rtl="0">
              <a:lnSpc>
                <a:spcPct val="100000"/>
              </a:lnSpc>
              <a:spcBef>
                <a:spcPts val="0"/>
              </a:spcBef>
              <a:spcAft>
                <a:spcPts val="0"/>
              </a:spcAft>
              <a:buSzPct val="100000"/>
              <a:buFont typeface="Wingdings" panose="05000000000000000000" pitchFamily="2" charset="2"/>
              <a:buChar char="§"/>
            </a:pPr>
            <a:r>
              <a:rPr lang="en-GB" sz="2400" i="0" u="none" strike="noStrike" cap="none" dirty="0">
                <a:solidFill>
                  <a:schemeClr val="tx1"/>
                </a:solidFill>
                <a:sym typeface="Arial"/>
              </a:rPr>
              <a:t>A CRVS system does not sit in isolation.</a:t>
            </a:r>
          </a:p>
          <a:p>
            <a:pPr marL="342900" marR="0" lvl="0" indent="-342900" algn="l" rtl="0">
              <a:lnSpc>
                <a:spcPct val="100000"/>
              </a:lnSpc>
              <a:spcBef>
                <a:spcPts val="0"/>
              </a:spcBef>
              <a:spcAft>
                <a:spcPts val="0"/>
              </a:spcAft>
              <a:buFont typeface="Wingdings" panose="05000000000000000000" pitchFamily="2" charset="2"/>
              <a:buChar char="§"/>
            </a:pPr>
            <a:endParaRPr sz="2400" i="0" u="none" strike="noStrike" cap="none" dirty="0">
              <a:solidFill>
                <a:schemeClr val="tx1"/>
              </a:solidFill>
              <a:sym typeface="Arial"/>
            </a:endParaRPr>
          </a:p>
          <a:p>
            <a:pPr marL="457200" marR="0" lvl="0" indent="-381000" algn="l" rtl="0">
              <a:lnSpc>
                <a:spcPct val="100000"/>
              </a:lnSpc>
              <a:spcBef>
                <a:spcPts val="0"/>
              </a:spcBef>
              <a:spcAft>
                <a:spcPts val="0"/>
              </a:spcAft>
              <a:buSzPct val="100000"/>
              <a:buFont typeface="Wingdings" panose="05000000000000000000" pitchFamily="2" charset="2"/>
              <a:buChar char="§"/>
            </a:pPr>
            <a:r>
              <a:rPr lang="en-GB" sz="2400" i="0" u="none" strike="noStrike" cap="none" dirty="0">
                <a:solidFill>
                  <a:schemeClr val="tx1"/>
                </a:solidFill>
                <a:sym typeface="Arial"/>
              </a:rPr>
              <a:t>It relies on data inputs from a variety of potential sources and should also provide access to other systems/authorised agencies for different purposes. </a:t>
            </a:r>
          </a:p>
          <a:p>
            <a:pPr marL="0" marR="0" lvl="0" indent="0" algn="l" rtl="0">
              <a:lnSpc>
                <a:spcPct val="100000"/>
              </a:lnSpc>
              <a:spcBef>
                <a:spcPts val="0"/>
              </a:spcBef>
              <a:spcAft>
                <a:spcPts val="0"/>
              </a:spcAft>
              <a:buFont typeface="Arial"/>
              <a:buNone/>
            </a:pPr>
            <a:endParaRPr sz="2400" i="0" u="none" strike="noStrike" cap="none" dirty="0">
              <a:solidFill>
                <a:schemeClr val="tx1"/>
              </a:solidFill>
              <a:sym typeface="Arial"/>
            </a:endParaRPr>
          </a:p>
          <a:p>
            <a:pPr marL="0" marR="0" lvl="0" indent="0" algn="l" rtl="0">
              <a:lnSpc>
                <a:spcPct val="100000"/>
              </a:lnSpc>
              <a:spcBef>
                <a:spcPts val="0"/>
              </a:spcBef>
              <a:spcAft>
                <a:spcPts val="0"/>
              </a:spcAft>
              <a:buFont typeface="Calibri"/>
              <a:buNone/>
            </a:pPr>
            <a:endParaRPr sz="1200" i="0" u="none" strike="noStrike" cap="none" dirty="0">
              <a:solidFill>
                <a:schemeClr val="tx1"/>
              </a:solidFill>
              <a:highlight>
                <a:srgbClr val="FFFFFF"/>
              </a:highlight>
              <a:latin typeface="Oxygen"/>
              <a:ea typeface="Oxygen"/>
              <a:cs typeface="Oxygen"/>
              <a:sym typeface="Oxyge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6" name="Shape 226"/>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3 Key Questions</a:t>
            </a:r>
          </a:p>
        </p:txBody>
      </p:sp>
      <p:sp>
        <p:nvSpPr>
          <p:cNvPr id="227" name="Shape 227"/>
          <p:cNvSpPr txBox="1"/>
          <p:nvPr/>
        </p:nvSpPr>
        <p:spPr>
          <a:xfrm>
            <a:off x="454789" y="1667408"/>
            <a:ext cx="8136903" cy="4231927"/>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dk1"/>
              </a:buClr>
              <a:buSzPct val="100000"/>
              <a:buFont typeface="Calibri"/>
              <a:buAutoNum type="arabicPeriod"/>
            </a:pPr>
            <a:r>
              <a:rPr lang="en-GB" sz="2800" b="1" i="0" u="none" strike="noStrike" cap="none" dirty="0">
                <a:solidFill>
                  <a:schemeClr val="dk1"/>
                </a:solidFill>
                <a:latin typeface="Arial"/>
                <a:ea typeface="Arial"/>
                <a:cs typeface="Arial"/>
                <a:sym typeface="Arial"/>
              </a:rPr>
              <a:t>When do we identify the need for a CRVS Digitisation project?</a:t>
            </a:r>
          </a:p>
          <a:p>
            <a:pPr marL="457200" marR="0" lvl="0" indent="-457200" algn="l" rtl="0">
              <a:lnSpc>
                <a:spcPct val="100000"/>
              </a:lnSpc>
              <a:spcBef>
                <a:spcPts val="0"/>
              </a:spcBef>
              <a:spcAft>
                <a:spcPts val="0"/>
              </a:spcAft>
              <a:buClr>
                <a:schemeClr val="dk1"/>
              </a:buClr>
              <a:buSzPct val="100000"/>
              <a:buFont typeface="Calibri"/>
              <a:buAutoNum type="arabicPeriod"/>
            </a:pPr>
            <a:endParaRPr lang="en-GB" sz="2800" b="1" dirty="0">
              <a:solidFill>
                <a:schemeClr val="dk1"/>
              </a:solidFill>
            </a:endParaRPr>
          </a:p>
          <a:p>
            <a:pPr marL="457200" marR="0" lvl="0" indent="-457200" algn="l" rtl="0">
              <a:lnSpc>
                <a:spcPct val="100000"/>
              </a:lnSpc>
              <a:spcBef>
                <a:spcPts val="0"/>
              </a:spcBef>
              <a:spcAft>
                <a:spcPts val="0"/>
              </a:spcAft>
              <a:buClr>
                <a:schemeClr val="dk1"/>
              </a:buClr>
              <a:buSzPct val="100000"/>
              <a:buFont typeface="Calibri"/>
              <a:buAutoNum type="arabicPeriod"/>
            </a:pPr>
            <a:r>
              <a:rPr lang="en-GB" sz="2800" b="1" i="0" u="none" strike="noStrike" cap="none" dirty="0">
                <a:solidFill>
                  <a:schemeClr val="dk1"/>
                </a:solidFill>
                <a:latin typeface="Arial"/>
                <a:ea typeface="Arial"/>
                <a:cs typeface="Arial"/>
                <a:sym typeface="Arial"/>
              </a:rPr>
              <a:t>Why may ICT projects fail to deliver?</a:t>
            </a:r>
          </a:p>
          <a:p>
            <a:pPr marL="457200" marR="0" lvl="0" indent="-457200" algn="l" rtl="0">
              <a:lnSpc>
                <a:spcPct val="100000"/>
              </a:lnSpc>
              <a:spcBef>
                <a:spcPts val="0"/>
              </a:spcBef>
              <a:spcAft>
                <a:spcPts val="0"/>
              </a:spcAft>
              <a:buClr>
                <a:schemeClr val="dk1"/>
              </a:buClr>
              <a:buSzPct val="100000"/>
              <a:buFont typeface="Calibri"/>
              <a:buAutoNum type="arabicPeriod"/>
            </a:pPr>
            <a:endParaRPr lang="en-GB" sz="2800" b="1" dirty="0">
              <a:solidFill>
                <a:schemeClr val="dk1"/>
              </a:solidFill>
            </a:endParaRPr>
          </a:p>
          <a:p>
            <a:pPr marL="457200" marR="0" lvl="0" indent="-457200" algn="l" rtl="0">
              <a:lnSpc>
                <a:spcPct val="100000"/>
              </a:lnSpc>
              <a:spcBef>
                <a:spcPts val="0"/>
              </a:spcBef>
              <a:spcAft>
                <a:spcPts val="0"/>
              </a:spcAft>
              <a:buClr>
                <a:schemeClr val="dk1"/>
              </a:buClr>
              <a:buSzPct val="100000"/>
              <a:buFont typeface="Calibri"/>
              <a:buAutoNum type="arabicPeriod"/>
            </a:pPr>
            <a:r>
              <a:rPr lang="en-GB" sz="2800" b="1" i="0" u="none" strike="noStrike" cap="none" dirty="0">
                <a:solidFill>
                  <a:schemeClr val="dk1"/>
                </a:solidFill>
                <a:latin typeface="Arial"/>
                <a:ea typeface="Arial"/>
                <a:cs typeface="Arial"/>
                <a:sym typeface="Arial"/>
              </a:rPr>
              <a:t>How can the CRVS Digitisation Guidebook help?</a:t>
            </a:r>
          </a:p>
          <a:p>
            <a:pPr marL="457200" marR="0" lvl="0" indent="-457200" algn="l" rtl="0">
              <a:lnSpc>
                <a:spcPct val="100000"/>
              </a:lnSpc>
              <a:spcBef>
                <a:spcPts val="1800"/>
              </a:spcBef>
              <a:spcAft>
                <a:spcPts val="0"/>
              </a:spcAft>
              <a:buClr>
                <a:schemeClr val="dk1"/>
              </a:buClr>
              <a:buFont typeface="Calibri"/>
              <a:buNone/>
            </a:pP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Shape 1037"/>
          <p:cNvSpPr txBox="1"/>
          <p:nvPr/>
        </p:nvSpPr>
        <p:spPr>
          <a:xfrm>
            <a:off x="552128" y="278902"/>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a:solidFill>
                  <a:srgbClr val="0070C0"/>
                </a:solidFill>
              </a:rPr>
              <a:t>Who uses the CRVS system?</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038" name="Shape 1038"/>
          <p:cNvSpPr/>
          <p:nvPr/>
        </p:nvSpPr>
        <p:spPr>
          <a:xfrm>
            <a:off x="0" y="0"/>
            <a:ext cx="9144000" cy="116700"/>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039" name="Shape 1039"/>
          <p:cNvSpPr txBox="1"/>
          <p:nvPr/>
        </p:nvSpPr>
        <p:spPr>
          <a:xfrm>
            <a:off x="552125" y="1711207"/>
            <a:ext cx="7687200" cy="4191872"/>
          </a:xfrm>
          <a:prstGeom prst="rect">
            <a:avLst/>
          </a:prstGeom>
          <a:noFill/>
          <a:ln>
            <a:noFill/>
          </a:ln>
        </p:spPr>
        <p:txBody>
          <a:bodyPr lIns="91425" tIns="91425" rIns="91425" bIns="91425" anchor="ctr" anchorCtr="0">
            <a:noAutofit/>
          </a:bodyPr>
          <a:lstStyle/>
          <a:p>
            <a:pPr lvl="0" rtl="0">
              <a:spcBef>
                <a:spcPts val="0"/>
              </a:spcBef>
              <a:buNone/>
            </a:pPr>
            <a:r>
              <a:rPr lang="en-GB" sz="2400" b="1" dirty="0">
                <a:solidFill>
                  <a:schemeClr val="dk1"/>
                </a:solidFill>
                <a:latin typeface="+mn-lt"/>
                <a:ea typeface="Calibri"/>
                <a:cs typeface="Calibri"/>
                <a:sym typeface="Calibri"/>
              </a:rPr>
              <a:t>In </a:t>
            </a:r>
            <a:r>
              <a:rPr lang="en-GB" sz="2400" b="1" dirty="0">
                <a:solidFill>
                  <a:srgbClr val="0070C0"/>
                </a:solidFill>
                <a:latin typeface="+mn-lt"/>
                <a:ea typeface="Calibri"/>
                <a:cs typeface="Calibri"/>
                <a:sym typeface="Calibri"/>
              </a:rPr>
              <a:t>mixed groups</a:t>
            </a:r>
            <a:r>
              <a:rPr lang="en-GB" sz="2400" b="1" dirty="0">
                <a:solidFill>
                  <a:schemeClr val="dk1"/>
                </a:solidFill>
                <a:latin typeface="+mn-lt"/>
                <a:ea typeface="Calibri"/>
                <a:cs typeface="Calibri"/>
                <a:sym typeface="Calibri"/>
              </a:rPr>
              <a:t>, identify: </a:t>
            </a:r>
          </a:p>
          <a:p>
            <a:pPr lvl="0" rtl="0">
              <a:spcBef>
                <a:spcPts val="0"/>
              </a:spcBef>
              <a:buNone/>
            </a:pPr>
            <a:endParaRPr sz="2400" dirty="0">
              <a:solidFill>
                <a:schemeClr val="dk1"/>
              </a:solidFill>
              <a:latin typeface="+mn-lt"/>
              <a:ea typeface="Calibri"/>
              <a:cs typeface="Calibri"/>
              <a:sym typeface="Calibri"/>
            </a:endParaRPr>
          </a:p>
          <a:p>
            <a:pPr marL="457200" lvl="0" indent="-342900" rtl="0">
              <a:spcBef>
                <a:spcPts val="0"/>
              </a:spcBef>
              <a:buClr>
                <a:schemeClr val="dk1"/>
              </a:buClr>
              <a:buSzPct val="100000"/>
              <a:buFont typeface="Wingdings" panose="05000000000000000000" pitchFamily="2" charset="2"/>
              <a:buChar char="§"/>
            </a:pPr>
            <a:r>
              <a:rPr lang="en-GB" sz="2400" b="1" dirty="0">
                <a:solidFill>
                  <a:srgbClr val="0070C0"/>
                </a:solidFill>
                <a:latin typeface="+mn-lt"/>
                <a:ea typeface="Calibri"/>
                <a:cs typeface="Calibri"/>
                <a:sym typeface="Calibri"/>
              </a:rPr>
              <a:t>Sources </a:t>
            </a:r>
            <a:r>
              <a:rPr lang="en-GB" sz="2400" dirty="0">
                <a:solidFill>
                  <a:schemeClr val="dk1"/>
                </a:solidFill>
                <a:latin typeface="+mn-lt"/>
                <a:ea typeface="Calibri"/>
                <a:cs typeface="Calibri"/>
                <a:sym typeface="Calibri"/>
              </a:rPr>
              <a:t>of civil registration</a:t>
            </a:r>
          </a:p>
          <a:p>
            <a:pPr marL="342900" lvl="0" indent="-342900" rtl="0">
              <a:spcBef>
                <a:spcPts val="0"/>
              </a:spcBef>
              <a:buFont typeface="Wingdings" panose="05000000000000000000" pitchFamily="2" charset="2"/>
              <a:buChar char="§"/>
            </a:pPr>
            <a:endParaRPr sz="2400" dirty="0">
              <a:solidFill>
                <a:schemeClr val="dk1"/>
              </a:solidFill>
              <a:latin typeface="+mn-lt"/>
              <a:ea typeface="Calibri"/>
              <a:cs typeface="Calibri"/>
              <a:sym typeface="Calibri"/>
            </a:endParaRPr>
          </a:p>
          <a:p>
            <a:pPr marL="457200" lvl="0" indent="-342900" rtl="0">
              <a:spcBef>
                <a:spcPts val="0"/>
              </a:spcBef>
              <a:buClr>
                <a:schemeClr val="dk1"/>
              </a:buClr>
              <a:buSzPct val="100000"/>
              <a:buFont typeface="Wingdings" panose="05000000000000000000" pitchFamily="2" charset="2"/>
              <a:buChar char="§"/>
            </a:pPr>
            <a:r>
              <a:rPr lang="en-GB" sz="2400" b="1" dirty="0">
                <a:solidFill>
                  <a:srgbClr val="0070C0"/>
                </a:solidFill>
                <a:latin typeface="+mn-lt"/>
                <a:ea typeface="Calibri"/>
                <a:cs typeface="Calibri"/>
                <a:sym typeface="Calibri"/>
              </a:rPr>
              <a:t>Users</a:t>
            </a:r>
            <a:r>
              <a:rPr lang="en-GB" sz="2400" dirty="0">
                <a:solidFill>
                  <a:schemeClr val="dk1"/>
                </a:solidFill>
                <a:latin typeface="+mn-lt"/>
                <a:ea typeface="Calibri"/>
                <a:cs typeface="Calibri"/>
                <a:sym typeface="Calibri"/>
              </a:rPr>
              <a:t> of central CRVS data</a:t>
            </a:r>
          </a:p>
          <a:p>
            <a:pPr marL="342900" lvl="0" indent="-342900" rtl="0">
              <a:spcBef>
                <a:spcPts val="0"/>
              </a:spcBef>
              <a:buFont typeface="Wingdings" panose="05000000000000000000" pitchFamily="2" charset="2"/>
              <a:buChar char="§"/>
            </a:pPr>
            <a:endParaRPr sz="2400" dirty="0">
              <a:solidFill>
                <a:schemeClr val="dk1"/>
              </a:solidFill>
              <a:latin typeface="+mn-lt"/>
              <a:ea typeface="Calibri"/>
              <a:cs typeface="Calibri"/>
              <a:sym typeface="Calibri"/>
            </a:endParaRPr>
          </a:p>
          <a:p>
            <a:pPr marL="457200" lvl="0" indent="-342900" rtl="0">
              <a:spcBef>
                <a:spcPts val="0"/>
              </a:spcBef>
              <a:buClr>
                <a:schemeClr val="dk1"/>
              </a:buClr>
              <a:buSzPct val="100000"/>
              <a:buFont typeface="Wingdings" panose="05000000000000000000" pitchFamily="2" charset="2"/>
              <a:buChar char="§"/>
            </a:pPr>
            <a:r>
              <a:rPr lang="en-GB" sz="2400" b="1" dirty="0">
                <a:solidFill>
                  <a:srgbClr val="0070C0"/>
                </a:solidFill>
                <a:latin typeface="+mn-lt"/>
                <a:ea typeface="Calibri"/>
                <a:cs typeface="Calibri"/>
                <a:sym typeface="Calibri"/>
              </a:rPr>
              <a:t>External Systems </a:t>
            </a:r>
            <a:r>
              <a:rPr lang="en-GB" sz="2400" dirty="0">
                <a:solidFill>
                  <a:schemeClr val="dk1"/>
                </a:solidFill>
                <a:latin typeface="+mn-lt"/>
                <a:ea typeface="Calibri"/>
                <a:cs typeface="Calibri"/>
                <a:sym typeface="Calibri"/>
              </a:rPr>
              <a:t>that might want to interface with the central CRVS system</a:t>
            </a:r>
          </a:p>
          <a:p>
            <a:pPr marL="342900" lvl="0" indent="-342900" rtl="0">
              <a:spcBef>
                <a:spcPts val="0"/>
              </a:spcBef>
              <a:buFont typeface="Wingdings" panose="05000000000000000000" pitchFamily="2" charset="2"/>
              <a:buChar char="§"/>
            </a:pPr>
            <a:endParaRPr sz="2400" dirty="0">
              <a:solidFill>
                <a:schemeClr val="dk1"/>
              </a:solidFill>
              <a:latin typeface="+mn-lt"/>
              <a:ea typeface="Calibri"/>
              <a:cs typeface="Calibri"/>
              <a:sym typeface="Calibri"/>
            </a:endParaRPr>
          </a:p>
          <a:p>
            <a:pPr marL="457200" lvl="0" indent="-342900" rtl="0">
              <a:spcBef>
                <a:spcPts val="0"/>
              </a:spcBef>
              <a:buClr>
                <a:schemeClr val="dk1"/>
              </a:buClr>
              <a:buSzPct val="100000"/>
              <a:buFont typeface="Wingdings" panose="05000000000000000000" pitchFamily="2" charset="2"/>
              <a:buChar char="§"/>
            </a:pPr>
            <a:r>
              <a:rPr lang="en-GB" sz="2400" b="1" dirty="0">
                <a:solidFill>
                  <a:srgbClr val="0070C0"/>
                </a:solidFill>
                <a:latin typeface="+mn-lt"/>
                <a:ea typeface="Calibri"/>
                <a:cs typeface="Calibri"/>
                <a:sym typeface="Calibri"/>
              </a:rPr>
              <a:t>Communication</a:t>
            </a:r>
            <a:r>
              <a:rPr lang="en-GB" sz="2400" dirty="0">
                <a:solidFill>
                  <a:schemeClr val="dk1"/>
                </a:solidFill>
                <a:latin typeface="+mn-lt"/>
                <a:ea typeface="Calibri"/>
                <a:cs typeface="Calibri"/>
                <a:sym typeface="Calibri"/>
              </a:rPr>
              <a:t> that the system needs to do e.g. SMS</a:t>
            </a:r>
          </a:p>
          <a:p>
            <a:pPr marL="457200" lvl="0" indent="-342900" rtl="0">
              <a:spcBef>
                <a:spcPts val="0"/>
              </a:spcBef>
              <a:buClr>
                <a:schemeClr val="dk1"/>
              </a:buClr>
              <a:buSzPct val="100000"/>
              <a:buFont typeface="Wingdings" panose="05000000000000000000" pitchFamily="2" charset="2"/>
              <a:buChar char="§"/>
            </a:pPr>
            <a:endParaRPr lang="en-GB" sz="2400" dirty="0">
              <a:solidFill>
                <a:schemeClr val="dk1"/>
              </a:solidFill>
              <a:latin typeface="+mn-lt"/>
              <a:ea typeface="Calibri"/>
              <a:cs typeface="Calibri"/>
              <a:sym typeface="Calibri"/>
            </a:endParaRPr>
          </a:p>
          <a:p>
            <a:pPr marL="457200" lvl="0" indent="-342900" rtl="0">
              <a:spcBef>
                <a:spcPts val="0"/>
              </a:spcBef>
              <a:buClr>
                <a:schemeClr val="dk1"/>
              </a:buClr>
              <a:buSzPct val="100000"/>
              <a:buFont typeface="Wingdings" panose="05000000000000000000" pitchFamily="2" charset="2"/>
              <a:buChar char="§"/>
            </a:pPr>
            <a:r>
              <a:rPr lang="en-GB" sz="2400" b="1" dirty="0">
                <a:solidFill>
                  <a:srgbClr val="0070C0"/>
                </a:solidFill>
                <a:latin typeface="+mn-lt"/>
                <a:ea typeface="Calibri"/>
                <a:cs typeface="Calibri"/>
                <a:sym typeface="Calibri"/>
              </a:rPr>
              <a:t>Digitisation</a:t>
            </a:r>
            <a:r>
              <a:rPr lang="en-GB" sz="2400" dirty="0">
                <a:solidFill>
                  <a:schemeClr val="dk1"/>
                </a:solidFill>
                <a:latin typeface="+mn-lt"/>
                <a:ea typeface="Calibri"/>
                <a:cs typeface="Calibri"/>
                <a:sym typeface="Calibri"/>
              </a:rPr>
              <a:t> of paper records</a:t>
            </a:r>
          </a:p>
          <a:p>
            <a:pPr marL="457200" lvl="0" indent="-342900" rtl="0">
              <a:spcBef>
                <a:spcPts val="0"/>
              </a:spcBef>
              <a:buClr>
                <a:schemeClr val="dk1"/>
              </a:buClr>
              <a:buSzPct val="100000"/>
              <a:buFont typeface="Wingdings" panose="05000000000000000000" pitchFamily="2" charset="2"/>
              <a:buChar char="§"/>
            </a:pPr>
            <a:endParaRPr lang="en-GB" sz="2400" dirty="0">
              <a:solidFill>
                <a:schemeClr val="dk1"/>
              </a:solidFill>
              <a:latin typeface="+mn-lt"/>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Shape 1044"/>
          <p:cNvPicPr preferRelativeResize="0"/>
          <p:nvPr/>
        </p:nvPicPr>
        <p:blipFill rotWithShape="1">
          <a:blip r:embed="rId3">
            <a:alphaModFix/>
          </a:blip>
          <a:srcRect/>
          <a:stretch/>
        </p:blipFill>
        <p:spPr>
          <a:xfrm>
            <a:off x="1475654" y="1268758"/>
            <a:ext cx="6584100" cy="4821600"/>
          </a:xfrm>
          <a:prstGeom prst="rect">
            <a:avLst/>
          </a:prstGeom>
          <a:noFill/>
          <a:ln>
            <a:noFill/>
          </a:ln>
        </p:spPr>
      </p:pic>
      <p:sp>
        <p:nvSpPr>
          <p:cNvPr id="1045" name="Shape 1045"/>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0070C0"/>
              </a:buClr>
              <a:buSzPct val="25000"/>
              <a:buFont typeface="Arial"/>
              <a:buNone/>
            </a:pPr>
            <a:r>
              <a:rPr lang="en-GB" sz="2800" b="1" i="0" u="none" strike="noStrike" cap="none" dirty="0">
                <a:solidFill>
                  <a:srgbClr val="0070C0"/>
                </a:solidFill>
                <a:latin typeface="Arial"/>
                <a:ea typeface="Arial"/>
                <a:cs typeface="Arial"/>
                <a:sym typeface="Arial"/>
              </a:rPr>
              <a:t>Exercise: Map Target System Architecture</a:t>
            </a:r>
            <a:br>
              <a:rPr lang="en-GB" sz="2800" b="0" i="0" u="none" strike="noStrike" cap="none" dirty="0">
                <a:solidFill>
                  <a:schemeClr val="dk1"/>
                </a:solidFill>
                <a:latin typeface="Calibri"/>
                <a:ea typeface="Calibri"/>
                <a:cs typeface="Calibri"/>
                <a:sym typeface="Calibri"/>
              </a:rPr>
            </a:br>
            <a:endParaRPr lang="en-GB" sz="2800" b="0" i="0" u="none" strike="noStrike" cap="none" dirty="0">
              <a:solidFill>
                <a:schemeClr val="dk1"/>
              </a:solidFill>
              <a:latin typeface="Calibri"/>
              <a:ea typeface="Calibri"/>
              <a:cs typeface="Calibri"/>
              <a:sym typeface="Calibri"/>
            </a:endParaRPr>
          </a:p>
        </p:txBody>
      </p:sp>
      <p:sp>
        <p:nvSpPr>
          <p:cNvPr id="1046" name="Shape 1046"/>
          <p:cNvSpPr/>
          <p:nvPr/>
        </p:nvSpPr>
        <p:spPr>
          <a:xfrm>
            <a:off x="0" y="0"/>
            <a:ext cx="9144000" cy="116700"/>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Shape 1137"/>
          <p:cNvPicPr preferRelativeResize="0"/>
          <p:nvPr/>
        </p:nvPicPr>
        <p:blipFill rotWithShape="1">
          <a:blip r:embed="rId3">
            <a:alphaModFix/>
          </a:blip>
          <a:srcRect/>
          <a:stretch/>
        </p:blipFill>
        <p:spPr>
          <a:xfrm>
            <a:off x="1082842" y="156834"/>
            <a:ext cx="7037471" cy="6411656"/>
          </a:xfrm>
          <a:prstGeom prst="rect">
            <a:avLst/>
          </a:prstGeom>
          <a:noFill/>
          <a:ln>
            <a:noFill/>
          </a:ln>
        </p:spPr>
      </p:pic>
      <p:sp>
        <p:nvSpPr>
          <p:cNvPr id="1138" name="Shape 1138"/>
          <p:cNvSpPr/>
          <p:nvPr/>
        </p:nvSpPr>
        <p:spPr>
          <a:xfrm>
            <a:off x="0" y="0"/>
            <a:ext cx="9144000" cy="116632"/>
          </a:xfrm>
          <a:prstGeom prst="rect">
            <a:avLst/>
          </a:prstGeom>
          <a:solidFill>
            <a:srgbClr val="D2263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p:nvPr/>
        </p:nvSpPr>
        <p:spPr>
          <a:xfrm>
            <a:off x="516033" y="2552871"/>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System Requirements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165" name="Shape 1165"/>
          <p:cNvSpPr/>
          <p:nvPr/>
        </p:nvSpPr>
        <p:spPr>
          <a:xfrm>
            <a:off x="0" y="0"/>
            <a:ext cx="9144000" cy="116700"/>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090408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72" name="Shape 1172"/>
          <p:cNvSpPr txBox="1">
            <a:spLocks noGrp="1"/>
          </p:cNvSpPr>
          <p:nvPr>
            <p:ph type="title"/>
          </p:nvPr>
        </p:nvSpPr>
        <p:spPr>
          <a:xfrm>
            <a:off x="457200" y="274637"/>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System Requirements</a:t>
            </a:r>
          </a:p>
        </p:txBody>
      </p:sp>
      <p:pic>
        <p:nvPicPr>
          <p:cNvPr id="1173" name="Shape 1173"/>
          <p:cNvPicPr preferRelativeResize="0"/>
          <p:nvPr/>
        </p:nvPicPr>
        <p:blipFill rotWithShape="1">
          <a:blip r:embed="rId3">
            <a:alphaModFix/>
          </a:blip>
          <a:srcRect/>
          <a:stretch/>
        </p:blipFill>
        <p:spPr>
          <a:xfrm>
            <a:off x="108283" y="1770685"/>
            <a:ext cx="8799596" cy="4040065"/>
          </a:xfrm>
          <a:prstGeom prst="rect">
            <a:avLst/>
          </a:prstGeom>
          <a:noFill/>
          <a:ln>
            <a:noFill/>
          </a:ln>
        </p:spPr>
      </p:pic>
    </p:spTree>
    <p:extLst>
      <p:ext uri="{BB962C8B-B14F-4D97-AF65-F5344CB8AC3E}">
        <p14:creationId xmlns:p14="http://schemas.microsoft.com/office/powerpoint/2010/main" val="2008507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Shape 1178"/>
          <p:cNvSpPr txBox="1"/>
          <p:nvPr/>
        </p:nvSpPr>
        <p:spPr>
          <a:xfrm>
            <a:off x="564160" y="302965"/>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Define System Requirements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pic>
        <p:nvPicPr>
          <p:cNvPr id="1179" name="Shape 1179"/>
          <p:cNvPicPr preferRelativeResize="0"/>
          <p:nvPr/>
        </p:nvPicPr>
        <p:blipFill rotWithShape="1">
          <a:blip r:embed="rId3">
            <a:alphaModFix/>
          </a:blip>
          <a:srcRect/>
          <a:stretch/>
        </p:blipFill>
        <p:spPr>
          <a:xfrm>
            <a:off x="-324542" y="1916832"/>
            <a:ext cx="10081119" cy="4032448"/>
          </a:xfrm>
          <a:prstGeom prst="rect">
            <a:avLst/>
          </a:prstGeom>
          <a:noFill/>
          <a:ln>
            <a:noFill/>
          </a:ln>
        </p:spPr>
      </p:pic>
      <p:sp>
        <p:nvSpPr>
          <p:cNvPr id="1180" name="Shape 1180"/>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66759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p:nvPr/>
        </p:nvSpPr>
        <p:spPr>
          <a:xfrm>
            <a:off x="564160" y="302965"/>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User Personas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186" name="Shape 1186"/>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1187" name="Shape 1187"/>
          <p:cNvGraphicFramePr/>
          <p:nvPr/>
        </p:nvGraphicFramePr>
        <p:xfrm>
          <a:off x="564160" y="1251284"/>
          <a:ext cx="8169825" cy="5089325"/>
        </p:xfrm>
        <a:graphic>
          <a:graphicData uri="http://schemas.openxmlformats.org/drawingml/2006/table">
            <a:tbl>
              <a:tblPr firstRow="1" firstCol="1" bandRow="1">
                <a:noFill/>
              </a:tblPr>
              <a:tblGrid>
                <a:gridCol w="1937475">
                  <a:extLst>
                    <a:ext uri="{9D8B030D-6E8A-4147-A177-3AD203B41FA5}">
                      <a16:colId xmlns:a16="http://schemas.microsoft.com/office/drawing/2014/main" val="20000"/>
                    </a:ext>
                  </a:extLst>
                </a:gridCol>
                <a:gridCol w="6232350">
                  <a:extLst>
                    <a:ext uri="{9D8B030D-6E8A-4147-A177-3AD203B41FA5}">
                      <a16:colId xmlns:a16="http://schemas.microsoft.com/office/drawing/2014/main" val="20001"/>
                    </a:ext>
                  </a:extLst>
                </a:gridCol>
              </a:tblGrid>
              <a:tr h="505000">
                <a:tc>
                  <a:txBody>
                    <a:bodyPr/>
                    <a:lstStyle/>
                    <a:p>
                      <a:pPr marL="0" marR="0" lvl="0" indent="0" algn="l" rtl="0">
                        <a:lnSpc>
                          <a:spcPct val="107000"/>
                        </a:lnSpc>
                        <a:spcBef>
                          <a:spcPts val="0"/>
                        </a:spcBef>
                        <a:spcAft>
                          <a:spcPts val="0"/>
                        </a:spcAft>
                        <a:buClr>
                          <a:schemeClr val="dk1"/>
                        </a:buClr>
                        <a:buSzPct val="25000"/>
                        <a:buFont typeface="Arial"/>
                        <a:buNone/>
                      </a:pPr>
                      <a:r>
                        <a:rPr lang="en-GB" sz="1600" u="none" strike="noStrike" cap="none">
                          <a:solidFill>
                            <a:schemeClr val="dk1"/>
                          </a:solidFill>
                        </a:rPr>
                        <a:t>Persona Name </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chemeClr val="dk1"/>
                        </a:buClr>
                        <a:buSzPct val="25000"/>
                        <a:buFont typeface="Arial"/>
                        <a:buNone/>
                      </a:pPr>
                      <a:r>
                        <a:rPr lang="en-GB" sz="1600" b="0" u="none" strike="noStrike" cap="none">
                          <a:solidFill>
                            <a:schemeClr val="dk1"/>
                          </a:solidFill>
                        </a:rPr>
                        <a:t>What is the name of this person?</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0"/>
                  </a:ext>
                </a:extLst>
              </a:tr>
              <a:tr h="505000">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Persona Role</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What role does this person play within the CRVS system?</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r h="764050">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About </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What are their characteristics e.g. gender, age, education level, computer literacy, motivations, concerns, etc.?</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2"/>
                  </a:ext>
                </a:extLst>
              </a:tr>
              <a:tr h="764050">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Responsibilities </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What is this person responsible for in terms of the CRVS system. What work do they do? What do they need to do it?</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3"/>
                  </a:ext>
                </a:extLst>
              </a:tr>
              <a:tr h="1282175">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Challenges </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What challenges does this person face with regards to their CRVS responsibilities. What problems do they face?  What frustrations do they have?  What limitations do they encounter?</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4"/>
                  </a:ext>
                </a:extLst>
              </a:tr>
              <a:tr h="505000">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Needs &amp; Wants</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What benefits would the user expect from this system?</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5"/>
                  </a:ext>
                </a:extLst>
              </a:tr>
              <a:tr h="764050">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Environment</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Clr>
                          <a:srgbClr val="000000"/>
                        </a:buClr>
                        <a:buSzPct val="25000"/>
                        <a:buFont typeface="Arial"/>
                        <a:buNone/>
                      </a:pPr>
                      <a:r>
                        <a:rPr lang="en-GB" sz="1600" u="none" strike="noStrike" cap="none"/>
                        <a:t>Where does this person live/ work? What resources do they have? What limitations are there? </a:t>
                      </a:r>
                    </a:p>
                  </a:txBody>
                  <a:tcPr marL="68575" marR="68575" marT="0"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09592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p:nvPr/>
        </p:nvSpPr>
        <p:spPr>
          <a:xfrm>
            <a:off x="564160" y="302965"/>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User Journey</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193" name="Shape 1193"/>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94" name="Shape 1194"/>
          <p:cNvSpPr/>
          <p:nvPr/>
        </p:nvSpPr>
        <p:spPr>
          <a:xfrm>
            <a:off x="564160" y="1632232"/>
            <a:ext cx="8146702" cy="267765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2400" b="0" i="0" u="none" strike="noStrike" cap="none">
                <a:solidFill>
                  <a:srgbClr val="000000"/>
                </a:solidFill>
                <a:latin typeface="Arial"/>
                <a:ea typeface="Arial"/>
                <a:cs typeface="Arial"/>
                <a:sym typeface="Arial"/>
              </a:rPr>
              <a:t>In the same groups:</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ct val="100000"/>
              <a:buFont typeface="Arial"/>
              <a:buAutoNum type="arabicPeriod"/>
            </a:pPr>
            <a:r>
              <a:rPr lang="en-GB" sz="2400" b="0" i="0" u="none" strike="noStrike" cap="none">
                <a:solidFill>
                  <a:srgbClr val="000000"/>
                </a:solidFill>
                <a:latin typeface="Arial"/>
                <a:ea typeface="Arial"/>
                <a:cs typeface="Arial"/>
                <a:sym typeface="Arial"/>
              </a:rPr>
              <a:t>Write a user journey based on the user persona you just developed, and what the user wants to achieve by using the system.</a:t>
            </a:r>
          </a:p>
          <a:p>
            <a:pPr marL="457200" marR="0" lvl="0" indent="-457200" algn="l" rtl="0">
              <a:lnSpc>
                <a:spcPct val="100000"/>
              </a:lnSpc>
              <a:spcBef>
                <a:spcPts val="0"/>
              </a:spcBef>
              <a:spcAft>
                <a:spcPts val="0"/>
              </a:spcAft>
              <a:buClr>
                <a:srgbClr val="000000"/>
              </a:buClr>
              <a:buSzPct val="100000"/>
              <a:buFont typeface="Arial"/>
              <a:buAutoNum type="arabicPeriod"/>
            </a:pPr>
            <a:r>
              <a:rPr lang="en-GB" sz="2400" b="0" i="0" u="none" strike="noStrike" cap="none">
                <a:solidFill>
                  <a:srgbClr val="000000"/>
                </a:solidFill>
                <a:latin typeface="Arial"/>
                <a:ea typeface="Arial"/>
                <a:cs typeface="Arial"/>
                <a:sym typeface="Arial"/>
              </a:rPr>
              <a:t>Create a visual representation of the journey.</a:t>
            </a:r>
          </a:p>
          <a:p>
            <a:pPr marL="457200" marR="0" lvl="0" indent="-457200" algn="l" rtl="0">
              <a:lnSpc>
                <a:spcPct val="100000"/>
              </a:lnSpc>
              <a:spcBef>
                <a:spcPts val="0"/>
              </a:spcBef>
              <a:spcAft>
                <a:spcPts val="0"/>
              </a:spcAft>
              <a:buClr>
                <a:srgbClr val="000000"/>
              </a:buClr>
              <a:buSzPct val="100000"/>
              <a:buFont typeface="Arial"/>
              <a:buAutoNum type="arabicPeriod"/>
            </a:pPr>
            <a:r>
              <a:rPr lang="en-GB" sz="2400" b="0" i="0" u="none" strike="noStrike" cap="none">
                <a:solidFill>
                  <a:srgbClr val="000000"/>
                </a:solidFill>
                <a:latin typeface="Arial"/>
                <a:ea typeface="Arial"/>
                <a:cs typeface="Arial"/>
                <a:sym typeface="Arial"/>
              </a:rPr>
              <a:t>Present your user journey.</a:t>
            </a:r>
          </a:p>
        </p:txBody>
      </p:sp>
    </p:spTree>
    <p:extLst>
      <p:ext uri="{BB962C8B-B14F-4D97-AF65-F5344CB8AC3E}">
        <p14:creationId xmlns:p14="http://schemas.microsoft.com/office/powerpoint/2010/main" val="29014061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p:nvPr/>
        </p:nvSpPr>
        <p:spPr>
          <a:xfrm>
            <a:off x="564160" y="302965"/>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Exercise: Requirements Definition</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200" name="Shape 1200"/>
          <p:cNvSpPr txBox="1"/>
          <p:nvPr/>
        </p:nvSpPr>
        <p:spPr>
          <a:xfrm>
            <a:off x="348916" y="1121113"/>
            <a:ext cx="8542420" cy="501675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6"/>
              </a:buClr>
              <a:buSzPct val="25000"/>
              <a:buFont typeface="Arial"/>
              <a:buNone/>
            </a:pPr>
            <a:r>
              <a:rPr lang="en-GB" sz="3600" b="1" i="0" u="none" strike="noStrike" cap="none">
                <a:solidFill>
                  <a:schemeClr val="accent6"/>
                </a:solidFill>
                <a:latin typeface="Arial"/>
                <a:ea typeface="Arial"/>
                <a:cs typeface="Arial"/>
                <a:sym typeface="Arial"/>
              </a:rPr>
              <a:t>As a X, I want to do Y so that I can Z.</a:t>
            </a:r>
          </a:p>
          <a:p>
            <a:pPr marL="0" marR="0" lvl="0" indent="0" algn="l" rtl="0">
              <a:lnSpc>
                <a:spcPct val="100000"/>
              </a:lnSpc>
              <a:spcBef>
                <a:spcPts val="0"/>
              </a:spcBef>
              <a:spcAft>
                <a:spcPts val="0"/>
              </a:spcAft>
              <a:buClr>
                <a:srgbClr val="000000"/>
              </a:buClr>
              <a:buFont typeface="Arial"/>
              <a:buNone/>
            </a:pPr>
            <a:endParaRPr sz="4400" b="1" i="0"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accent6"/>
              </a:buClr>
              <a:buSzPct val="25000"/>
              <a:buFont typeface="Arial"/>
              <a:buNone/>
            </a:pPr>
            <a:r>
              <a:rPr lang="en-GB" sz="2400" b="1" i="0" u="none" strike="noStrike" cap="none">
                <a:solidFill>
                  <a:schemeClr val="accent6"/>
                </a:solidFill>
                <a:latin typeface="Arial"/>
                <a:ea typeface="Arial"/>
                <a:cs typeface="Arial"/>
                <a:sym typeface="Arial"/>
              </a:rPr>
              <a:t>As a </a:t>
            </a:r>
            <a:r>
              <a:rPr lang="en-GB" sz="2400" b="1" i="0" u="none" strike="noStrike" cap="none">
                <a:solidFill>
                  <a:srgbClr val="425EA9"/>
                </a:solidFill>
                <a:latin typeface="Arial"/>
                <a:ea typeface="Arial"/>
                <a:cs typeface="Arial"/>
                <a:sym typeface="Arial"/>
              </a:rPr>
              <a:t>registration agent</a:t>
            </a:r>
            <a:r>
              <a:rPr lang="en-GB" sz="2400" b="1" i="0" u="none" strike="noStrike" cap="none">
                <a:solidFill>
                  <a:schemeClr val="accent6"/>
                </a:solidFill>
                <a:latin typeface="Arial"/>
                <a:ea typeface="Arial"/>
                <a:cs typeface="Arial"/>
                <a:sym typeface="Arial"/>
              </a:rPr>
              <a:t> I want to </a:t>
            </a:r>
            <a:r>
              <a:rPr lang="en-GB" sz="2400" b="1" i="0" u="none" strike="noStrike" cap="none">
                <a:solidFill>
                  <a:srgbClr val="425EA9"/>
                </a:solidFill>
                <a:latin typeface="Arial"/>
                <a:ea typeface="Arial"/>
                <a:cs typeface="Arial"/>
                <a:sym typeface="Arial"/>
              </a:rPr>
              <a:t>be able to select from a drop down list of types of death, </a:t>
            </a:r>
            <a:r>
              <a:rPr lang="en-GB" sz="2400" b="1" i="0" u="none" strike="noStrike" cap="none">
                <a:solidFill>
                  <a:schemeClr val="accent6"/>
                </a:solidFill>
                <a:latin typeface="Arial"/>
                <a:ea typeface="Arial"/>
                <a:cs typeface="Arial"/>
                <a:sym typeface="Arial"/>
              </a:rPr>
              <a:t>so that I can </a:t>
            </a:r>
            <a:r>
              <a:rPr lang="en-GB" sz="2400" b="1" i="0" u="none" strike="noStrike" cap="none">
                <a:solidFill>
                  <a:srgbClr val="425EA9"/>
                </a:solidFill>
                <a:latin typeface="Arial"/>
                <a:ea typeface="Arial"/>
                <a:cs typeface="Arial"/>
                <a:sym typeface="Arial"/>
              </a:rPr>
              <a:t>save time. </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accent6"/>
              </a:buClr>
              <a:buSzPct val="25000"/>
              <a:buFont typeface="Arial"/>
              <a:buNone/>
            </a:pPr>
            <a:r>
              <a:rPr lang="en-GB" sz="2400" b="1" i="0" u="none" strike="noStrike" cap="none">
                <a:solidFill>
                  <a:schemeClr val="accent6"/>
                </a:solidFill>
                <a:latin typeface="Arial"/>
                <a:ea typeface="Arial"/>
                <a:cs typeface="Arial"/>
                <a:sym typeface="Arial"/>
              </a:rPr>
              <a:t>As a </a:t>
            </a:r>
            <a:r>
              <a:rPr lang="en-GB" sz="2400" b="1" i="0" u="none" strike="noStrike" cap="none">
                <a:solidFill>
                  <a:srgbClr val="425EA9"/>
                </a:solidFill>
                <a:latin typeface="Arial"/>
                <a:ea typeface="Arial"/>
                <a:cs typeface="Arial"/>
                <a:sym typeface="Arial"/>
              </a:rPr>
              <a:t>national manager for civil registration</a:t>
            </a:r>
            <a:r>
              <a:rPr lang="en-GB" sz="2400" b="1" i="0" u="none" strike="noStrike" cap="none">
                <a:solidFill>
                  <a:schemeClr val="accent6"/>
                </a:solidFill>
                <a:latin typeface="Arial"/>
                <a:ea typeface="Arial"/>
                <a:cs typeface="Arial"/>
                <a:sym typeface="Arial"/>
              </a:rPr>
              <a:t>, I want to </a:t>
            </a:r>
            <a:r>
              <a:rPr lang="en-GB" sz="2400" b="1" i="0" u="none" strike="noStrike" cap="none">
                <a:solidFill>
                  <a:srgbClr val="425EA9"/>
                </a:solidFill>
                <a:latin typeface="Arial"/>
                <a:ea typeface="Arial"/>
                <a:cs typeface="Arial"/>
                <a:sym typeface="Arial"/>
              </a:rPr>
              <a:t>be able to see aggregated performance data</a:t>
            </a:r>
            <a:r>
              <a:rPr lang="en-GB" sz="2400" b="1" i="0" u="none" strike="noStrike" cap="none">
                <a:solidFill>
                  <a:schemeClr val="accent6"/>
                </a:solidFill>
                <a:latin typeface="Arial"/>
                <a:ea typeface="Arial"/>
                <a:cs typeface="Arial"/>
                <a:sym typeface="Arial"/>
              </a:rPr>
              <a:t>, so that I can </a:t>
            </a:r>
            <a:r>
              <a:rPr lang="en-GB" sz="2400" b="1" i="0" u="none" strike="noStrike" cap="none">
                <a:solidFill>
                  <a:srgbClr val="425EA9"/>
                </a:solidFill>
                <a:latin typeface="Arial"/>
                <a:ea typeface="Arial"/>
                <a:cs typeface="Arial"/>
                <a:sym typeface="Arial"/>
              </a:rPr>
              <a:t>provide targeted support to low-performing offices.</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425EA9"/>
              </a:solidFill>
              <a:latin typeface="Arial"/>
              <a:ea typeface="Arial"/>
              <a:cs typeface="Arial"/>
              <a:sym typeface="Arial"/>
            </a:endParaRPr>
          </a:p>
          <a:p>
            <a:pPr marL="0" marR="0" lvl="0" indent="0" algn="l" rtl="0">
              <a:lnSpc>
                <a:spcPct val="100000"/>
              </a:lnSpc>
              <a:spcBef>
                <a:spcPts val="0"/>
              </a:spcBef>
              <a:spcAft>
                <a:spcPts val="0"/>
              </a:spcAft>
              <a:buClr>
                <a:schemeClr val="accent6"/>
              </a:buClr>
              <a:buSzPct val="25000"/>
              <a:buFont typeface="Arial"/>
              <a:buNone/>
            </a:pPr>
            <a:r>
              <a:rPr lang="en-GB" sz="2400" b="1" i="0" u="none" strike="noStrike" cap="none">
                <a:solidFill>
                  <a:schemeClr val="accent6"/>
                </a:solidFill>
                <a:latin typeface="Arial"/>
                <a:ea typeface="Arial"/>
                <a:cs typeface="Arial"/>
                <a:sym typeface="Arial"/>
              </a:rPr>
              <a:t>As a </a:t>
            </a:r>
            <a:r>
              <a:rPr lang="en-GB" sz="2400" b="1" i="0" u="none" strike="noStrike" cap="none">
                <a:solidFill>
                  <a:srgbClr val="425EA9"/>
                </a:solidFill>
                <a:latin typeface="Arial"/>
                <a:ea typeface="Arial"/>
                <a:cs typeface="Arial"/>
                <a:sym typeface="Arial"/>
              </a:rPr>
              <a:t>health worker</a:t>
            </a:r>
            <a:r>
              <a:rPr lang="en-GB" sz="2400" b="1" i="0" u="none" strike="noStrike" cap="none">
                <a:solidFill>
                  <a:schemeClr val="accent6"/>
                </a:solidFill>
                <a:latin typeface="Arial"/>
                <a:ea typeface="Arial"/>
                <a:cs typeface="Arial"/>
                <a:sym typeface="Arial"/>
              </a:rPr>
              <a:t>, I want to be able to </a:t>
            </a:r>
            <a:r>
              <a:rPr lang="en-GB" sz="2400" b="1" i="0" u="none" strike="noStrike" cap="none">
                <a:solidFill>
                  <a:srgbClr val="425EA9"/>
                </a:solidFill>
                <a:latin typeface="Arial"/>
                <a:ea typeface="Arial"/>
                <a:cs typeface="Arial"/>
                <a:sym typeface="Arial"/>
              </a:rPr>
              <a:t>submit birth notification details once</a:t>
            </a:r>
            <a:r>
              <a:rPr lang="en-GB" sz="2400" b="1" i="0" u="none" strike="noStrike" cap="none">
                <a:solidFill>
                  <a:schemeClr val="accent6"/>
                </a:solidFill>
                <a:latin typeface="Arial"/>
                <a:ea typeface="Arial"/>
                <a:cs typeface="Arial"/>
                <a:sym typeface="Arial"/>
              </a:rPr>
              <a:t> so that I </a:t>
            </a:r>
            <a:r>
              <a:rPr lang="en-GB" sz="2400" b="1" i="0" u="none" strike="noStrike" cap="none">
                <a:solidFill>
                  <a:srgbClr val="425EA9"/>
                </a:solidFill>
                <a:latin typeface="Arial"/>
                <a:ea typeface="Arial"/>
                <a:cs typeface="Arial"/>
                <a:sym typeface="Arial"/>
              </a:rPr>
              <a:t>do not have to repeat this activity. </a:t>
            </a:r>
          </a:p>
        </p:txBody>
      </p:sp>
      <p:sp>
        <p:nvSpPr>
          <p:cNvPr id="1201" name="Shape 1201"/>
          <p:cNvSpPr/>
          <p:nvPr/>
        </p:nvSpPr>
        <p:spPr>
          <a:xfrm>
            <a:off x="0" y="0"/>
            <a:ext cx="9144000" cy="116699"/>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726238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p:nvPr/>
        </p:nvSpPr>
        <p:spPr>
          <a:xfrm>
            <a:off x="564160" y="302965"/>
            <a:ext cx="8229600" cy="1143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Arial"/>
              <a:buNone/>
            </a:pPr>
            <a:r>
              <a:rPr lang="en-GB" sz="3200" b="1" i="0" u="none" strike="noStrike" cap="none">
                <a:solidFill>
                  <a:srgbClr val="0070C0"/>
                </a:solidFill>
                <a:latin typeface="Arial"/>
                <a:ea typeface="Arial"/>
                <a:cs typeface="Arial"/>
                <a:sym typeface="Arial"/>
              </a:rPr>
              <a:t>SMART Requirements</a:t>
            </a:r>
          </a:p>
          <a:p>
            <a:pPr marL="0" marR="0" lvl="0" indent="0" algn="ctr" rtl="0">
              <a:lnSpc>
                <a:spcPct val="100000"/>
              </a:lnSpc>
              <a:spcBef>
                <a:spcPts val="0"/>
              </a:spcBef>
              <a:spcAft>
                <a:spcPts val="0"/>
              </a:spcAft>
              <a:buClr>
                <a:schemeClr val="dk1"/>
              </a:buClr>
              <a:buFont typeface="Calibri"/>
              <a:buNone/>
            </a:pPr>
            <a:endParaRPr sz="3200" b="1" i="0" u="none" strike="noStrike" cap="none">
              <a:solidFill>
                <a:srgbClr val="0070C0"/>
              </a:solidFill>
              <a:latin typeface="Arial"/>
              <a:ea typeface="Arial"/>
              <a:cs typeface="Arial"/>
              <a:sym typeface="Arial"/>
            </a:endParaRPr>
          </a:p>
        </p:txBody>
      </p:sp>
      <p:sp>
        <p:nvSpPr>
          <p:cNvPr id="1207" name="Shape 1207"/>
          <p:cNvSpPr txBox="1"/>
          <p:nvPr/>
        </p:nvSpPr>
        <p:spPr>
          <a:xfrm>
            <a:off x="407750" y="1578313"/>
            <a:ext cx="8542420" cy="120032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accent6"/>
              </a:buClr>
              <a:buSzPct val="25000"/>
              <a:buFont typeface="Arial"/>
              <a:buNone/>
            </a:pPr>
            <a:r>
              <a:rPr lang="en-GB" sz="7200" b="1" i="0" u="none" strike="noStrike" cap="none">
                <a:solidFill>
                  <a:schemeClr val="accent6"/>
                </a:solidFill>
                <a:latin typeface="Arial"/>
                <a:ea typeface="Arial"/>
                <a:cs typeface="Arial"/>
                <a:sym typeface="Arial"/>
              </a:rPr>
              <a:t>S.M.A.R.T</a:t>
            </a:r>
          </a:p>
        </p:txBody>
      </p:sp>
      <p:sp>
        <p:nvSpPr>
          <p:cNvPr id="1208" name="Shape 1208"/>
          <p:cNvSpPr/>
          <p:nvPr/>
        </p:nvSpPr>
        <p:spPr>
          <a:xfrm>
            <a:off x="407750" y="4899937"/>
            <a:ext cx="8146702" cy="120032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2400" b="0" i="0" u="none" strike="noStrike" cap="none">
                <a:solidFill>
                  <a:srgbClr val="000000"/>
                </a:solidFill>
                <a:latin typeface="Arial"/>
                <a:ea typeface="Arial"/>
                <a:cs typeface="Arial"/>
                <a:sym typeface="Arial"/>
              </a:rPr>
              <a:t>The monthly registration report shall contain the following columns: Location of registration office; total number of births registered; total number of deaths registered; </a:t>
            </a:r>
          </a:p>
        </p:txBody>
      </p:sp>
      <p:sp>
        <p:nvSpPr>
          <p:cNvPr id="1209" name="Shape 1209"/>
          <p:cNvSpPr/>
          <p:nvPr/>
        </p:nvSpPr>
        <p:spPr>
          <a:xfrm>
            <a:off x="407750" y="3423792"/>
            <a:ext cx="8146702" cy="83099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GB" sz="2400" b="0" i="0" u="none" strike="noStrike" cap="none">
                <a:solidFill>
                  <a:srgbClr val="000000"/>
                </a:solidFill>
                <a:latin typeface="Arial"/>
                <a:ea typeface="Arial"/>
                <a:cs typeface="Arial"/>
                <a:sym typeface="Arial"/>
              </a:rPr>
              <a:t>The report should display all the monthly data from the marketing department</a:t>
            </a:r>
          </a:p>
        </p:txBody>
      </p:sp>
      <p:sp>
        <p:nvSpPr>
          <p:cNvPr id="1210" name="Shape 1210"/>
          <p:cNvSpPr/>
          <p:nvPr/>
        </p:nvSpPr>
        <p:spPr>
          <a:xfrm>
            <a:off x="0" y="0"/>
            <a:ext cx="9144000" cy="116632"/>
          </a:xfrm>
          <a:prstGeom prst="rect">
            <a:avLst/>
          </a:prstGeom>
          <a:solidFill>
            <a:srgbClr val="D2263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41266503"/>
      </p:ext>
    </p:extLst>
  </p:cSld>
  <p:clrMapOvr>
    <a:masterClrMapping/>
  </p:clrMapOvr>
</p:sld>
</file>

<file path=ppt/theme/theme1.xml><?xml version="1.0" encoding="utf-8"?>
<a:theme xmlns:a="http://schemas.openxmlformats.org/drawingml/2006/main" name="Count_Every_Child_PPT_TEMPLATE_DRAFT_ENG_Sept2012">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
  <a:themeElements>
    <a:clrScheme name="Dividend">
      <a:dk1>
        <a:srgbClr val="000000"/>
      </a:dk1>
      <a:lt1>
        <a:srgbClr val="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4844</TotalTime>
  <Words>13216</Words>
  <Application>Microsoft Office PowerPoint</Application>
  <PresentationFormat>On-screen Show (4:3)</PresentationFormat>
  <Paragraphs>1458</Paragraphs>
  <Slides>118</Slides>
  <Notes>118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118</vt:i4>
      </vt:variant>
    </vt:vector>
  </HeadingPairs>
  <TitlesOfParts>
    <vt:vector size="127" baseType="lpstr">
      <vt:lpstr>Wingdings</vt:lpstr>
      <vt:lpstr>Cabin</vt:lpstr>
      <vt:lpstr>Noto Sans Symbols</vt:lpstr>
      <vt:lpstr>Oxygen</vt:lpstr>
      <vt:lpstr>Calibri</vt:lpstr>
      <vt:lpstr>Cambria</vt:lpstr>
      <vt:lpstr>Arial</vt:lpstr>
      <vt:lpstr>Count_Every_Child_PPT_TEMPLATE_DRAFT_ENG_Sept2012</vt:lpstr>
      <vt:lpstr>Dividend</vt:lpstr>
      <vt:lpstr>CRVS Digitisation Guidebook  Training Module 1-4    </vt:lpstr>
      <vt:lpstr>Welcome &amp; Introduction  </vt:lpstr>
      <vt:lpstr>Introductions </vt:lpstr>
      <vt:lpstr>Agenda</vt:lpstr>
      <vt:lpstr>Training Principles</vt:lpstr>
      <vt:lpstr>Tools | Bizagi for Business ProcessModelling </vt:lpstr>
      <vt:lpstr>Module 1: Introduction to CRVS Digitisation &amp; the CRVS DGB </vt:lpstr>
      <vt:lpstr>Why is CRVS Digitisation Needed? </vt:lpstr>
      <vt:lpstr>3 Key Questions</vt:lpstr>
      <vt:lpstr>When do we identify the need for a CRVS digitisation project?</vt:lpstr>
      <vt:lpstr>We must not invest in ICT without first conducting proper planning and analysis</vt:lpstr>
      <vt:lpstr>Aligning the business (CRVS) with IT</vt:lpstr>
      <vt:lpstr>Why may ICT projects fail to deliver?</vt:lpstr>
      <vt:lpstr>What is the CRVS Digitisation Guidebook?</vt:lpstr>
      <vt:lpstr>Guidebook Principles</vt:lpstr>
      <vt:lpstr>[INSERT COUNTRY] Experience of the CRVS-DGB</vt:lpstr>
      <vt:lpstr>PowerPoint Presentation</vt:lpstr>
      <vt:lpstr>CRVS DGB Treasure Hunt! </vt:lpstr>
      <vt:lpstr>Post-Workshop Deliverables</vt:lpstr>
      <vt:lpstr>PowerPoint Presentation</vt:lpstr>
      <vt:lpstr>PowerPoint Presentation</vt:lpstr>
      <vt:lpstr>PowerPoint Presentation</vt:lpstr>
      <vt:lpstr>PowerPoint Presentation</vt:lpstr>
      <vt:lpstr>Exercise: What enabling factors are needed for CRVS Digitisation to be successful?   </vt:lpstr>
      <vt:lpstr>Exercise: When will these enabling factors be in place in your country? 2, 5 or 10 years?  </vt:lpstr>
      <vt:lpstr>How Low Can You Go? Automation to what level? </vt:lpstr>
      <vt:lpstr>COUNTRY EXAMPLES</vt:lpstr>
      <vt:lpstr>Shifo</vt:lpstr>
      <vt:lpstr>Exercise: How low can you go?</vt:lpstr>
      <vt:lpstr>A Window on the World</vt:lpstr>
      <vt:lpstr>for CRVS Digitisation</vt:lpstr>
      <vt:lpstr>PowerPoint Presentation</vt:lpstr>
      <vt:lpstr>PowerPoint Presentation</vt:lpstr>
      <vt:lpstr>The importance of planning a project properly </vt:lpstr>
      <vt:lpstr>Tool: CRVS-Project-Initiation-Document-PID-Template</vt:lpstr>
      <vt:lpstr>Exercise: Project Management &amp; Governance Structure</vt:lpstr>
      <vt:lpstr>PowerPoint Presentation</vt:lpstr>
      <vt:lpstr>An example from Ghana</vt:lpstr>
      <vt:lpstr>Tool: CRVS-Business-Architecture-Template</vt:lpstr>
      <vt:lpstr>Exercise: CRVS Business Context</vt:lpstr>
      <vt:lpstr>PowerPoint Presentation</vt:lpstr>
      <vt:lpstr>As-Is Assessment of the CRVS Landscape</vt:lpstr>
      <vt:lpstr>Process Modelling </vt:lpstr>
      <vt:lpstr>PowerPoint Presentation</vt:lpstr>
      <vt:lpstr>Business Process Modelling </vt:lpstr>
      <vt:lpstr>Business Process Modelling – How To  </vt:lpstr>
      <vt:lpstr>Tool | Using Bizagi</vt:lpstr>
      <vt:lpstr>Business Process Modelling Notation | BPMN </vt:lpstr>
      <vt:lpstr>Business Process Modelling Notation | BPMN </vt:lpstr>
      <vt:lpstr> EXERCISE | Mapping a Birth Registration Process</vt:lpstr>
      <vt:lpstr> EXERCISE | Mapping a Birth Registration Process (continued)</vt:lpstr>
      <vt:lpstr> EXERCISE | Mapping a Birth Registration Process (continued)</vt:lpstr>
      <vt:lpstr> EXERCISE | Mapping a Birth Registration Process (continued)</vt:lpstr>
      <vt:lpstr> EXERCISE | Mapping a Birth Registration Process (continued)</vt:lpstr>
      <vt:lpstr> EXERCISE (Individual) | Mapping a business process</vt:lpstr>
      <vt:lpstr>Identification of barriers and bottlenecks</vt:lpstr>
      <vt:lpstr>Exercise | Identify Barriers and Bottlenecks</vt:lpstr>
      <vt:lpstr>Example | Annotated Birth Registration Process</vt:lpstr>
      <vt:lpstr>Activity: Discussion on existing bottlenecks and barriers</vt:lpstr>
      <vt:lpstr>OpenCRVS Demonstration</vt:lpstr>
      <vt:lpstr>Agile vs Waterfall </vt:lpstr>
      <vt:lpstr>PowerPoint Presentation</vt:lpstr>
      <vt:lpstr>Identify CRVS Digitisation Opportunities &amp; Limitations</vt:lpstr>
      <vt:lpstr>Exercise: CRVS Digitisation Opportunities</vt:lpstr>
      <vt:lpstr>Technical Capabilities</vt:lpstr>
      <vt:lpstr>PowerPoint Presentation</vt:lpstr>
      <vt:lpstr>PowerPoint Presentation</vt:lpstr>
      <vt:lpstr>PowerPoint Presentation</vt:lpstr>
      <vt:lpstr>Exercise: Design Thinking Innovation Session</vt:lpstr>
      <vt:lpstr>Principles for Digital Development </vt:lpstr>
      <vt:lpstr>PowerPoint Presentation</vt:lpstr>
      <vt:lpstr>Case Study from Ghana </vt:lpstr>
      <vt:lpstr>Exercise: CRVS Potential Business Process Enhancements </vt:lpstr>
      <vt:lpstr>PowerPoint Presentation</vt:lpstr>
      <vt:lpstr>Define the CRVS Information Requirements</vt:lpstr>
      <vt:lpstr>Define the CRVS Information Requirements</vt:lpstr>
      <vt:lpstr>Tool: CRVS-Data-Dictionary-Template</vt:lpstr>
      <vt:lpstr>Define the CRVS Information Requirements</vt:lpstr>
      <vt:lpstr>Define the CRVS Information Requirements</vt:lpstr>
      <vt:lpstr>Interoperability and Integration with other systems    </vt:lpstr>
      <vt:lpstr>Interoperability and Integration with other systems    </vt:lpstr>
      <vt:lpstr>Interoperability and Integration with other systems    </vt:lpstr>
      <vt:lpstr>Interoperability and Integration with other systems    </vt:lpstr>
      <vt:lpstr>Interoperability and Integration with other systems    </vt:lpstr>
      <vt:lpstr>Interoperability and Integration with other systems    </vt:lpstr>
      <vt:lpstr>Interoperability and Integration with other systems   Example of base health care data standards:  Traditional: HL7v2 - Uses custom message exchange format, older style message  Modern: FHIR - Uses JSON message format, more modern and easier for current devs to understand</vt:lpstr>
      <vt:lpstr>Interoperability and Integration with other systems   Suggested interoperability architecture:  Central events registry + supporting services Controlled access and auditing with an interoperability layer Well defined standards-based messages for data exchange Components can be replaced over time</vt:lpstr>
      <vt:lpstr>Interoperability and Integration with other systems      Thanks!  Q&amp;A</vt:lpstr>
      <vt:lpstr>Define Target System Architecture</vt:lpstr>
      <vt:lpstr>PowerPoint Presentation</vt:lpstr>
      <vt:lpstr>Exercise: Map Target System Architecture </vt:lpstr>
      <vt:lpstr>PowerPoint Presentation</vt:lpstr>
      <vt:lpstr>PowerPoint Presentation</vt:lpstr>
      <vt:lpstr>Define System Requirements</vt:lpstr>
      <vt:lpstr>PowerPoint Presentation</vt:lpstr>
      <vt:lpstr>PowerPoint Presentation</vt:lpstr>
      <vt:lpstr>PowerPoint Presentation</vt:lpstr>
      <vt:lpstr>PowerPoint Presentation</vt:lpstr>
      <vt:lpstr>PowerPoint Presentation</vt:lpstr>
      <vt:lpstr>Tool: CRVS-System-Requirements-Template</vt:lpstr>
      <vt:lpstr>COMMUNITY-BASED VERBAL AUTOPSY IN GHANA:   LESSONS FROM FIELD TEST</vt:lpstr>
      <vt:lpstr>CONSIDERATIONS REQUIRED WHEN CONSIDERING DEATH REGISTRATION AND VERBAL AUTOPSY</vt:lpstr>
      <vt:lpstr>POTENTIAL SOLUTIONS FOR DEATH REGISTRATION AND VA - 1</vt:lpstr>
      <vt:lpstr>GHANA’S EXAMPLE WITH VA - 1</vt:lpstr>
      <vt:lpstr>GHANA’S EXAMPLE WITH VA - 2</vt:lpstr>
      <vt:lpstr>PowerPoint Presentation</vt:lpstr>
      <vt:lpstr>PowerPoint Presentation</vt:lpstr>
      <vt:lpstr>Document CRVS Digitisation Implementation Plan</vt:lpstr>
      <vt:lpstr>Exercise: What should be included in an implementation plan?</vt:lpstr>
      <vt:lpstr>Discussion: Procurement Experiences</vt:lpstr>
      <vt:lpstr>Contract Top Tips</vt:lpstr>
      <vt:lpstr>Integrated approach to CRVS digitisation</vt:lpstr>
      <vt:lpstr>Exercise: Implementation Challenges</vt:lpstr>
      <vt:lpstr>for CRVS Digitisation</vt:lpstr>
      <vt:lpstr>Exercise: Make the Case!</vt:lpstr>
      <vt:lpstr>Deliverables </vt:lpstr>
      <vt:lpstr>World Bank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CRVS Digitisation Guidebook  Training Module 1-4</dc:title>
  <dc:creator>Annina Wersun</dc:creator>
  <cp:lastModifiedBy>Jefferey Richard Neil Mitchell</cp:lastModifiedBy>
  <cp:revision>38</cp:revision>
  <dcterms:modified xsi:type="dcterms:W3CDTF">2017-11-15T02:33:18Z</dcterms:modified>
</cp:coreProperties>
</file>