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80" r:id="rId2"/>
    <p:sldId id="291" r:id="rId3"/>
    <p:sldId id="294" r:id="rId4"/>
    <p:sldId id="292" r:id="rId5"/>
    <p:sldId id="293" r:id="rId6"/>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81" d="100"/>
          <a:sy n="81" d="100"/>
        </p:scale>
        <p:origin x="-1056" y="2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6E01D337-64CE-4BA6-8BFB-A47EA6621B41}" type="datetimeFigureOut">
              <a:rPr lang="en-AU" smtClean="0"/>
              <a:t>29/09/2017</a:t>
            </a:fld>
            <a:endParaRPr lang="en-AU"/>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CF23031C-1695-453E-895A-E1FCADF5CEC0}" type="slidenum">
              <a:rPr lang="en-AU" smtClean="0"/>
              <a:t>‹#›</a:t>
            </a:fld>
            <a:endParaRPr lang="en-AU"/>
          </a:p>
        </p:txBody>
      </p:sp>
    </p:spTree>
    <p:extLst>
      <p:ext uri="{BB962C8B-B14F-4D97-AF65-F5344CB8AC3E}">
        <p14:creationId xmlns:p14="http://schemas.microsoft.com/office/powerpoint/2010/main" val="1403321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C5F516A-3F4E-4A22-B666-B6C078D71A7D}" type="datetimeFigureOut">
              <a:rPr lang="en-AU" smtClean="0"/>
              <a:t>29/09/2017</a:t>
            </a:fld>
            <a:endParaRPr lang="en-AU"/>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AEC12E2F-7BCD-4079-B3CB-EA84FF6F2C84}" type="slidenum">
              <a:rPr lang="en-AU" smtClean="0"/>
              <a:t>‹#›</a:t>
            </a:fld>
            <a:endParaRPr lang="en-AU"/>
          </a:p>
        </p:txBody>
      </p:sp>
    </p:spTree>
    <p:extLst>
      <p:ext uri="{BB962C8B-B14F-4D97-AF65-F5344CB8AC3E}">
        <p14:creationId xmlns:p14="http://schemas.microsoft.com/office/powerpoint/2010/main" val="2767021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29/09/2017</a:t>
            </a:fld>
            <a:endParaRPr lang="en-AU"/>
          </a:p>
        </p:txBody>
      </p:sp>
      <p:sp>
        <p:nvSpPr>
          <p:cNvPr id="5" name="Footer Placeholder 4"/>
          <p:cNvSpPr>
            <a:spLocks noGrp="1"/>
          </p:cNvSpPr>
          <p:nvPr>
            <p:ph type="ftr" sz="quarter" idx="11"/>
          </p:nvPr>
        </p:nvSpPr>
        <p:spPr/>
        <p:txBody>
          <a:bodyPr/>
          <a:lstStyle/>
          <a:p>
            <a:endParaRPr lang="en-AU"/>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C27EACE-5A1B-45FF-A3AE-DCFC90564C86}" type="slidenum">
              <a:rPr lang="en-AU" smtClean="0"/>
              <a:t>‹#›</a:t>
            </a:fld>
            <a:endParaRPr lang="en-AU"/>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29/09/2017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11FAD3-0971-4C67-81C2-68DF47346A1F}" type="datetimeFigureOut">
              <a:rPr lang="en-AU" smtClean="0"/>
              <a:t>29/09/2017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29/09/2017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29/09/2017</a:t>
            </a:fld>
            <a:endParaRPr lang="en-AU"/>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t>29/09/2017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11FAD3-0971-4C67-81C2-68DF47346A1F}" type="datetimeFigureOut">
              <a:rPr lang="en-AU" smtClean="0"/>
              <a:t>29/09/2017</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11FAD3-0971-4C67-81C2-68DF47346A1F}" type="datetimeFigureOut">
              <a:rPr lang="en-AU" smtClean="0"/>
              <a:t>29/09/2017</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E811FAD3-0971-4C67-81C2-68DF47346A1F}" type="datetimeFigureOut">
              <a:rPr lang="en-AU" smtClean="0"/>
              <a:t>29/09/2017</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t>29/09/2017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C27EACE-5A1B-45FF-A3AE-DCFC90564C86}" type="slidenum">
              <a:rPr lang="en-AU" smtClean="0"/>
              <a:t>‹#›</a:t>
            </a:fld>
            <a:endParaRPr lang="en-AU"/>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t>29/09/2017</a:t>
            </a:fld>
            <a:endParaRPr lang="en-AU"/>
          </a:p>
        </p:txBody>
      </p:sp>
      <p:sp>
        <p:nvSpPr>
          <p:cNvPr id="7" name="Slide Number Placeholder 6"/>
          <p:cNvSpPr>
            <a:spLocks noGrp="1"/>
          </p:cNvSpPr>
          <p:nvPr>
            <p:ph type="sldNum" sz="quarter" idx="12"/>
          </p:nvPr>
        </p:nvSpPr>
        <p:spPr/>
        <p:txBody>
          <a:bodyPr/>
          <a:lstStyle/>
          <a:p>
            <a:fld id="{0C27EACE-5A1B-45FF-A3AE-DCFC90564C86}" type="slidenum">
              <a:rPr lang="en-AU" smtClean="0"/>
              <a:t>‹#›</a:t>
            </a:fld>
            <a:endParaRPr lang="en-AU"/>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AU"/>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E811FAD3-0971-4C67-81C2-68DF47346A1F}" type="datetimeFigureOut">
              <a:rPr lang="en-AU" smtClean="0"/>
              <a:t>29/09/2017</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C27EACE-5A1B-45FF-A3AE-DCFC90564C86}" type="slidenum">
              <a:rPr lang="en-AU" smtClean="0"/>
              <a:t>‹#›</a:t>
            </a:fld>
            <a:endParaRPr lang="en-AU"/>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google.co.nz/url?url=http://www.ic.gc.ca/app/ccc/srch/nvgt.do?lang%3Deng%26prtl%3D1%26estblmntNo%3D101115400000%26profile%3DcmpltPrfl%26profileId%3D2056%26app%3Dsold&amp;rct=j&amp;frm=1&amp;q=&amp;esrc=s&amp;sa=U&amp;ei=50EXVYC9NM7m8AXIt4D4Ag&amp;ved=0CBUQ9QEwAA&amp;usg=AFQjCNF-N8B67v5Kbngb6LSJgDUZyXi_-w" TargetMode="External"/><Relationship Id="rId3" Type="http://schemas.openxmlformats.org/officeDocument/2006/relationships/image" Target="../media/image3.jpg"/><Relationship Id="rId7" Type="http://schemas.openxmlformats.org/officeDocument/2006/relationships/image" Target="../media/image6.tmp"/><Relationship Id="rId12" Type="http://schemas.openxmlformats.org/officeDocument/2006/relationships/image" Target="../media/image9.jpeg"/><Relationship Id="rId2" Type="http://schemas.openxmlformats.org/officeDocument/2006/relationships/image" Target="../media/image2.jpeg"/><Relationship Id="rId1" Type="http://schemas.openxmlformats.org/officeDocument/2006/relationships/slideLayout" Target="../slideLayouts/slideLayout3.xml"/><Relationship Id="rId6" Type="http://schemas.openxmlformats.org/officeDocument/2006/relationships/image" Target="../media/image5.png"/><Relationship Id="rId11" Type="http://schemas.openxmlformats.org/officeDocument/2006/relationships/hyperlink" Target="http://www.google.co.nz/url?sa=i&amp;rct=j&amp;q=&amp;esrc=s&amp;source=images&amp;cd=&amp;cad=rja&amp;uact=8&amp;ved=&amp;url=http://www.radionz.co.nz/international/pacific-news/323424/spc-notches-up-long-list-of-achievements-over-past-70-years&amp;psig=AFQjCNHLjNMQSleocqKZ9K138dsNTD_9SQ&amp;ust=1504146944862383" TargetMode="External"/><Relationship Id="rId5" Type="http://schemas.openxmlformats.org/officeDocument/2006/relationships/hyperlink" Target="http://www.objectconsulting.com.au/" TargetMode="External"/><Relationship Id="rId10" Type="http://schemas.openxmlformats.org/officeDocument/2006/relationships/image" Target="../media/image8.png"/><Relationship Id="rId4" Type="http://schemas.openxmlformats.org/officeDocument/2006/relationships/image" Target="../media/image4.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67544" y="5589240"/>
            <a:ext cx="8208912" cy="1107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 name="Title 2"/>
          <p:cNvSpPr>
            <a:spLocks noGrp="1"/>
          </p:cNvSpPr>
          <p:nvPr>
            <p:ph type="title"/>
          </p:nvPr>
        </p:nvSpPr>
        <p:spPr>
          <a:xfrm>
            <a:off x="736456" y="3200399"/>
            <a:ext cx="7696200" cy="1164705"/>
          </a:xfrm>
        </p:spPr>
        <p:txBody>
          <a:bodyPr>
            <a:normAutofit/>
          </a:bodyPr>
          <a:lstStyle/>
          <a:p>
            <a:r>
              <a:rPr lang="en-AU" sz="2800" b="1" dirty="0" smtClean="0"/>
              <a:t>American Samoa</a:t>
            </a:r>
            <a:br>
              <a:rPr lang="en-AU" sz="2800" b="1" dirty="0" smtClean="0"/>
            </a:br>
            <a:r>
              <a:rPr lang="en-AU" sz="2800" b="1" dirty="0" err="1" smtClean="0"/>
              <a:t>taifita</a:t>
            </a:r>
            <a:r>
              <a:rPr lang="en-AU" sz="2800" b="1" dirty="0" smtClean="0"/>
              <a:t> </a:t>
            </a:r>
            <a:r>
              <a:rPr lang="en-AU" sz="2800" b="1" dirty="0" err="1" smtClean="0"/>
              <a:t>solomona</a:t>
            </a:r>
            <a:endParaRPr lang="en-AU" sz="2800" b="1" dirty="0"/>
          </a:p>
        </p:txBody>
      </p:sp>
      <p:sp>
        <p:nvSpPr>
          <p:cNvPr id="2" name="Subtitle 1"/>
          <p:cNvSpPr>
            <a:spLocks noGrp="1"/>
          </p:cNvSpPr>
          <p:nvPr>
            <p:ph type="body" idx="1"/>
          </p:nvPr>
        </p:nvSpPr>
        <p:spPr>
          <a:xfrm>
            <a:off x="948014" y="4653136"/>
            <a:ext cx="7696200" cy="523783"/>
          </a:xfrm>
        </p:spPr>
        <p:txBody>
          <a:bodyPr>
            <a:normAutofit/>
          </a:bodyPr>
          <a:lstStyle/>
          <a:p>
            <a:r>
              <a:rPr lang="en-AU" dirty="0" smtClean="0"/>
              <a:t>PCRN MEETING 2017 – CRVS for Disasters</a:t>
            </a:r>
            <a:endParaRPr lang="en-AU" dirty="0"/>
          </a:p>
        </p:txBody>
      </p:sp>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3342528" y="161962"/>
            <a:ext cx="2458944" cy="1578165"/>
          </a:xfrm>
          <a:prstGeom prst="rect">
            <a:avLst/>
          </a:prstGeom>
          <a:solidFill>
            <a:schemeClr val="bg1">
              <a:lumMod val="85000"/>
            </a:schemeClr>
          </a:solidFill>
        </p:spPr>
      </p:pic>
      <p:pic>
        <p:nvPicPr>
          <p:cNvPr id="13" name="Picture 12"/>
          <p:cNvPicPr/>
          <p:nvPr/>
        </p:nvPicPr>
        <p:blipFill>
          <a:blip r:embed="rId3" cstate="print">
            <a:extLst>
              <a:ext uri="{28A0092B-C50C-407E-A947-70E740481C1C}">
                <a14:useLocalDpi xmlns:a14="http://schemas.microsoft.com/office/drawing/2010/main" val="0"/>
              </a:ext>
            </a:extLst>
          </a:blip>
          <a:stretch>
            <a:fillRect/>
          </a:stretch>
        </p:blipFill>
        <p:spPr>
          <a:xfrm>
            <a:off x="611560" y="5661248"/>
            <a:ext cx="1122045" cy="963930"/>
          </a:xfrm>
          <a:prstGeom prst="rect">
            <a:avLst/>
          </a:prstGeom>
        </p:spPr>
      </p:pic>
      <p:pic>
        <p:nvPicPr>
          <p:cNvPr id="14" name="Picture 13"/>
          <p:cNvPicPr/>
          <p:nvPr/>
        </p:nvPicPr>
        <p:blipFill>
          <a:blip r:embed="rId4" cstate="print">
            <a:extLst>
              <a:ext uri="{28A0092B-C50C-407E-A947-70E740481C1C}">
                <a14:useLocalDpi xmlns:a14="http://schemas.microsoft.com/office/drawing/2010/main" val="0"/>
              </a:ext>
            </a:extLst>
          </a:blip>
          <a:stretch>
            <a:fillRect/>
          </a:stretch>
        </p:blipFill>
        <p:spPr>
          <a:xfrm>
            <a:off x="1979712" y="5805264"/>
            <a:ext cx="576064" cy="736212"/>
          </a:xfrm>
          <a:prstGeom prst="rect">
            <a:avLst/>
          </a:prstGeom>
        </p:spPr>
      </p:pic>
      <p:pic>
        <p:nvPicPr>
          <p:cNvPr id="15" name="Picture 14" descr="Object Consulting – Software development for large-scale business applications, Sydney, Melbourne Australia">
            <a:hlinkClick r:id="rId5" tooltip="&quot;&quo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71800" y="6021288"/>
            <a:ext cx="927735" cy="398145"/>
          </a:xfrm>
          <a:prstGeom prst="rect">
            <a:avLst/>
          </a:prstGeom>
          <a:noFill/>
          <a:ln>
            <a:noFill/>
          </a:ln>
        </p:spPr>
      </p:pic>
      <p:pic>
        <p:nvPicPr>
          <p:cNvPr id="16" name="Picture 15"/>
          <p:cNvPicPr/>
          <p:nvPr/>
        </p:nvPicPr>
        <p:blipFill>
          <a:blip r:embed="rId7">
            <a:extLst>
              <a:ext uri="{28A0092B-C50C-407E-A947-70E740481C1C}">
                <a14:useLocalDpi xmlns:a14="http://schemas.microsoft.com/office/drawing/2010/main" val="0"/>
              </a:ext>
            </a:extLst>
          </a:blip>
          <a:stretch>
            <a:fillRect/>
          </a:stretch>
        </p:blipFill>
        <p:spPr>
          <a:xfrm>
            <a:off x="3923928" y="6021288"/>
            <a:ext cx="1218565" cy="457200"/>
          </a:xfrm>
          <a:prstGeom prst="rect">
            <a:avLst/>
          </a:prstGeom>
        </p:spPr>
      </p:pic>
      <p:pic>
        <p:nvPicPr>
          <p:cNvPr id="17" name="Picture 16" descr="https://encrypted-tbn1.gstatic.com/images?q=tbn:ANd9GcTqyULz4iedKjR5uCCa6tfQkd80Tmt24kvK_0Lr6I-GFdsKi-KNYKACpQ">
            <a:hlinkClick r:id="rId8"/>
          </p:cNvPr>
          <p:cNvPicPr/>
          <p:nvPr/>
        </p:nvPicPr>
        <p:blipFill>
          <a:blip r:embed="rId9">
            <a:extLst>
              <a:ext uri="{28A0092B-C50C-407E-A947-70E740481C1C}">
                <a14:useLocalDpi xmlns:a14="http://schemas.microsoft.com/office/drawing/2010/main" val="0"/>
              </a:ext>
            </a:extLst>
          </a:blip>
          <a:srcRect/>
          <a:stretch>
            <a:fillRect/>
          </a:stretch>
        </p:blipFill>
        <p:spPr bwMode="auto">
          <a:xfrm>
            <a:off x="5317217" y="5877272"/>
            <a:ext cx="622935" cy="663575"/>
          </a:xfrm>
          <a:prstGeom prst="rect">
            <a:avLst/>
          </a:prstGeom>
          <a:noFill/>
          <a:ln>
            <a:noFill/>
          </a:ln>
        </p:spPr>
      </p:pic>
      <p:pic>
        <p:nvPicPr>
          <p:cNvPr id="18" name="Picture 17"/>
          <p:cNvPicPr/>
          <p:nvPr/>
        </p:nvPicPr>
        <p:blipFill>
          <a:blip r:embed="rId10">
            <a:extLst>
              <a:ext uri="{28A0092B-C50C-407E-A947-70E740481C1C}">
                <a14:useLocalDpi xmlns:a14="http://schemas.microsoft.com/office/drawing/2010/main" val="0"/>
              </a:ext>
            </a:extLst>
          </a:blip>
          <a:stretch>
            <a:fillRect/>
          </a:stretch>
        </p:blipFill>
        <p:spPr>
          <a:xfrm>
            <a:off x="6156176" y="6093296"/>
            <a:ext cx="988060" cy="340360"/>
          </a:xfrm>
          <a:prstGeom prst="rect">
            <a:avLst/>
          </a:prstGeom>
        </p:spPr>
      </p:pic>
      <p:pic>
        <p:nvPicPr>
          <p:cNvPr id="1034" name="Picture 10" descr="Image result for spc">
            <a:hlinkClick r:id="rId11"/>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308304" y="5983183"/>
            <a:ext cx="1282976" cy="542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1182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Overview</a:t>
            </a:r>
            <a:endParaRPr lang="en-AU" sz="2800" b="1" dirty="0"/>
          </a:p>
        </p:txBody>
      </p:sp>
      <p:sp>
        <p:nvSpPr>
          <p:cNvPr id="7" name="TextBox 6"/>
          <p:cNvSpPr txBox="1"/>
          <p:nvPr/>
        </p:nvSpPr>
        <p:spPr>
          <a:xfrm>
            <a:off x="251520" y="1844824"/>
            <a:ext cx="8568952" cy="3908762"/>
          </a:xfrm>
          <a:prstGeom prst="rect">
            <a:avLst/>
          </a:prstGeom>
          <a:noFill/>
        </p:spPr>
        <p:txBody>
          <a:bodyPr wrap="square" rtlCol="0">
            <a:spAutoFit/>
          </a:bodyPr>
          <a:lstStyle/>
          <a:p>
            <a:pPr marL="342900" indent="-342900">
              <a:spcAft>
                <a:spcPts val="1000"/>
              </a:spcAft>
              <a:buFont typeface="Arial" panose="020B0604020202020204" pitchFamily="34" charset="0"/>
              <a:buChar char="•"/>
            </a:pPr>
            <a:r>
              <a:rPr lang="en-AU" dirty="0" smtClean="0"/>
              <a:t>Birth Registration is estimated to be: 100% complete – within 1 year of birth </a:t>
            </a:r>
          </a:p>
          <a:p>
            <a:pPr marL="342900" indent="-342900">
              <a:spcAft>
                <a:spcPts val="1000"/>
              </a:spcAft>
              <a:buFont typeface="Arial" panose="020B0604020202020204" pitchFamily="34" charset="0"/>
              <a:buChar char="•"/>
            </a:pPr>
            <a:r>
              <a:rPr lang="en-AU" dirty="0" smtClean="0"/>
              <a:t>99.9</a:t>
            </a:r>
            <a:r>
              <a:rPr lang="en-AU" dirty="0" smtClean="0"/>
              <a:t>% </a:t>
            </a:r>
            <a:r>
              <a:rPr lang="en-AU" dirty="0" smtClean="0"/>
              <a:t>of the total population is estimated to have had their birth registered</a:t>
            </a:r>
            <a:endParaRPr lang="en-AU" dirty="0"/>
          </a:p>
          <a:p>
            <a:pPr marL="342900" indent="-342900">
              <a:spcAft>
                <a:spcPts val="1000"/>
              </a:spcAft>
              <a:buFont typeface="Arial" panose="020B0604020202020204" pitchFamily="34" charset="0"/>
              <a:buChar char="•"/>
            </a:pPr>
            <a:r>
              <a:rPr lang="en-AU" dirty="0"/>
              <a:t>Birth certificates </a:t>
            </a:r>
            <a:r>
              <a:rPr lang="en-AU" dirty="0" smtClean="0"/>
              <a:t>are provided </a:t>
            </a:r>
            <a:r>
              <a:rPr lang="en-AU" dirty="0"/>
              <a:t>for all births </a:t>
            </a:r>
          </a:p>
          <a:p>
            <a:pPr marL="342900" indent="-342900">
              <a:spcAft>
                <a:spcPts val="1000"/>
              </a:spcAft>
              <a:buFont typeface="Arial" panose="020B0604020202020204" pitchFamily="34" charset="0"/>
              <a:buChar char="•"/>
            </a:pPr>
            <a:r>
              <a:rPr lang="en-AU" dirty="0" smtClean="0"/>
              <a:t>Death </a:t>
            </a:r>
            <a:r>
              <a:rPr lang="en-AU" dirty="0"/>
              <a:t>Registration is estimated to be</a:t>
            </a:r>
            <a:r>
              <a:rPr lang="en-AU" dirty="0" smtClean="0"/>
              <a:t>: 100% complete – within 1 year of death </a:t>
            </a:r>
          </a:p>
          <a:p>
            <a:pPr marL="342900" indent="-342900">
              <a:spcAft>
                <a:spcPts val="1000"/>
              </a:spcAft>
              <a:buFont typeface="Arial" panose="020B0604020202020204" pitchFamily="34" charset="0"/>
              <a:buChar char="•"/>
            </a:pPr>
            <a:r>
              <a:rPr lang="en-AU" dirty="0" smtClean="0"/>
              <a:t>Cause of death (from a medical certificate) is provided for 100% of all </a:t>
            </a:r>
            <a:r>
              <a:rPr lang="en-AU" dirty="0" smtClean="0"/>
              <a:t>deaths</a:t>
            </a:r>
            <a:endParaRPr lang="en-US" dirty="0"/>
          </a:p>
          <a:p>
            <a:pPr marL="342900" indent="-342900">
              <a:spcAft>
                <a:spcPts val="1000"/>
              </a:spcAft>
              <a:buFont typeface="Arial" panose="020B0604020202020204" pitchFamily="34" charset="0"/>
              <a:buChar char="•"/>
            </a:pPr>
            <a:r>
              <a:rPr lang="en-US" dirty="0" smtClean="0"/>
              <a:t>CRVS committee: </a:t>
            </a:r>
            <a:r>
              <a:rPr lang="en-US" dirty="0" err="1" smtClean="0"/>
              <a:t>Vai</a:t>
            </a:r>
            <a:r>
              <a:rPr lang="en-US" dirty="0" smtClean="0"/>
              <a:t> </a:t>
            </a:r>
            <a:r>
              <a:rPr lang="en-US" dirty="0" err="1" smtClean="0"/>
              <a:t>Filiga</a:t>
            </a:r>
            <a:r>
              <a:rPr lang="en-US" dirty="0" smtClean="0"/>
              <a:t> (POC) National Statistics, Tai </a:t>
            </a:r>
            <a:r>
              <a:rPr lang="en-US" dirty="0" err="1" smtClean="0"/>
              <a:t>Solomona</a:t>
            </a:r>
            <a:r>
              <a:rPr lang="en-US" dirty="0" smtClean="0"/>
              <a:t> Registrar of Vital Statistics, </a:t>
            </a:r>
            <a:r>
              <a:rPr lang="en-US" dirty="0" err="1" smtClean="0"/>
              <a:t>Anaise</a:t>
            </a:r>
            <a:r>
              <a:rPr lang="en-US" dirty="0"/>
              <a:t> </a:t>
            </a:r>
            <a:r>
              <a:rPr lang="en-US" dirty="0" err="1" smtClean="0"/>
              <a:t>Uso</a:t>
            </a:r>
            <a:r>
              <a:rPr lang="en-US" dirty="0" smtClean="0"/>
              <a:t> </a:t>
            </a:r>
            <a:r>
              <a:rPr lang="en-US" dirty="0" err="1" smtClean="0"/>
              <a:t>DoH</a:t>
            </a:r>
            <a:r>
              <a:rPr lang="en-US" dirty="0" smtClean="0"/>
              <a:t> (HIS), </a:t>
            </a:r>
            <a:r>
              <a:rPr lang="en-US" dirty="0" err="1" smtClean="0"/>
              <a:t>Suafa</a:t>
            </a:r>
            <a:r>
              <a:rPr lang="en-US" dirty="0" smtClean="0"/>
              <a:t> </a:t>
            </a:r>
            <a:r>
              <a:rPr lang="en-US" dirty="0" err="1" smtClean="0"/>
              <a:t>Toluao</a:t>
            </a:r>
            <a:r>
              <a:rPr lang="en-US" dirty="0" smtClean="0"/>
              <a:t> LBJ Hospital Medical Records, Judy </a:t>
            </a:r>
            <a:r>
              <a:rPr lang="en-US" dirty="0" err="1" smtClean="0"/>
              <a:t>Payes</a:t>
            </a:r>
            <a:r>
              <a:rPr lang="en-US" dirty="0" smtClean="0"/>
              <a:t> COD Coder (LBJ Hospital) and William </a:t>
            </a:r>
            <a:r>
              <a:rPr lang="en-US" dirty="0" err="1" smtClean="0"/>
              <a:t>Ledoux</a:t>
            </a:r>
            <a:r>
              <a:rPr lang="en-US" dirty="0" smtClean="0"/>
              <a:t> Assistant Attorney General.</a:t>
            </a:r>
          </a:p>
          <a:p>
            <a:pPr marL="342900" indent="-342900">
              <a:spcAft>
                <a:spcPts val="1000"/>
              </a:spcAft>
              <a:buFont typeface="Arial" panose="020B0604020202020204" pitchFamily="34" charset="0"/>
              <a:buChar char="•"/>
            </a:pPr>
            <a:r>
              <a:rPr lang="en-US" dirty="0" smtClean="0"/>
              <a:t>Yes, we have worked on our Action Framework – Gloria </a:t>
            </a:r>
            <a:r>
              <a:rPr lang="en-US" dirty="0" err="1" smtClean="0"/>
              <a:t>Methenge</a:t>
            </a:r>
            <a:r>
              <a:rPr lang="en-US" dirty="0" smtClean="0"/>
              <a:t> should be able to give you the latest although it is still in process.</a:t>
            </a:r>
          </a:p>
        </p:txBody>
      </p:sp>
    </p:spTree>
    <p:extLst>
      <p:ext uri="{BB962C8B-B14F-4D97-AF65-F5344CB8AC3E}">
        <p14:creationId xmlns:p14="http://schemas.microsoft.com/office/powerpoint/2010/main" val="3300242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DATA storage and Protection</a:t>
            </a:r>
            <a:endParaRPr lang="en-AU" sz="2800" b="1" dirty="0"/>
          </a:p>
        </p:txBody>
      </p:sp>
      <p:sp>
        <p:nvSpPr>
          <p:cNvPr id="7" name="TextBox 6"/>
          <p:cNvSpPr txBox="1"/>
          <p:nvPr/>
        </p:nvSpPr>
        <p:spPr>
          <a:xfrm>
            <a:off x="251520" y="1556792"/>
            <a:ext cx="8640960" cy="6940361"/>
          </a:xfrm>
          <a:prstGeom prst="rect">
            <a:avLst/>
          </a:prstGeom>
          <a:noFill/>
        </p:spPr>
        <p:txBody>
          <a:bodyPr wrap="square" rtlCol="0">
            <a:spAutoFit/>
          </a:bodyPr>
          <a:lstStyle/>
          <a:p>
            <a:pPr marL="342900" indent="-342900">
              <a:spcAft>
                <a:spcPts val="1000"/>
              </a:spcAft>
              <a:buFont typeface="Arial" panose="020B0604020202020204" pitchFamily="34" charset="0"/>
              <a:buChar char="•"/>
            </a:pPr>
            <a:r>
              <a:rPr lang="en-AU" sz="2000" dirty="0" smtClean="0"/>
              <a:t>Where CR </a:t>
            </a:r>
            <a:r>
              <a:rPr lang="en-AU" sz="2000" dirty="0" smtClean="0"/>
              <a:t>data is stored?</a:t>
            </a:r>
          </a:p>
          <a:p>
            <a:pPr marL="800100" lvl="1" indent="-342900">
              <a:spcAft>
                <a:spcPts val="1000"/>
              </a:spcAft>
              <a:buFont typeface="Arial" panose="020B0604020202020204" pitchFamily="34" charset="0"/>
              <a:buChar char="•"/>
            </a:pPr>
            <a:r>
              <a:rPr lang="en-AU" sz="2000" dirty="0" smtClean="0">
                <a:solidFill>
                  <a:srgbClr val="0070C0"/>
                </a:solidFill>
              </a:rPr>
              <a:t>It is stored </a:t>
            </a:r>
            <a:r>
              <a:rPr lang="en-AU" sz="2000" dirty="0" smtClean="0">
                <a:solidFill>
                  <a:srgbClr val="0070C0"/>
                </a:solidFill>
              </a:rPr>
              <a:t>centrally in the office of Vital Statistics - </a:t>
            </a:r>
            <a:r>
              <a:rPr lang="en-AU" sz="2000" dirty="0" smtClean="0">
                <a:solidFill>
                  <a:srgbClr val="0070C0"/>
                </a:solidFill>
              </a:rPr>
              <a:t>one location for the </a:t>
            </a:r>
            <a:r>
              <a:rPr lang="en-AU" sz="2000" dirty="0" smtClean="0">
                <a:solidFill>
                  <a:srgbClr val="0070C0"/>
                </a:solidFill>
              </a:rPr>
              <a:t>country. This is births, deaths, marriages, divorces and Identification documents.</a:t>
            </a:r>
            <a:endParaRPr lang="en-AU" sz="2000" dirty="0" smtClean="0">
              <a:solidFill>
                <a:srgbClr val="0070C0"/>
              </a:solidFill>
            </a:endParaRPr>
          </a:p>
          <a:p>
            <a:pPr marL="342900" indent="-342900">
              <a:spcAft>
                <a:spcPts val="1000"/>
              </a:spcAft>
              <a:buFont typeface="Arial" panose="020B0604020202020204" pitchFamily="34" charset="0"/>
              <a:buChar char="•"/>
            </a:pPr>
            <a:r>
              <a:rPr lang="en-AU" sz="2000" dirty="0" smtClean="0"/>
              <a:t>How records are stored?</a:t>
            </a:r>
          </a:p>
          <a:p>
            <a:pPr marL="742950" lvl="1" indent="-285750" fontAlgn="base">
              <a:buFont typeface="Arial" panose="020B0604020202020204" pitchFamily="34" charset="0"/>
              <a:buChar char="•"/>
            </a:pPr>
            <a:r>
              <a:rPr lang="en-US" dirty="0">
                <a:solidFill>
                  <a:srgbClr val="0070C0"/>
                </a:solidFill>
              </a:rPr>
              <a:t>R</a:t>
            </a:r>
            <a:r>
              <a:rPr lang="en-US" dirty="0" smtClean="0">
                <a:solidFill>
                  <a:srgbClr val="0070C0"/>
                </a:solidFill>
              </a:rPr>
              <a:t>ecords </a:t>
            </a:r>
            <a:r>
              <a:rPr lang="en-US" dirty="0">
                <a:solidFill>
                  <a:srgbClr val="0070C0"/>
                </a:solidFill>
              </a:rPr>
              <a:t>are stored electronically and some are paper records. </a:t>
            </a:r>
            <a:r>
              <a:rPr lang="en-US" dirty="0" smtClean="0">
                <a:solidFill>
                  <a:srgbClr val="0070C0"/>
                </a:solidFill>
              </a:rPr>
              <a:t>We have about 30% electronically recorded and about 70% - 80% in paper records.</a:t>
            </a:r>
            <a:endParaRPr lang="en-AU" sz="2000" dirty="0" smtClean="0"/>
          </a:p>
          <a:p>
            <a:pPr marL="342900" indent="-342900">
              <a:spcAft>
                <a:spcPts val="1000"/>
              </a:spcAft>
              <a:buFont typeface="Arial" panose="020B0604020202020204" pitchFamily="34" charset="0"/>
              <a:buChar char="•"/>
            </a:pPr>
            <a:r>
              <a:rPr lang="en-AU" sz="2000" dirty="0" smtClean="0"/>
              <a:t>Whether data is backed up/ protected – off site/ local duplicate of the hard drive, copies of paper records?</a:t>
            </a:r>
          </a:p>
          <a:p>
            <a:pPr marL="742950" lvl="1" indent="-285750" fontAlgn="base">
              <a:buFont typeface="Arial" panose="020B0604020202020204" pitchFamily="34" charset="0"/>
              <a:buChar char="•"/>
            </a:pPr>
            <a:r>
              <a:rPr lang="en-US" dirty="0" smtClean="0">
                <a:solidFill>
                  <a:srgbClr val="0070C0"/>
                </a:solidFill>
              </a:rPr>
              <a:t>Data is backed up in reels of tapes, local hard drive and we are working on getting an off-site backup location. While we still have copies of paper records.</a:t>
            </a:r>
            <a:endParaRPr lang="en-US" dirty="0">
              <a:solidFill>
                <a:srgbClr val="0070C0"/>
              </a:solidFill>
            </a:endParaRPr>
          </a:p>
          <a:p>
            <a:pPr marL="342900" indent="-342900">
              <a:spcAft>
                <a:spcPts val="1000"/>
              </a:spcAft>
              <a:buFont typeface="Arial" panose="020B0604020202020204" pitchFamily="34" charset="0"/>
              <a:buChar char="•"/>
            </a:pPr>
            <a:r>
              <a:rPr lang="en-AU" sz="2000" dirty="0" smtClean="0"/>
              <a:t>How often the back up is done?</a:t>
            </a:r>
          </a:p>
          <a:p>
            <a:pPr marL="800100" lvl="1" indent="-342900">
              <a:spcAft>
                <a:spcPts val="1000"/>
              </a:spcAft>
              <a:buFont typeface="Arial" panose="020B0604020202020204" pitchFamily="34" charset="0"/>
              <a:buChar char="•"/>
            </a:pPr>
            <a:r>
              <a:rPr lang="en-AU" sz="2000" dirty="0">
                <a:solidFill>
                  <a:srgbClr val="0070C0"/>
                </a:solidFill>
              </a:rPr>
              <a:t>I</a:t>
            </a:r>
            <a:r>
              <a:rPr lang="en-AU" sz="2000" dirty="0" smtClean="0">
                <a:solidFill>
                  <a:srgbClr val="0070C0"/>
                </a:solidFill>
              </a:rPr>
              <a:t>t varies – 6 months to a year depending on the volume and accrual of records.</a:t>
            </a:r>
            <a:endParaRPr lang="en-AU" sz="2000" dirty="0" smtClean="0">
              <a:solidFill>
                <a:srgbClr val="0070C0"/>
              </a:solidFill>
            </a:endParaRPr>
          </a:p>
          <a:p>
            <a:pPr marL="342900" indent="-342900">
              <a:spcAft>
                <a:spcPts val="1000"/>
              </a:spcAft>
              <a:buFont typeface="Arial" panose="020B0604020202020204" pitchFamily="34" charset="0"/>
              <a:buChar char="•"/>
            </a:pPr>
            <a:endParaRPr lang="en-AU" sz="2000" dirty="0"/>
          </a:p>
          <a:p>
            <a:pPr marL="342900" indent="-342900">
              <a:spcAft>
                <a:spcPts val="1000"/>
              </a:spcAft>
              <a:buFont typeface="Arial" panose="020B0604020202020204" pitchFamily="34" charset="0"/>
              <a:buChar char="•"/>
            </a:pPr>
            <a:endParaRPr lang="en-AU" sz="2000" dirty="0" smtClean="0"/>
          </a:p>
          <a:p>
            <a:pPr marL="342900" indent="-342900">
              <a:spcAft>
                <a:spcPts val="1000"/>
              </a:spcAft>
              <a:buFont typeface="Arial" panose="020B0604020202020204" pitchFamily="34" charset="0"/>
              <a:buChar char="•"/>
            </a:pPr>
            <a:endParaRPr lang="en-AU" sz="2000" dirty="0" smtClean="0"/>
          </a:p>
          <a:p>
            <a:pPr marL="342900" indent="-342900">
              <a:spcAft>
                <a:spcPts val="1000"/>
              </a:spcAft>
              <a:buFont typeface="Arial" panose="020B0604020202020204" pitchFamily="34" charset="0"/>
              <a:buChar char="•"/>
            </a:pPr>
            <a:endParaRPr lang="en-AU" sz="2000" dirty="0" smtClean="0"/>
          </a:p>
        </p:txBody>
      </p:sp>
    </p:spTree>
    <p:extLst>
      <p:ext uri="{BB962C8B-B14F-4D97-AF65-F5344CB8AC3E}">
        <p14:creationId xmlns:p14="http://schemas.microsoft.com/office/powerpoint/2010/main" val="32036238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fontScale="90000"/>
          </a:bodyPr>
          <a:lstStyle/>
          <a:p>
            <a:r>
              <a:rPr lang="en-AU" sz="2800" b="1" dirty="0" smtClean="0"/>
              <a:t>Major challenges FOR CRVS </a:t>
            </a:r>
            <a:br>
              <a:rPr lang="en-AU" sz="2800" b="1" dirty="0" smtClean="0"/>
            </a:br>
            <a:r>
              <a:rPr lang="en-AU" sz="2800" b="1" dirty="0" smtClean="0"/>
              <a:t>(pre and post Disaster)</a:t>
            </a:r>
            <a:endParaRPr lang="en-AU" sz="2800" b="1" dirty="0"/>
          </a:p>
        </p:txBody>
      </p:sp>
      <p:sp>
        <p:nvSpPr>
          <p:cNvPr id="7" name="TextBox 6"/>
          <p:cNvSpPr txBox="1"/>
          <p:nvPr/>
        </p:nvSpPr>
        <p:spPr>
          <a:xfrm>
            <a:off x="107504" y="1556792"/>
            <a:ext cx="8928992" cy="461664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Legislations Updates on agencies’ responsibility in tasks and specifics in registration.</a:t>
            </a:r>
          </a:p>
          <a:p>
            <a:pPr marL="742950" lvl="1" indent="-285750">
              <a:buFont typeface="Courier New" panose="02070309020205020404" pitchFamily="49" charset="0"/>
              <a:buChar char="o"/>
            </a:pPr>
            <a:r>
              <a:rPr lang="en-US" sz="1600" dirty="0" smtClean="0"/>
              <a:t>This is an issue since the current practice is not what is subscribed in the statutes. There is an issue on reporting and registration portion of events; this will need to be clarified in the statutes, thus, there is no overlap of responsibility that will cause confusion and delay in registration.</a:t>
            </a:r>
          </a:p>
          <a:p>
            <a:pPr marL="742950" lvl="1" indent="-285750">
              <a:buFont typeface="Courier New" panose="02070309020205020404" pitchFamily="49" charset="0"/>
              <a:buChar char="o"/>
            </a:pPr>
            <a:r>
              <a:rPr lang="en-US" sz="1600" dirty="0" smtClean="0"/>
              <a:t>Special consideration is that when it is clear of </a:t>
            </a:r>
            <a:r>
              <a:rPr lang="en-US" sz="1600" dirty="0" err="1" smtClean="0"/>
              <a:t>whom’s</a:t>
            </a:r>
            <a:r>
              <a:rPr lang="en-US" sz="1600" dirty="0" smtClean="0"/>
              <a:t> responsibility it is, the pre-disaster people are aware of their responsibility and the same with the post-disaster part</a:t>
            </a:r>
          </a:p>
          <a:p>
            <a:pPr marL="742950" lvl="1" indent="-285750">
              <a:buFont typeface="Courier New" panose="02070309020205020404" pitchFamily="49" charset="0"/>
              <a:buChar char="o"/>
            </a:pPr>
            <a:r>
              <a:rPr lang="en-US" sz="1600" dirty="0" smtClean="0"/>
              <a:t>None at this time</a:t>
            </a:r>
          </a:p>
          <a:p>
            <a:pPr marL="285750" indent="-285750">
              <a:buFont typeface="Arial" panose="020B0604020202020204" pitchFamily="34" charset="0"/>
              <a:buChar char="•"/>
            </a:pPr>
            <a:r>
              <a:rPr lang="en-US" dirty="0" smtClean="0"/>
              <a:t>Health recording of deaths is routinely shared with the registry office.</a:t>
            </a:r>
          </a:p>
          <a:p>
            <a:pPr marL="742950" lvl="1" indent="-285750">
              <a:buFont typeface="Courier New" panose="02070309020205020404" pitchFamily="49" charset="0"/>
              <a:buChar char="o"/>
            </a:pPr>
            <a:r>
              <a:rPr lang="en-US" sz="1600" dirty="0" smtClean="0"/>
              <a:t>Registration is dependent on the family providing health information to the Medical Records of the hospital, this will result in completeness and accessibility. Since we have one and ONLY one hospital, getting the information would not be a challenge. Family members would only go to the hospital to provide the information for the registration since there is no other Health Care provider. They know registration is important for benefits and assistance.</a:t>
            </a:r>
          </a:p>
          <a:p>
            <a:pPr marL="742950" lvl="1" indent="-285750">
              <a:buFont typeface="Courier New" panose="02070309020205020404" pitchFamily="49" charset="0"/>
              <a:buChar char="o"/>
            </a:pPr>
            <a:r>
              <a:rPr lang="en-US" sz="1600" dirty="0" smtClean="0"/>
              <a:t>Tracking </a:t>
            </a:r>
            <a:r>
              <a:rPr lang="en-US" sz="1600" dirty="0"/>
              <a:t>deaths in a disaster is even more critical &amp; access to registry services may be harder than normal – so linking with health system is essential. </a:t>
            </a:r>
          </a:p>
        </p:txBody>
      </p:sp>
    </p:spTree>
    <p:extLst>
      <p:ext uri="{BB962C8B-B14F-4D97-AF65-F5344CB8AC3E}">
        <p14:creationId xmlns:p14="http://schemas.microsoft.com/office/powerpoint/2010/main" val="5451133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disaster scale up</a:t>
            </a:r>
            <a:endParaRPr lang="en-AU" sz="2800" b="1" dirty="0"/>
          </a:p>
        </p:txBody>
      </p:sp>
      <p:sp>
        <p:nvSpPr>
          <p:cNvPr id="7" name="TextBox 6"/>
          <p:cNvSpPr txBox="1"/>
          <p:nvPr/>
        </p:nvSpPr>
        <p:spPr>
          <a:xfrm>
            <a:off x="683568" y="1844824"/>
            <a:ext cx="8136904" cy="3447098"/>
          </a:xfrm>
          <a:prstGeom prst="rect">
            <a:avLst/>
          </a:prstGeom>
          <a:noFill/>
        </p:spPr>
        <p:txBody>
          <a:bodyPr wrap="square" rtlCol="0">
            <a:spAutoFit/>
          </a:bodyPr>
          <a:lstStyle/>
          <a:p>
            <a:pPr marL="342900" indent="-342900" fontAlgn="base">
              <a:buFont typeface="Arial" panose="020B0604020202020204" pitchFamily="34" charset="0"/>
              <a:buChar char="•"/>
            </a:pPr>
            <a:r>
              <a:rPr lang="en-US" sz="2000" dirty="0"/>
              <a:t>Registration </a:t>
            </a:r>
            <a:r>
              <a:rPr lang="en-US" sz="2000" dirty="0" smtClean="0"/>
              <a:t>following </a:t>
            </a:r>
            <a:r>
              <a:rPr lang="en-US" sz="2000" dirty="0"/>
              <a:t>a disaster would be coordinated </a:t>
            </a:r>
            <a:r>
              <a:rPr lang="en-US" sz="2000" dirty="0" smtClean="0"/>
              <a:t>by using our stakeholders in the </a:t>
            </a:r>
            <a:r>
              <a:rPr lang="en-US" sz="2000" dirty="0"/>
              <a:t>CRVS </a:t>
            </a:r>
            <a:r>
              <a:rPr lang="en-US" sz="2000" dirty="0" smtClean="0"/>
              <a:t>committee or working group. The members of the </a:t>
            </a:r>
            <a:r>
              <a:rPr lang="en-US" sz="2000" dirty="0" smtClean="0"/>
              <a:t>committee are the </a:t>
            </a:r>
            <a:r>
              <a:rPr lang="en-US" sz="2000" dirty="0" smtClean="0"/>
              <a:t>key </a:t>
            </a:r>
            <a:r>
              <a:rPr lang="en-US" sz="2000" dirty="0"/>
              <a:t>people </a:t>
            </a:r>
            <a:r>
              <a:rPr lang="en-US" sz="2000" dirty="0" smtClean="0"/>
              <a:t>with direct responsibilities in the registration of deaths and casualties within their respective agencies.</a:t>
            </a:r>
          </a:p>
          <a:p>
            <a:pPr fontAlgn="base"/>
            <a:endParaRPr lang="en-AU" sz="2000" dirty="0"/>
          </a:p>
          <a:p>
            <a:pPr marL="342900" indent="-342900" fontAlgn="base">
              <a:buFont typeface="Arial" panose="020B0604020202020204" pitchFamily="34" charset="0"/>
              <a:buChar char="•"/>
            </a:pPr>
            <a:r>
              <a:rPr lang="en-AU" sz="2000" dirty="0" smtClean="0"/>
              <a:t>The major challenges </a:t>
            </a:r>
            <a:r>
              <a:rPr lang="en-US" sz="2000" dirty="0"/>
              <a:t>would </a:t>
            </a:r>
            <a:r>
              <a:rPr lang="en-US" sz="2000" dirty="0" smtClean="0"/>
              <a:t>when we do not have the means to get the information for registration; lack of communication lines and getting transportation to give the </a:t>
            </a:r>
            <a:r>
              <a:rPr lang="en-US" sz="2000" dirty="0" smtClean="0"/>
              <a:t>information to the proper officials for </a:t>
            </a:r>
            <a:r>
              <a:rPr lang="en-US" sz="2000" smtClean="0"/>
              <a:t>registration.</a:t>
            </a:r>
            <a:r>
              <a:rPr lang="en-US" sz="2000" dirty="0"/>
              <a:t/>
            </a:r>
            <a:br>
              <a:rPr lang="en-US" sz="2000" dirty="0"/>
            </a:br>
            <a:endParaRPr lang="en-AU" dirty="0"/>
          </a:p>
        </p:txBody>
      </p:sp>
    </p:spTree>
    <p:extLst>
      <p:ext uri="{BB962C8B-B14F-4D97-AF65-F5344CB8AC3E}">
        <p14:creationId xmlns:p14="http://schemas.microsoft.com/office/powerpoint/2010/main" val="1329349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16168</TotalTime>
  <Words>611</Words>
  <Application>Microsoft Office PowerPoint</Application>
  <PresentationFormat>On-screen Show (4:3)</PresentationFormat>
  <Paragraphs>33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Apothecary</vt:lpstr>
      <vt:lpstr>American Samoa taifita solomona</vt:lpstr>
      <vt:lpstr>Overview</vt:lpstr>
      <vt:lpstr>DATA storage and Protection</vt:lpstr>
      <vt:lpstr>Major challenges FOR CRVS  (pre and post Disaster)</vt:lpstr>
      <vt:lpstr>disaster scale up</vt:lpstr>
    </vt:vector>
  </TitlesOfParts>
  <Company>SPC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CRVS for SDGs and Healthy Islands</dc:title>
  <dc:creator>Karen Carter</dc:creator>
  <cp:lastModifiedBy>Presentation</cp:lastModifiedBy>
  <cp:revision>69</cp:revision>
  <cp:lastPrinted>2016-04-19T04:07:42Z</cp:lastPrinted>
  <dcterms:created xsi:type="dcterms:W3CDTF">2016-04-18T04:38:34Z</dcterms:created>
  <dcterms:modified xsi:type="dcterms:W3CDTF">2017-09-29T08:18:01Z</dcterms:modified>
</cp:coreProperties>
</file>